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373" r:id="rId7"/>
    <p:sldId id="372" r:id="rId8"/>
    <p:sldId id="262" r:id="rId9"/>
    <p:sldId id="263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DF623-58E0-4204-A2D0-785C21F455A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84E0-6665-4193-B6B0-9EBAC0FD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1BBA-7691-A44D-906B-C0B5324F7BC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99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99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6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99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5383" y="0"/>
            <a:ext cx="4166616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713" y="-39547"/>
            <a:ext cx="327406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99C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716" y="1981962"/>
            <a:ext cx="10424566" cy="397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493" y="-762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6377" y="1937715"/>
            <a:ext cx="3441700" cy="25933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790"/>
              </a:spcBef>
            </a:pPr>
            <a:r>
              <a:rPr sz="6000" spc="-295" dirty="0">
                <a:solidFill>
                  <a:srgbClr val="FFFFFF"/>
                </a:solidFill>
              </a:rPr>
              <a:t>W</a:t>
            </a:r>
            <a:r>
              <a:rPr sz="6000" spc="-65" dirty="0">
                <a:solidFill>
                  <a:srgbClr val="FFFFFF"/>
                </a:solidFill>
              </a:rPr>
              <a:t>e</a:t>
            </a:r>
            <a:r>
              <a:rPr sz="6000" spc="-220" dirty="0">
                <a:solidFill>
                  <a:srgbClr val="FFFFFF"/>
                </a:solidFill>
              </a:rPr>
              <a:t>’</a:t>
            </a:r>
            <a:r>
              <a:rPr sz="6000" spc="-175" dirty="0">
                <a:solidFill>
                  <a:srgbClr val="FFFFFF"/>
                </a:solidFill>
              </a:rPr>
              <a:t>r</a:t>
            </a:r>
            <a:r>
              <a:rPr sz="6000" dirty="0">
                <a:solidFill>
                  <a:srgbClr val="FFFFFF"/>
                </a:solidFill>
              </a:rPr>
              <a:t>e</a:t>
            </a:r>
            <a:r>
              <a:rPr sz="6000" spc="-195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the  </a:t>
            </a:r>
            <a:r>
              <a:rPr sz="6000" spc="-565" dirty="0">
                <a:solidFill>
                  <a:srgbClr val="FFFFFF"/>
                </a:solidFill>
              </a:rPr>
              <a:t>V</a:t>
            </a:r>
            <a:r>
              <a:rPr sz="6000" spc="5" dirty="0">
                <a:solidFill>
                  <a:srgbClr val="FFFFFF"/>
                </a:solidFill>
              </a:rPr>
              <a:t>e</a:t>
            </a:r>
            <a:r>
              <a:rPr sz="6000" spc="-10" dirty="0">
                <a:solidFill>
                  <a:srgbClr val="FFFFFF"/>
                </a:solidFill>
              </a:rPr>
              <a:t>ri</a:t>
            </a:r>
            <a:r>
              <a:rPr sz="6000" spc="-20" dirty="0">
                <a:solidFill>
                  <a:srgbClr val="FFFFFF"/>
                </a:solidFill>
              </a:rPr>
              <a:t>f</a:t>
            </a:r>
            <a:r>
              <a:rPr sz="6000" spc="-10" dirty="0">
                <a:solidFill>
                  <a:srgbClr val="FFFFFF"/>
                </a:solidFill>
              </a:rPr>
              <a:t>i</a:t>
            </a:r>
            <a:r>
              <a:rPr sz="6000" spc="-130" dirty="0">
                <a:solidFill>
                  <a:srgbClr val="FFFFFF"/>
                </a:solidFill>
              </a:rPr>
              <a:t>c</a:t>
            </a:r>
            <a:r>
              <a:rPr sz="6000" spc="-114" dirty="0">
                <a:solidFill>
                  <a:srgbClr val="FFFFFF"/>
                </a:solidFill>
              </a:rPr>
              <a:t>a</a:t>
            </a:r>
            <a:r>
              <a:rPr sz="6000" dirty="0">
                <a:solidFill>
                  <a:srgbClr val="FFFFFF"/>
                </a:solidFill>
              </a:rPr>
              <a:t>ti</a:t>
            </a:r>
            <a:r>
              <a:rPr sz="6000" spc="-20" dirty="0">
                <a:solidFill>
                  <a:srgbClr val="FFFFFF"/>
                </a:solidFill>
              </a:rPr>
              <a:t>o</a:t>
            </a:r>
            <a:r>
              <a:rPr sz="6000" dirty="0">
                <a:solidFill>
                  <a:srgbClr val="FFFFFF"/>
                </a:solidFill>
              </a:rPr>
              <a:t>n  </a:t>
            </a:r>
            <a:r>
              <a:rPr sz="6000" spc="-5" dirty="0">
                <a:solidFill>
                  <a:srgbClr val="FFFFFF"/>
                </a:solidFill>
              </a:rPr>
              <a:t>Specialists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6826377" y="4578065"/>
            <a:ext cx="2982595" cy="83629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6172200" cy="6858000"/>
            <a:chOff x="0" y="0"/>
            <a:chExt cx="61722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6172200" cy="6858000"/>
            </a:xfrm>
            <a:custGeom>
              <a:avLst/>
              <a:gdLst/>
              <a:ahLst/>
              <a:cxnLst/>
              <a:rect l="l" t="t" r="r" b="b"/>
              <a:pathLst>
                <a:path w="6172200" h="6858000">
                  <a:moveTo>
                    <a:pt x="61031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64536" y="6858000"/>
                  </a:lnTo>
                  <a:lnTo>
                    <a:pt x="2896362" y="6782206"/>
                  </a:lnTo>
                  <a:lnTo>
                    <a:pt x="2937129" y="6757200"/>
                  </a:lnTo>
                  <a:lnTo>
                    <a:pt x="2977769" y="6731927"/>
                  </a:lnTo>
                  <a:lnTo>
                    <a:pt x="3018282" y="6706374"/>
                  </a:lnTo>
                  <a:lnTo>
                    <a:pt x="3058541" y="6680530"/>
                  </a:lnTo>
                  <a:lnTo>
                    <a:pt x="3098546" y="6654419"/>
                  </a:lnTo>
                  <a:lnTo>
                    <a:pt x="3138424" y="6628041"/>
                  </a:lnTo>
                  <a:lnTo>
                    <a:pt x="3178048" y="6601396"/>
                  </a:lnTo>
                  <a:lnTo>
                    <a:pt x="3217545" y="6574472"/>
                  </a:lnTo>
                  <a:lnTo>
                    <a:pt x="3256788" y="6547281"/>
                  </a:lnTo>
                  <a:lnTo>
                    <a:pt x="3295904" y="6519824"/>
                  </a:lnTo>
                  <a:lnTo>
                    <a:pt x="3334766" y="6492087"/>
                  </a:lnTo>
                  <a:lnTo>
                    <a:pt x="3373374" y="6464096"/>
                  </a:lnTo>
                  <a:lnTo>
                    <a:pt x="3411854" y="6435839"/>
                  </a:lnTo>
                  <a:lnTo>
                    <a:pt x="3450081" y="6407327"/>
                  </a:lnTo>
                  <a:lnTo>
                    <a:pt x="3488054" y="6378549"/>
                  </a:lnTo>
                  <a:lnTo>
                    <a:pt x="3525901" y="6349517"/>
                  </a:lnTo>
                  <a:lnTo>
                    <a:pt x="3563620" y="6320218"/>
                  </a:lnTo>
                  <a:lnTo>
                    <a:pt x="3600957" y="6290665"/>
                  </a:lnTo>
                  <a:lnTo>
                    <a:pt x="3638169" y="6260846"/>
                  </a:lnTo>
                  <a:lnTo>
                    <a:pt x="3675126" y="6230785"/>
                  </a:lnTo>
                  <a:lnTo>
                    <a:pt x="3711955" y="6200482"/>
                  </a:lnTo>
                  <a:lnTo>
                    <a:pt x="3748531" y="6169901"/>
                  </a:lnTo>
                  <a:lnTo>
                    <a:pt x="3784854" y="6139091"/>
                  </a:lnTo>
                  <a:lnTo>
                    <a:pt x="3820922" y="6108026"/>
                  </a:lnTo>
                  <a:lnTo>
                    <a:pt x="3856863" y="6076696"/>
                  </a:lnTo>
                  <a:lnTo>
                    <a:pt x="3892550" y="6045149"/>
                  </a:lnTo>
                  <a:lnTo>
                    <a:pt x="3927982" y="6013335"/>
                  </a:lnTo>
                  <a:lnTo>
                    <a:pt x="3963162" y="5981280"/>
                  </a:lnTo>
                  <a:lnTo>
                    <a:pt x="3998214" y="5948997"/>
                  </a:lnTo>
                  <a:lnTo>
                    <a:pt x="4067429" y="5883681"/>
                  </a:lnTo>
                  <a:lnTo>
                    <a:pt x="4101846" y="5850674"/>
                  </a:lnTo>
                  <a:lnTo>
                    <a:pt x="4135881" y="5817425"/>
                  </a:lnTo>
                  <a:lnTo>
                    <a:pt x="4169791" y="5783935"/>
                  </a:lnTo>
                  <a:lnTo>
                    <a:pt x="4203319" y="5750217"/>
                  </a:lnTo>
                  <a:lnTo>
                    <a:pt x="4236720" y="5716257"/>
                  </a:lnTo>
                  <a:lnTo>
                    <a:pt x="4269867" y="5682068"/>
                  </a:lnTo>
                  <a:lnTo>
                    <a:pt x="4302760" y="5647651"/>
                  </a:lnTo>
                  <a:lnTo>
                    <a:pt x="4335399" y="5613006"/>
                  </a:lnTo>
                  <a:lnTo>
                    <a:pt x="4367911" y="5578094"/>
                  </a:lnTo>
                  <a:lnTo>
                    <a:pt x="4400042" y="5543042"/>
                  </a:lnTo>
                  <a:lnTo>
                    <a:pt x="4432046" y="5507736"/>
                  </a:lnTo>
                  <a:lnTo>
                    <a:pt x="4463669" y="5472176"/>
                  </a:lnTo>
                  <a:lnTo>
                    <a:pt x="4495165" y="5436362"/>
                  </a:lnTo>
                  <a:lnTo>
                    <a:pt x="4526407" y="5400421"/>
                  </a:lnTo>
                  <a:lnTo>
                    <a:pt x="4557395" y="5364226"/>
                  </a:lnTo>
                  <a:lnTo>
                    <a:pt x="4588002" y="5327777"/>
                  </a:lnTo>
                  <a:lnTo>
                    <a:pt x="4618482" y="5291074"/>
                  </a:lnTo>
                  <a:lnTo>
                    <a:pt x="4648708" y="5254244"/>
                  </a:lnTo>
                  <a:lnTo>
                    <a:pt x="4678680" y="5217160"/>
                  </a:lnTo>
                  <a:lnTo>
                    <a:pt x="4708398" y="5179822"/>
                  </a:lnTo>
                  <a:lnTo>
                    <a:pt x="4737735" y="5142357"/>
                  </a:lnTo>
                  <a:lnTo>
                    <a:pt x="4766945" y="5104638"/>
                  </a:lnTo>
                  <a:lnTo>
                    <a:pt x="4795901" y="5066665"/>
                  </a:lnTo>
                  <a:lnTo>
                    <a:pt x="4824603" y="5028565"/>
                  </a:lnTo>
                  <a:lnTo>
                    <a:pt x="4881118" y="4951730"/>
                  </a:lnTo>
                  <a:lnTo>
                    <a:pt x="4936617" y="4874006"/>
                  </a:lnTo>
                  <a:lnTo>
                    <a:pt x="4963922" y="4834890"/>
                  </a:lnTo>
                  <a:lnTo>
                    <a:pt x="4990973" y="4795520"/>
                  </a:lnTo>
                  <a:lnTo>
                    <a:pt x="5017770" y="4755896"/>
                  </a:lnTo>
                  <a:lnTo>
                    <a:pt x="5044313" y="4716145"/>
                  </a:lnTo>
                  <a:lnTo>
                    <a:pt x="5070602" y="4676267"/>
                  </a:lnTo>
                  <a:lnTo>
                    <a:pt x="5096637" y="4636135"/>
                  </a:lnTo>
                  <a:lnTo>
                    <a:pt x="5122291" y="4595749"/>
                  </a:lnTo>
                  <a:lnTo>
                    <a:pt x="5172964" y="4514596"/>
                  </a:lnTo>
                  <a:lnTo>
                    <a:pt x="5222367" y="4432554"/>
                  </a:lnTo>
                  <a:lnTo>
                    <a:pt x="5246751" y="4391279"/>
                  </a:lnTo>
                  <a:lnTo>
                    <a:pt x="5270754" y="4349750"/>
                  </a:lnTo>
                  <a:lnTo>
                    <a:pt x="5294503" y="4308094"/>
                  </a:lnTo>
                  <a:lnTo>
                    <a:pt x="5317998" y="4266311"/>
                  </a:lnTo>
                  <a:lnTo>
                    <a:pt x="5364099" y="4182110"/>
                  </a:lnTo>
                  <a:lnTo>
                    <a:pt x="5386705" y="4139691"/>
                  </a:lnTo>
                  <a:lnTo>
                    <a:pt x="5431028" y="4054475"/>
                  </a:lnTo>
                  <a:lnTo>
                    <a:pt x="5452745" y="4011549"/>
                  </a:lnTo>
                  <a:lnTo>
                    <a:pt x="5495290" y="3925189"/>
                  </a:lnTo>
                  <a:lnTo>
                    <a:pt x="5516118" y="3881754"/>
                  </a:lnTo>
                  <a:lnTo>
                    <a:pt x="5536692" y="3838194"/>
                  </a:lnTo>
                  <a:lnTo>
                    <a:pt x="5556885" y="3794505"/>
                  </a:lnTo>
                  <a:lnTo>
                    <a:pt x="5576824" y="3750564"/>
                  </a:lnTo>
                  <a:lnTo>
                    <a:pt x="5596509" y="3706495"/>
                  </a:lnTo>
                  <a:lnTo>
                    <a:pt x="5615813" y="3662172"/>
                  </a:lnTo>
                  <a:lnTo>
                    <a:pt x="5634863" y="3617722"/>
                  </a:lnTo>
                  <a:lnTo>
                    <a:pt x="5653532" y="3573145"/>
                  </a:lnTo>
                  <a:lnTo>
                    <a:pt x="5671947" y="3528441"/>
                  </a:lnTo>
                  <a:lnTo>
                    <a:pt x="5707888" y="3438525"/>
                  </a:lnTo>
                  <a:lnTo>
                    <a:pt x="5725287" y="3393313"/>
                  </a:lnTo>
                  <a:lnTo>
                    <a:pt x="5742432" y="3347974"/>
                  </a:lnTo>
                  <a:lnTo>
                    <a:pt x="5759323" y="3302380"/>
                  </a:lnTo>
                  <a:lnTo>
                    <a:pt x="5775833" y="3256788"/>
                  </a:lnTo>
                  <a:lnTo>
                    <a:pt x="5792089" y="3210941"/>
                  </a:lnTo>
                  <a:lnTo>
                    <a:pt x="5807964" y="3164967"/>
                  </a:lnTo>
                  <a:lnTo>
                    <a:pt x="5823585" y="3118866"/>
                  </a:lnTo>
                  <a:lnTo>
                    <a:pt x="5853811" y="3026156"/>
                  </a:lnTo>
                  <a:lnTo>
                    <a:pt x="5868416" y="2979547"/>
                  </a:lnTo>
                  <a:lnTo>
                    <a:pt x="5882640" y="2932938"/>
                  </a:lnTo>
                  <a:lnTo>
                    <a:pt x="5896610" y="2886075"/>
                  </a:lnTo>
                  <a:lnTo>
                    <a:pt x="5910199" y="2839085"/>
                  </a:lnTo>
                  <a:lnTo>
                    <a:pt x="5923534" y="2791968"/>
                  </a:lnTo>
                  <a:lnTo>
                    <a:pt x="5936488" y="2744724"/>
                  </a:lnTo>
                  <a:lnTo>
                    <a:pt x="5949188" y="2697226"/>
                  </a:lnTo>
                  <a:lnTo>
                    <a:pt x="5961507" y="2649728"/>
                  </a:lnTo>
                  <a:lnTo>
                    <a:pt x="5973445" y="2602103"/>
                  </a:lnTo>
                  <a:lnTo>
                    <a:pt x="5985129" y="2554224"/>
                  </a:lnTo>
                  <a:lnTo>
                    <a:pt x="5996432" y="2506345"/>
                  </a:lnTo>
                  <a:lnTo>
                    <a:pt x="6007354" y="2458339"/>
                  </a:lnTo>
                  <a:lnTo>
                    <a:pt x="6028182" y="2361819"/>
                  </a:lnTo>
                  <a:lnTo>
                    <a:pt x="6038215" y="2313305"/>
                  </a:lnTo>
                  <a:lnTo>
                    <a:pt x="6047740" y="2264791"/>
                  </a:lnTo>
                  <a:lnTo>
                    <a:pt x="6057011" y="2216150"/>
                  </a:lnTo>
                  <a:lnTo>
                    <a:pt x="6074537" y="2118360"/>
                  </a:lnTo>
                  <a:lnTo>
                    <a:pt x="6082665" y="2069338"/>
                  </a:lnTo>
                  <a:lnTo>
                    <a:pt x="6090539" y="2020189"/>
                  </a:lnTo>
                  <a:lnTo>
                    <a:pt x="6098032" y="1970913"/>
                  </a:lnTo>
                  <a:lnTo>
                    <a:pt x="6105144" y="1921510"/>
                  </a:lnTo>
                  <a:lnTo>
                    <a:pt x="6112002" y="1871980"/>
                  </a:lnTo>
                  <a:lnTo>
                    <a:pt x="6118479" y="1822323"/>
                  </a:lnTo>
                  <a:lnTo>
                    <a:pt x="6130290" y="1722755"/>
                  </a:lnTo>
                  <a:lnTo>
                    <a:pt x="6135624" y="1672844"/>
                  </a:lnTo>
                  <a:lnTo>
                    <a:pt x="6145276" y="1572514"/>
                  </a:lnTo>
                  <a:lnTo>
                    <a:pt x="6149467" y="1522349"/>
                  </a:lnTo>
                  <a:lnTo>
                    <a:pt x="6153404" y="1471930"/>
                  </a:lnTo>
                  <a:lnTo>
                    <a:pt x="6156960" y="1421384"/>
                  </a:lnTo>
                  <a:lnTo>
                    <a:pt x="6160135" y="1370838"/>
                  </a:lnTo>
                  <a:lnTo>
                    <a:pt x="6162929" y="1320165"/>
                  </a:lnTo>
                  <a:lnTo>
                    <a:pt x="6167501" y="1218565"/>
                  </a:lnTo>
                  <a:lnTo>
                    <a:pt x="6169152" y="1167638"/>
                  </a:lnTo>
                  <a:lnTo>
                    <a:pt x="6170549" y="1116457"/>
                  </a:lnTo>
                  <a:lnTo>
                    <a:pt x="6171438" y="1065403"/>
                  </a:lnTo>
                  <a:lnTo>
                    <a:pt x="6172200" y="962787"/>
                  </a:lnTo>
                  <a:lnTo>
                    <a:pt x="6172073" y="912494"/>
                  </a:lnTo>
                  <a:lnTo>
                    <a:pt x="6170549" y="812165"/>
                  </a:lnTo>
                  <a:lnTo>
                    <a:pt x="6169279" y="762254"/>
                  </a:lnTo>
                  <a:lnTo>
                    <a:pt x="6167628" y="712216"/>
                  </a:lnTo>
                  <a:lnTo>
                    <a:pt x="6165723" y="662432"/>
                  </a:lnTo>
                  <a:lnTo>
                    <a:pt x="6163310" y="612648"/>
                  </a:lnTo>
                  <a:lnTo>
                    <a:pt x="6160643" y="562991"/>
                  </a:lnTo>
                  <a:lnTo>
                    <a:pt x="6157595" y="513461"/>
                  </a:lnTo>
                  <a:lnTo>
                    <a:pt x="6154166" y="464058"/>
                  </a:lnTo>
                  <a:lnTo>
                    <a:pt x="6150356" y="414655"/>
                  </a:lnTo>
                  <a:lnTo>
                    <a:pt x="6146292" y="365379"/>
                  </a:lnTo>
                  <a:lnTo>
                    <a:pt x="6141847" y="316103"/>
                  </a:lnTo>
                  <a:lnTo>
                    <a:pt x="6137021" y="267081"/>
                  </a:lnTo>
                  <a:lnTo>
                    <a:pt x="610311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6026150" cy="6858000"/>
            </a:xfrm>
            <a:custGeom>
              <a:avLst/>
              <a:gdLst/>
              <a:ahLst/>
              <a:cxnLst/>
              <a:rect l="l" t="t" r="r" b="b"/>
              <a:pathLst>
                <a:path w="6026150" h="6858000">
                  <a:moveTo>
                    <a:pt x="595541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37638" y="6858000"/>
                  </a:lnTo>
                  <a:lnTo>
                    <a:pt x="2550668" y="6800151"/>
                  </a:lnTo>
                  <a:lnTo>
                    <a:pt x="2592832" y="6777062"/>
                  </a:lnTo>
                  <a:lnTo>
                    <a:pt x="2634741" y="6753682"/>
                  </a:lnTo>
                  <a:lnTo>
                    <a:pt x="2676525" y="6729996"/>
                  </a:lnTo>
                  <a:lnTo>
                    <a:pt x="2718054" y="6706031"/>
                  </a:lnTo>
                  <a:lnTo>
                    <a:pt x="2759456" y="6681762"/>
                  </a:lnTo>
                  <a:lnTo>
                    <a:pt x="2800731" y="6657213"/>
                  </a:lnTo>
                  <a:lnTo>
                    <a:pt x="2841752" y="6632371"/>
                  </a:lnTo>
                  <a:lnTo>
                    <a:pt x="2882519" y="6607238"/>
                  </a:lnTo>
                  <a:lnTo>
                    <a:pt x="2923159" y="6581825"/>
                  </a:lnTo>
                  <a:lnTo>
                    <a:pt x="2963545" y="6556133"/>
                  </a:lnTo>
                  <a:lnTo>
                    <a:pt x="3003804" y="6530149"/>
                  </a:lnTo>
                  <a:lnTo>
                    <a:pt x="3043809" y="6503885"/>
                  </a:lnTo>
                  <a:lnTo>
                    <a:pt x="3083687" y="6477342"/>
                  </a:lnTo>
                  <a:lnTo>
                    <a:pt x="3123311" y="6450533"/>
                  </a:lnTo>
                  <a:lnTo>
                    <a:pt x="3162681" y="6423431"/>
                  </a:lnTo>
                  <a:lnTo>
                    <a:pt x="3201924" y="6396050"/>
                  </a:lnTo>
                  <a:lnTo>
                    <a:pt x="3240913" y="6368415"/>
                  </a:lnTo>
                  <a:lnTo>
                    <a:pt x="3279775" y="6340500"/>
                  </a:lnTo>
                  <a:lnTo>
                    <a:pt x="3318383" y="6312306"/>
                  </a:lnTo>
                  <a:lnTo>
                    <a:pt x="3356737" y="6283845"/>
                  </a:lnTo>
                  <a:lnTo>
                    <a:pt x="3394837" y="6255118"/>
                  </a:lnTo>
                  <a:lnTo>
                    <a:pt x="3432810" y="6226111"/>
                  </a:lnTo>
                  <a:lnTo>
                    <a:pt x="3470529" y="6196850"/>
                  </a:lnTo>
                  <a:lnTo>
                    <a:pt x="3508121" y="6167335"/>
                  </a:lnTo>
                  <a:lnTo>
                    <a:pt x="3545459" y="6137541"/>
                  </a:lnTo>
                  <a:lnTo>
                    <a:pt x="3619373" y="6077165"/>
                  </a:lnTo>
                  <a:lnTo>
                    <a:pt x="3655949" y="6046609"/>
                  </a:lnTo>
                  <a:lnTo>
                    <a:pt x="3692398" y="6015786"/>
                  </a:lnTo>
                  <a:lnTo>
                    <a:pt x="3728593" y="5984697"/>
                  </a:lnTo>
                  <a:lnTo>
                    <a:pt x="3764534" y="5953353"/>
                  </a:lnTo>
                  <a:lnTo>
                    <a:pt x="3800221" y="5921756"/>
                  </a:lnTo>
                  <a:lnTo>
                    <a:pt x="3835780" y="5889917"/>
                  </a:lnTo>
                  <a:lnTo>
                    <a:pt x="3871087" y="5857811"/>
                  </a:lnTo>
                  <a:lnTo>
                    <a:pt x="3906139" y="5825464"/>
                  </a:lnTo>
                  <a:lnTo>
                    <a:pt x="3940937" y="5792889"/>
                  </a:lnTo>
                  <a:lnTo>
                    <a:pt x="3975480" y="5760046"/>
                  </a:lnTo>
                  <a:lnTo>
                    <a:pt x="4009771" y="5726963"/>
                  </a:lnTo>
                  <a:lnTo>
                    <a:pt x="4043934" y="5693638"/>
                  </a:lnTo>
                  <a:lnTo>
                    <a:pt x="4077843" y="5660072"/>
                  </a:lnTo>
                  <a:lnTo>
                    <a:pt x="4144772" y="5592203"/>
                  </a:lnTo>
                  <a:lnTo>
                    <a:pt x="4177919" y="5557901"/>
                  </a:lnTo>
                  <a:lnTo>
                    <a:pt x="4210812" y="5523357"/>
                  </a:lnTo>
                  <a:lnTo>
                    <a:pt x="4243451" y="5488686"/>
                  </a:lnTo>
                  <a:lnTo>
                    <a:pt x="4275836" y="5453634"/>
                  </a:lnTo>
                  <a:lnTo>
                    <a:pt x="4307967" y="5418455"/>
                  </a:lnTo>
                  <a:lnTo>
                    <a:pt x="4339971" y="5383022"/>
                  </a:lnTo>
                  <a:lnTo>
                    <a:pt x="4371594" y="5347335"/>
                  </a:lnTo>
                  <a:lnTo>
                    <a:pt x="4402963" y="5311394"/>
                  </a:lnTo>
                  <a:lnTo>
                    <a:pt x="4434078" y="5275199"/>
                  </a:lnTo>
                  <a:lnTo>
                    <a:pt x="4464939" y="5238877"/>
                  </a:lnTo>
                  <a:lnTo>
                    <a:pt x="4495546" y="5202301"/>
                  </a:lnTo>
                  <a:lnTo>
                    <a:pt x="4526026" y="5165471"/>
                  </a:lnTo>
                  <a:lnTo>
                    <a:pt x="4556125" y="5128387"/>
                  </a:lnTo>
                  <a:lnTo>
                    <a:pt x="4585970" y="5091176"/>
                  </a:lnTo>
                  <a:lnTo>
                    <a:pt x="4615561" y="5053711"/>
                  </a:lnTo>
                  <a:lnTo>
                    <a:pt x="4673854" y="4978146"/>
                  </a:lnTo>
                  <a:lnTo>
                    <a:pt x="4702683" y="4940046"/>
                  </a:lnTo>
                  <a:lnTo>
                    <a:pt x="4759452" y="4863084"/>
                  </a:lnTo>
                  <a:lnTo>
                    <a:pt x="4787392" y="4824349"/>
                  </a:lnTo>
                  <a:lnTo>
                    <a:pt x="4815078" y="4785360"/>
                  </a:lnTo>
                  <a:lnTo>
                    <a:pt x="4842510" y="4746244"/>
                  </a:lnTo>
                  <a:lnTo>
                    <a:pt x="4869688" y="4706874"/>
                  </a:lnTo>
                  <a:lnTo>
                    <a:pt x="4896612" y="4667250"/>
                  </a:lnTo>
                  <a:lnTo>
                    <a:pt x="4923155" y="4627499"/>
                  </a:lnTo>
                  <a:lnTo>
                    <a:pt x="4949444" y="4587494"/>
                  </a:lnTo>
                  <a:lnTo>
                    <a:pt x="4975479" y="4547362"/>
                  </a:lnTo>
                  <a:lnTo>
                    <a:pt x="5001260" y="4506976"/>
                  </a:lnTo>
                  <a:lnTo>
                    <a:pt x="5026787" y="4466336"/>
                  </a:lnTo>
                  <a:lnTo>
                    <a:pt x="5051933" y="4425569"/>
                  </a:lnTo>
                  <a:lnTo>
                    <a:pt x="5076825" y="4384675"/>
                  </a:lnTo>
                  <a:lnTo>
                    <a:pt x="5101463" y="4343527"/>
                  </a:lnTo>
                  <a:lnTo>
                    <a:pt x="5149850" y="4260596"/>
                  </a:lnTo>
                  <a:lnTo>
                    <a:pt x="5173599" y="4218813"/>
                  </a:lnTo>
                  <a:lnTo>
                    <a:pt x="5196967" y="4176903"/>
                  </a:lnTo>
                  <a:lnTo>
                    <a:pt x="5220081" y="4134866"/>
                  </a:lnTo>
                  <a:lnTo>
                    <a:pt x="5242941" y="4092575"/>
                  </a:lnTo>
                  <a:lnTo>
                    <a:pt x="5265547" y="4050029"/>
                  </a:lnTo>
                  <a:lnTo>
                    <a:pt x="5287772" y="4007358"/>
                  </a:lnTo>
                  <a:lnTo>
                    <a:pt x="5309743" y="3964559"/>
                  </a:lnTo>
                  <a:lnTo>
                    <a:pt x="5331460" y="3921505"/>
                  </a:lnTo>
                  <a:lnTo>
                    <a:pt x="5352796" y="3878326"/>
                  </a:lnTo>
                  <a:lnTo>
                    <a:pt x="5394579" y="3791458"/>
                  </a:lnTo>
                  <a:lnTo>
                    <a:pt x="5415026" y="3747770"/>
                  </a:lnTo>
                  <a:lnTo>
                    <a:pt x="5435092" y="3703828"/>
                  </a:lnTo>
                  <a:lnTo>
                    <a:pt x="5454904" y="3659759"/>
                  </a:lnTo>
                  <a:lnTo>
                    <a:pt x="5474462" y="3615563"/>
                  </a:lnTo>
                  <a:lnTo>
                    <a:pt x="5493639" y="3571113"/>
                  </a:lnTo>
                  <a:lnTo>
                    <a:pt x="5512435" y="3526536"/>
                  </a:lnTo>
                  <a:lnTo>
                    <a:pt x="5530977" y="3481832"/>
                  </a:lnTo>
                  <a:lnTo>
                    <a:pt x="5549265" y="3437001"/>
                  </a:lnTo>
                  <a:lnTo>
                    <a:pt x="5567172" y="3391916"/>
                  </a:lnTo>
                  <a:lnTo>
                    <a:pt x="5584825" y="3346704"/>
                  </a:lnTo>
                  <a:lnTo>
                    <a:pt x="5602097" y="3301238"/>
                  </a:lnTo>
                  <a:lnTo>
                    <a:pt x="5618988" y="3255772"/>
                  </a:lnTo>
                  <a:lnTo>
                    <a:pt x="5635625" y="3210052"/>
                  </a:lnTo>
                  <a:lnTo>
                    <a:pt x="5652008" y="3164205"/>
                  </a:lnTo>
                  <a:lnTo>
                    <a:pt x="5683631" y="3072003"/>
                  </a:lnTo>
                  <a:lnTo>
                    <a:pt x="5698871" y="3025775"/>
                  </a:lnTo>
                  <a:lnTo>
                    <a:pt x="5713857" y="2979293"/>
                  </a:lnTo>
                  <a:lnTo>
                    <a:pt x="5728589" y="2932684"/>
                  </a:lnTo>
                  <a:lnTo>
                    <a:pt x="5756910" y="2839085"/>
                  </a:lnTo>
                  <a:lnTo>
                    <a:pt x="5783834" y="2744851"/>
                  </a:lnTo>
                  <a:lnTo>
                    <a:pt x="5796788" y="2697480"/>
                  </a:lnTo>
                  <a:lnTo>
                    <a:pt x="5809361" y="2649982"/>
                  </a:lnTo>
                  <a:lnTo>
                    <a:pt x="5821680" y="2602357"/>
                  </a:lnTo>
                  <a:lnTo>
                    <a:pt x="5833618" y="2554605"/>
                  </a:lnTo>
                  <a:lnTo>
                    <a:pt x="5845302" y="2506726"/>
                  </a:lnTo>
                  <a:lnTo>
                    <a:pt x="5856478" y="2458720"/>
                  </a:lnTo>
                  <a:lnTo>
                    <a:pt x="5867400" y="2410587"/>
                  </a:lnTo>
                  <a:lnTo>
                    <a:pt x="5877941" y="2362327"/>
                  </a:lnTo>
                  <a:lnTo>
                    <a:pt x="5888101" y="2313940"/>
                  </a:lnTo>
                  <a:lnTo>
                    <a:pt x="5898007" y="2265426"/>
                  </a:lnTo>
                  <a:lnTo>
                    <a:pt x="5907532" y="2216785"/>
                  </a:lnTo>
                  <a:lnTo>
                    <a:pt x="5916676" y="2167890"/>
                  </a:lnTo>
                  <a:lnTo>
                    <a:pt x="5925439" y="2118995"/>
                  </a:lnTo>
                  <a:lnTo>
                    <a:pt x="5933821" y="2069973"/>
                  </a:lnTo>
                  <a:lnTo>
                    <a:pt x="5941949" y="2020824"/>
                  </a:lnTo>
                  <a:lnTo>
                    <a:pt x="5949569" y="1971548"/>
                  </a:lnTo>
                  <a:lnTo>
                    <a:pt x="5956935" y="1922145"/>
                  </a:lnTo>
                  <a:lnTo>
                    <a:pt x="5963920" y="1872614"/>
                  </a:lnTo>
                  <a:lnTo>
                    <a:pt x="5970524" y="1822958"/>
                  </a:lnTo>
                  <a:lnTo>
                    <a:pt x="5976747" y="1773301"/>
                  </a:lnTo>
                  <a:lnTo>
                    <a:pt x="5982716" y="1723389"/>
                  </a:lnTo>
                  <a:lnTo>
                    <a:pt x="5988177" y="1673352"/>
                  </a:lnTo>
                  <a:lnTo>
                    <a:pt x="5993257" y="1623314"/>
                  </a:lnTo>
                  <a:lnTo>
                    <a:pt x="5998083" y="1573149"/>
                  </a:lnTo>
                  <a:lnTo>
                    <a:pt x="6002528" y="1522857"/>
                  </a:lnTo>
                  <a:lnTo>
                    <a:pt x="6006465" y="1472438"/>
                  </a:lnTo>
                  <a:lnTo>
                    <a:pt x="6010148" y="1421892"/>
                  </a:lnTo>
                  <a:lnTo>
                    <a:pt x="6013450" y="1371346"/>
                  </a:lnTo>
                  <a:lnTo>
                    <a:pt x="6018784" y="1269746"/>
                  </a:lnTo>
                  <a:lnTo>
                    <a:pt x="6020943" y="1218819"/>
                  </a:lnTo>
                  <a:lnTo>
                    <a:pt x="6022721" y="1167765"/>
                  </a:lnTo>
                  <a:lnTo>
                    <a:pt x="6023991" y="1116711"/>
                  </a:lnTo>
                  <a:lnTo>
                    <a:pt x="6025007" y="1065530"/>
                  </a:lnTo>
                  <a:lnTo>
                    <a:pt x="6025515" y="1014222"/>
                  </a:lnTo>
                  <a:lnTo>
                    <a:pt x="6025769" y="962787"/>
                  </a:lnTo>
                  <a:lnTo>
                    <a:pt x="6025515" y="909955"/>
                  </a:lnTo>
                  <a:lnTo>
                    <a:pt x="6025007" y="857250"/>
                  </a:lnTo>
                  <a:lnTo>
                    <a:pt x="6023864" y="804545"/>
                  </a:lnTo>
                  <a:lnTo>
                    <a:pt x="6022467" y="752094"/>
                  </a:lnTo>
                  <a:lnTo>
                    <a:pt x="6020689" y="699643"/>
                  </a:lnTo>
                  <a:lnTo>
                    <a:pt x="6018403" y="647319"/>
                  </a:lnTo>
                  <a:lnTo>
                    <a:pt x="6015736" y="595122"/>
                  </a:lnTo>
                  <a:lnTo>
                    <a:pt x="6012688" y="542925"/>
                  </a:lnTo>
                  <a:lnTo>
                    <a:pt x="6009259" y="490981"/>
                  </a:lnTo>
                  <a:lnTo>
                    <a:pt x="6005449" y="439039"/>
                  </a:lnTo>
                  <a:lnTo>
                    <a:pt x="5996559" y="335661"/>
                  </a:lnTo>
                  <a:lnTo>
                    <a:pt x="5991479" y="284099"/>
                  </a:lnTo>
                  <a:lnTo>
                    <a:pt x="5955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8824" y="984503"/>
              <a:ext cx="2743200" cy="27432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40015" y="3802443"/>
            <a:ext cx="26968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0" spc="-55" dirty="0">
                <a:solidFill>
                  <a:srgbClr val="0099CC"/>
                </a:solidFill>
                <a:latin typeface="Calibri"/>
                <a:cs typeface="Calibri"/>
              </a:rPr>
              <a:t>Ve</a:t>
            </a:r>
            <a:r>
              <a:rPr sz="8000" spc="-90" dirty="0">
                <a:solidFill>
                  <a:srgbClr val="0099CC"/>
                </a:solidFill>
                <a:latin typeface="Calibri"/>
                <a:cs typeface="Calibri"/>
              </a:rPr>
              <a:t>rif</a:t>
            </a:r>
            <a:r>
              <a:rPr sz="8000" spc="-95" dirty="0">
                <a:solidFill>
                  <a:srgbClr val="0099CC"/>
                </a:solidFill>
                <a:latin typeface="Calibri"/>
                <a:cs typeface="Calibri"/>
              </a:rPr>
              <a:t>i</a:t>
            </a:r>
            <a:r>
              <a:rPr sz="8000" spc="-5" dirty="0">
                <a:solidFill>
                  <a:srgbClr val="0099CC"/>
                </a:solidFill>
                <a:latin typeface="Calibri"/>
                <a:cs typeface="Calibri"/>
              </a:rPr>
              <a:t>1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744" y="0"/>
              <a:ext cx="9668256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140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425" y="272237"/>
            <a:ext cx="35102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Who</a:t>
            </a:r>
            <a:r>
              <a:rPr sz="5400" spc="-150" dirty="0"/>
              <a:t> </a:t>
            </a:r>
            <a:r>
              <a:rPr sz="5400" spc="-30" dirty="0"/>
              <a:t>We</a:t>
            </a:r>
            <a:r>
              <a:rPr sz="5400" spc="-250" dirty="0"/>
              <a:t> </a:t>
            </a:r>
            <a:r>
              <a:rPr sz="5400" spc="-10" dirty="0"/>
              <a:t>Are</a:t>
            </a:r>
            <a:endParaRPr sz="5400" dirty="0"/>
          </a:p>
        </p:txBody>
      </p:sp>
      <p:sp>
        <p:nvSpPr>
          <p:cNvPr id="6" name="object 6"/>
          <p:cNvSpPr txBox="1"/>
          <p:nvPr/>
        </p:nvSpPr>
        <p:spPr>
          <a:xfrm>
            <a:off x="306425" y="1390335"/>
            <a:ext cx="5212715" cy="430847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800" b="1" spc="-165" dirty="0">
                <a:latin typeface="Calibri"/>
                <a:cs typeface="Calibri"/>
              </a:rPr>
              <a:t>W</a:t>
            </a:r>
            <a:r>
              <a:rPr sz="2800" b="1" spc="-70" dirty="0">
                <a:latin typeface="Calibri"/>
                <a:cs typeface="Calibri"/>
              </a:rPr>
              <a:t>e</a:t>
            </a:r>
            <a:r>
              <a:rPr sz="2800" b="1" spc="-125" dirty="0">
                <a:latin typeface="Calibri"/>
                <a:cs typeface="Calibri"/>
              </a:rPr>
              <a:t>’</a:t>
            </a:r>
            <a:r>
              <a:rPr sz="2800" b="1" spc="-9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V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ri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i</a:t>
            </a:r>
            <a:r>
              <a:rPr sz="2800" b="1" spc="-50" dirty="0">
                <a:latin typeface="Calibri"/>
                <a:cs typeface="Calibri"/>
              </a:rPr>
              <a:t>c</a:t>
            </a:r>
            <a:r>
              <a:rPr sz="2800" b="1" spc="-7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Calibri"/>
                <a:cs typeface="Calibri"/>
              </a:rPr>
              <a:t>i</a:t>
            </a:r>
            <a:r>
              <a:rPr sz="2800" b="1" spc="-5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Sp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iali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00"/>
              </a:lnSpc>
              <a:spcBef>
                <a:spcPts val="1275"/>
              </a:spcBef>
              <a:buClr>
                <a:srgbClr val="0099C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17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customi</a:t>
            </a:r>
            <a:r>
              <a:rPr sz="2400" spc="-8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verification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proces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hel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companies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size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maximi</a:t>
            </a:r>
            <a:r>
              <a:rPr sz="2400" spc="-9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  their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healthcar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spend.</a:t>
            </a:r>
            <a:endParaRPr sz="2400">
              <a:latin typeface="Calibri"/>
              <a:cs typeface="Calibri"/>
            </a:endParaRPr>
          </a:p>
          <a:p>
            <a:pPr marL="241300" marR="725805" indent="-228600">
              <a:lnSpc>
                <a:spcPts val="2590"/>
              </a:lnSpc>
              <a:spcBef>
                <a:spcPts val="1019"/>
              </a:spcBef>
              <a:buClr>
                <a:srgbClr val="0099C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Our </a:t>
            </a:r>
            <a:r>
              <a:rPr sz="2400" dirty="0">
                <a:latin typeface="Calibri"/>
                <a:cs typeface="Calibri"/>
              </a:rPr>
              <a:t>team </a:t>
            </a:r>
            <a:r>
              <a:rPr sz="2400" spc="-5" dirty="0">
                <a:latin typeface="Calibri"/>
                <a:cs typeface="Calibri"/>
              </a:rPr>
              <a:t>has over </a:t>
            </a:r>
            <a:r>
              <a:rPr sz="2400" dirty="0">
                <a:latin typeface="Calibri"/>
                <a:cs typeface="Calibri"/>
              </a:rPr>
              <a:t>15 </a:t>
            </a:r>
            <a:r>
              <a:rPr sz="2400" spc="-15" dirty="0">
                <a:latin typeface="Calibri"/>
                <a:cs typeface="Calibri"/>
              </a:rPr>
              <a:t>years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experience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working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countless  </a:t>
            </a:r>
            <a:r>
              <a:rPr sz="2400" spc="-5" dirty="0">
                <a:latin typeface="Calibri"/>
                <a:cs typeface="Calibri"/>
              </a:rPr>
              <a:t>Fortun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50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companies.</a:t>
            </a:r>
            <a:endParaRPr sz="2400">
              <a:latin typeface="Calibri"/>
              <a:cs typeface="Calibri"/>
            </a:endParaRPr>
          </a:p>
          <a:p>
            <a:pPr marL="240665" marR="35560" indent="-228600">
              <a:lnSpc>
                <a:spcPts val="2600"/>
              </a:lnSpc>
              <a:spcBef>
                <a:spcPts val="1010"/>
              </a:spcBef>
              <a:buClr>
                <a:srgbClr val="0099CC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24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und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5" dirty="0">
                <a:latin typeface="Calibri"/>
                <a:cs typeface="Calibri"/>
              </a:rPr>
              <a:t>r</a:t>
            </a:r>
            <a:r>
              <a:rPr sz="2400" spc="-7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tand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q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veri</a:t>
            </a:r>
            <a:r>
              <a:rPr sz="2400" spc="-5" dirty="0">
                <a:latin typeface="Calibri"/>
                <a:cs typeface="Calibri"/>
              </a:rPr>
              <a:t>fication  need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busines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busines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 continually evolving to ensure those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needs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taken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of.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619" y="195148"/>
            <a:ext cx="42341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Our</a:t>
            </a:r>
            <a:r>
              <a:rPr sz="5400" spc="-200" dirty="0"/>
              <a:t> </a:t>
            </a:r>
            <a:r>
              <a:rPr sz="5400" spc="-5" dirty="0"/>
              <a:t>Experience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3105911"/>
            <a:ext cx="10271760" cy="3569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71" y="-13496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744" y="0"/>
              <a:ext cx="9668256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140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9194" y="1103121"/>
            <a:ext cx="5424170" cy="646138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latin typeface="Calibri"/>
                <a:cs typeface="Calibri"/>
              </a:rPr>
              <a:t>Risk </a:t>
            </a:r>
            <a:r>
              <a:rPr sz="3600" spc="-60" dirty="0">
                <a:latin typeface="Calibri"/>
                <a:cs typeface="Calibri"/>
              </a:rPr>
              <a:t>Mitigation</a:t>
            </a:r>
            <a:r>
              <a:rPr sz="3600" spc="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Solutions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Ad</a:t>
            </a:r>
            <a:r>
              <a:rPr sz="3600" spc="-35" dirty="0">
                <a:latin typeface="Calibri"/>
                <a:cs typeface="Calibri"/>
              </a:rPr>
              <a:t>v</a:t>
            </a:r>
            <a:r>
              <a:rPr sz="3600" dirty="0">
                <a:latin typeface="Calibri"/>
                <a:cs typeface="Calibri"/>
              </a:rPr>
              <a:t>anced</a:t>
            </a:r>
            <a:r>
              <a:rPr sz="3600" spc="-28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Do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u</a:t>
            </a:r>
            <a:r>
              <a:rPr sz="3600" spc="5" dirty="0">
                <a:latin typeface="Calibri"/>
                <a:cs typeface="Calibri"/>
              </a:rPr>
              <a:t>m</a:t>
            </a:r>
            <a:r>
              <a:rPr sz="3600" dirty="0">
                <a:latin typeface="Calibri"/>
                <a:cs typeface="Calibri"/>
              </a:rPr>
              <a:t>ent</a:t>
            </a:r>
            <a:r>
              <a:rPr sz="3600" spc="-3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Anal</a:t>
            </a:r>
            <a:r>
              <a:rPr sz="3600" spc="-30" dirty="0">
                <a:latin typeface="Calibri"/>
                <a:cs typeface="Calibri"/>
              </a:rPr>
              <a:t>y</a:t>
            </a:r>
            <a:r>
              <a:rPr sz="3600" spc="-5" dirty="0">
                <a:latin typeface="Calibri"/>
                <a:cs typeface="Calibri"/>
              </a:rPr>
              <a:t>sis</a:t>
            </a:r>
            <a:endParaRPr sz="3600" dirty="0">
              <a:latin typeface="Calibri"/>
              <a:cs typeface="Calibri"/>
            </a:endParaRPr>
          </a:p>
          <a:p>
            <a:pPr marL="241300" marR="665480" indent="-228600">
              <a:lnSpc>
                <a:spcPts val="3000"/>
              </a:lnSpc>
              <a:spcBef>
                <a:spcPts val="1050"/>
              </a:spcBef>
              <a:buClr>
                <a:srgbClr val="0099CC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95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iali</a:t>
            </a:r>
            <a:r>
              <a:rPr sz="2800" spc="-100" dirty="0">
                <a:latin typeface="Calibri"/>
                <a:cs typeface="Calibri"/>
              </a:rPr>
              <a:t>z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wide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eligibility </a:t>
            </a:r>
            <a:r>
              <a:rPr sz="2800" spc="-15" dirty="0">
                <a:latin typeface="Calibri"/>
                <a:cs typeface="Calibri"/>
              </a:rPr>
              <a:t>applications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risk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mitigation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including: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70"/>
              </a:spcBef>
              <a:buClr>
                <a:srgbClr val="0099CC"/>
              </a:buClr>
              <a:buFont typeface="Wingdings"/>
              <a:buChar char=""/>
              <a:tabLst>
                <a:tab pos="698500" algn="l"/>
              </a:tabLst>
            </a:pPr>
            <a:r>
              <a:rPr lang="en-US" sz="3200" dirty="0">
                <a:latin typeface="Calibri"/>
                <a:cs typeface="Calibri"/>
              </a:rPr>
              <a:t>Dependent Eligibility Verification</a:t>
            </a:r>
          </a:p>
          <a:p>
            <a:pPr marL="698500" lvl="1" indent="-228600">
              <a:lnSpc>
                <a:spcPct val="100000"/>
              </a:lnSpc>
              <a:spcBef>
                <a:spcPts val="1770"/>
              </a:spcBef>
              <a:buClr>
                <a:srgbClr val="0099CC"/>
              </a:buClr>
              <a:buFont typeface="Wingdings"/>
              <a:buChar char=""/>
              <a:tabLst>
                <a:tab pos="698500" algn="l"/>
              </a:tabLst>
            </a:pPr>
            <a:r>
              <a:rPr sz="2000" spc="-4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i</a:t>
            </a:r>
            <a:r>
              <a:rPr sz="2000" spc="-10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R</a:t>
            </a:r>
            <a:r>
              <a:rPr sz="2000" spc="-5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vi</a:t>
            </a:r>
            <a:r>
              <a:rPr sz="2000" spc="-50" dirty="0">
                <a:latin typeface="Calibri"/>
                <a:cs typeface="Calibri"/>
              </a:rPr>
              <a:t>e</a:t>
            </a:r>
            <a:r>
              <a:rPr sz="2000" spc="-6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105"/>
              </a:spcBef>
              <a:buClr>
                <a:srgbClr val="0099CC"/>
              </a:buClr>
              <a:buFont typeface="Wingdings"/>
              <a:buChar char=""/>
              <a:tabLst>
                <a:tab pos="698500" algn="l"/>
              </a:tabLst>
            </a:pPr>
            <a:r>
              <a:rPr lang="en-US" sz="2000" dirty="0">
                <a:latin typeface="Calibri"/>
                <a:cs typeface="Calibri"/>
              </a:rPr>
              <a:t>PPACA Reporting Services</a:t>
            </a:r>
          </a:p>
          <a:p>
            <a:pPr marL="698500" lvl="1" indent="-228600">
              <a:lnSpc>
                <a:spcPct val="100000"/>
              </a:lnSpc>
              <a:spcBef>
                <a:spcPts val="1105"/>
              </a:spcBef>
              <a:buClr>
                <a:srgbClr val="0099CC"/>
              </a:buClr>
              <a:buFont typeface="Wingdings"/>
              <a:buChar char=""/>
              <a:tabLst>
                <a:tab pos="698500" algn="l"/>
              </a:tabLst>
            </a:pPr>
            <a:r>
              <a:rPr lang="en-US" sz="2000" dirty="0">
                <a:latin typeface="Calibri"/>
                <a:cs typeface="Calibri"/>
              </a:rPr>
              <a:t>Claims Auditing Assistance*</a:t>
            </a:r>
          </a:p>
          <a:p>
            <a:pPr marL="469900" lvl="1">
              <a:lnSpc>
                <a:spcPct val="100000"/>
              </a:lnSpc>
              <a:spcBef>
                <a:spcPts val="1105"/>
              </a:spcBef>
              <a:buClr>
                <a:srgbClr val="0099CC"/>
              </a:buClr>
              <a:tabLst>
                <a:tab pos="698500" algn="l"/>
              </a:tabLst>
            </a:pPr>
            <a:r>
              <a:rPr lang="en-US" sz="1400" i="1" dirty="0">
                <a:latin typeface="Calibri"/>
                <a:cs typeface="Calibri"/>
              </a:rPr>
              <a:t>                 * through Verifi1 partner</a:t>
            </a:r>
          </a:p>
          <a:p>
            <a:pPr marL="698500" lvl="1" indent="-228600">
              <a:lnSpc>
                <a:spcPct val="100000"/>
              </a:lnSpc>
              <a:spcBef>
                <a:spcPts val="1105"/>
              </a:spcBef>
              <a:buClr>
                <a:srgbClr val="0099CC"/>
              </a:buClr>
              <a:buFont typeface="Wingdings"/>
              <a:buChar char=""/>
              <a:tabLst>
                <a:tab pos="698500" algn="l"/>
              </a:tabLst>
            </a:pPr>
            <a:endParaRPr lang="en-US" sz="2000" dirty="0">
              <a:latin typeface="Calibri"/>
              <a:cs typeface="Calibri"/>
            </a:endParaRPr>
          </a:p>
          <a:p>
            <a:pPr marL="1183005" lvl="2" indent="-232410">
              <a:lnSpc>
                <a:spcPct val="100000"/>
              </a:lnSpc>
              <a:spcBef>
                <a:spcPts val="1105"/>
              </a:spcBef>
              <a:buClr>
                <a:srgbClr val="0099CC"/>
              </a:buClr>
              <a:buFont typeface="Symbol"/>
              <a:buChar char=""/>
              <a:tabLst>
                <a:tab pos="1183640" algn="l"/>
              </a:tabLst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194" y="171653"/>
            <a:ext cx="35032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5" dirty="0"/>
              <a:t>W</a:t>
            </a:r>
            <a:r>
              <a:rPr sz="5400" spc="-25" dirty="0"/>
              <a:t>h</a:t>
            </a:r>
            <a:r>
              <a:rPr sz="5400" spc="-30" dirty="0"/>
              <a:t>a</a:t>
            </a:r>
            <a:r>
              <a:rPr sz="5400" dirty="0"/>
              <a:t>t</a:t>
            </a:r>
            <a:r>
              <a:rPr sz="5400" spc="-85" dirty="0"/>
              <a:t> </a:t>
            </a:r>
            <a:r>
              <a:rPr sz="5400" spc="-55" dirty="0"/>
              <a:t>W</a:t>
            </a:r>
            <a:r>
              <a:rPr sz="5400" dirty="0"/>
              <a:t>e</a:t>
            </a:r>
            <a:r>
              <a:rPr sz="5400" spc="-270" dirty="0"/>
              <a:t> </a:t>
            </a:r>
            <a:r>
              <a:rPr sz="5400" spc="5" dirty="0"/>
              <a:t>Do</a:t>
            </a:r>
            <a:endParaRPr sz="5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7371" y="0"/>
              <a:ext cx="883158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89876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420" y="307175"/>
            <a:ext cx="3460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Our</a:t>
            </a:r>
            <a:r>
              <a:rPr sz="5400" spc="-65" dirty="0"/>
              <a:t> </a:t>
            </a:r>
            <a:r>
              <a:rPr sz="5400" dirty="0"/>
              <a:t>Services</a:t>
            </a:r>
            <a:endParaRPr sz="5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928" y="1264918"/>
            <a:ext cx="5173218" cy="55907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83057" y="1191767"/>
            <a:ext cx="5024755" cy="507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1295">
              <a:lnSpc>
                <a:spcPts val="2490"/>
              </a:lnSpc>
              <a:spcBef>
                <a:spcPts val="100"/>
              </a:spcBef>
              <a:buClr>
                <a:srgbClr val="0099CC"/>
              </a:buClr>
              <a:buFont typeface="Wingdings"/>
              <a:buChar char=""/>
              <a:tabLst>
                <a:tab pos="213995" algn="l"/>
              </a:tabLst>
            </a:pPr>
            <a:r>
              <a:rPr sz="2200" b="1" spc="-5" dirty="0">
                <a:latin typeface="Calibri"/>
                <a:cs typeface="Calibri"/>
              </a:rPr>
              <a:t>Dependent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Eligibility</a:t>
            </a:r>
            <a:r>
              <a:rPr sz="2200" b="1" spc="-15" dirty="0">
                <a:latin typeface="Calibri"/>
                <a:cs typeface="Calibri"/>
              </a:rPr>
              <a:t> Verification</a:t>
            </a:r>
            <a:endParaRPr sz="2200" b="1" dirty="0">
              <a:latin typeface="Calibri"/>
              <a:cs typeface="Calibri"/>
            </a:endParaRPr>
          </a:p>
          <a:p>
            <a:pPr marL="681355" lvl="1" indent="-230504">
              <a:lnSpc>
                <a:spcPts val="2095"/>
              </a:lnSpc>
              <a:buClr>
                <a:srgbClr val="0099CC"/>
              </a:buClr>
              <a:buSzPct val="95454"/>
              <a:buFont typeface="Wingdings"/>
              <a:buChar char=""/>
              <a:tabLst>
                <a:tab pos="681990" algn="l"/>
              </a:tabLst>
            </a:pPr>
            <a:r>
              <a:rPr sz="2200" dirty="0">
                <a:latin typeface="Calibri"/>
                <a:cs typeface="Calibri"/>
              </a:rPr>
              <a:t>Identifying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ineligible </a:t>
            </a:r>
            <a:r>
              <a:rPr sz="2200" spc="-5" dirty="0">
                <a:latin typeface="Calibri"/>
                <a:cs typeface="Calibri"/>
              </a:rPr>
              <a:t>dependents</a:t>
            </a:r>
            <a:endParaRPr sz="2200" dirty="0">
              <a:latin typeface="Calibri"/>
              <a:cs typeface="Calibri"/>
            </a:endParaRPr>
          </a:p>
          <a:p>
            <a:pPr marL="681355">
              <a:lnSpc>
                <a:spcPts val="1850"/>
              </a:lnSpc>
            </a:pPr>
            <a:r>
              <a:rPr sz="2200" dirty="0">
                <a:latin typeface="Calibri"/>
                <a:cs typeface="Calibri"/>
              </a:rPr>
              <a:t>listed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corporate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sponsored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health</a:t>
            </a:r>
            <a:endParaRPr sz="2200" dirty="0">
              <a:latin typeface="Calibri"/>
              <a:cs typeface="Calibri"/>
            </a:endParaRPr>
          </a:p>
          <a:p>
            <a:pPr marL="681355">
              <a:lnSpc>
                <a:spcPts val="1850"/>
              </a:lnSpc>
            </a:pPr>
            <a:r>
              <a:rPr sz="2200" dirty="0">
                <a:latin typeface="Calibri"/>
                <a:cs typeface="Calibri"/>
              </a:rPr>
              <a:t>insurance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plans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resulting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significant</a:t>
            </a:r>
            <a:endParaRPr sz="2200" dirty="0">
              <a:latin typeface="Calibri"/>
              <a:cs typeface="Calibri"/>
            </a:endParaRPr>
          </a:p>
          <a:p>
            <a:pPr marL="681355" marR="26352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savings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risk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avoidance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involving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unbudgeted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benefits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expenditures.</a:t>
            </a:r>
          </a:p>
          <a:p>
            <a:pPr marL="213360" indent="-201295">
              <a:lnSpc>
                <a:spcPts val="2505"/>
              </a:lnSpc>
              <a:spcBef>
                <a:spcPts val="160"/>
              </a:spcBef>
              <a:buClr>
                <a:srgbClr val="0099CC"/>
              </a:buClr>
              <a:buFont typeface="Wingdings"/>
              <a:buChar char=""/>
              <a:tabLst>
                <a:tab pos="213995" algn="l"/>
              </a:tabLst>
            </a:pPr>
            <a:r>
              <a:rPr sz="2200" spc="-5" dirty="0">
                <a:latin typeface="Calibri"/>
                <a:cs typeface="Calibri"/>
              </a:rPr>
              <a:t>Life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Event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Reviews</a:t>
            </a:r>
          </a:p>
          <a:p>
            <a:pPr marL="681355" lvl="1" indent="-230504">
              <a:lnSpc>
                <a:spcPts val="2110"/>
              </a:lnSpc>
              <a:buClr>
                <a:srgbClr val="0099CC"/>
              </a:buClr>
              <a:buSzPct val="86363"/>
              <a:buFont typeface="Wingdings"/>
              <a:buChar char=""/>
              <a:tabLst>
                <a:tab pos="681990" algn="l"/>
              </a:tabLst>
            </a:pPr>
            <a:r>
              <a:rPr sz="2200" dirty="0">
                <a:latin typeface="Calibri"/>
                <a:cs typeface="Calibri"/>
              </a:rPr>
              <a:t>Implementing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sophisticated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system</a:t>
            </a:r>
            <a:endParaRPr sz="2200" dirty="0">
              <a:latin typeface="Calibri"/>
              <a:cs typeface="Calibri"/>
            </a:endParaRPr>
          </a:p>
          <a:p>
            <a:pPr marL="681355">
              <a:lnSpc>
                <a:spcPts val="1850"/>
              </a:lnSpc>
            </a:pPr>
            <a:r>
              <a:rPr sz="2200" dirty="0">
                <a:latin typeface="Calibri"/>
                <a:cs typeface="Calibri"/>
              </a:rPr>
              <a:t>employers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utilize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validate,</a:t>
            </a:r>
          </a:p>
          <a:p>
            <a:pPr marL="681355">
              <a:lnSpc>
                <a:spcPts val="1850"/>
              </a:lnSpc>
            </a:pPr>
            <a:r>
              <a:rPr sz="2200" dirty="0">
                <a:latin typeface="Calibri"/>
                <a:cs typeface="Calibri"/>
              </a:rPr>
              <a:t>track,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report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life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event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changes</a:t>
            </a:r>
          </a:p>
          <a:p>
            <a:pPr marL="681355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involving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employees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attempting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</a:p>
          <a:p>
            <a:pPr marL="681355" marR="146685">
              <a:lnSpc>
                <a:spcPct val="701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onboard dependents outside of </a:t>
            </a:r>
            <a:r>
              <a:rPr sz="2200" dirty="0">
                <a:latin typeface="Calibri"/>
                <a:cs typeface="Calibri"/>
              </a:rPr>
              <a:t>their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standard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annual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enrollment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period.</a:t>
            </a:r>
            <a:endParaRPr sz="2200" dirty="0">
              <a:latin typeface="Calibri"/>
              <a:cs typeface="Calibri"/>
            </a:endParaRPr>
          </a:p>
          <a:p>
            <a:pPr marL="213360" indent="-201295">
              <a:lnSpc>
                <a:spcPts val="2490"/>
              </a:lnSpc>
              <a:spcBef>
                <a:spcPts val="140"/>
              </a:spcBef>
              <a:buClr>
                <a:srgbClr val="0099CC"/>
              </a:buClr>
              <a:buFont typeface="Wingdings"/>
              <a:buChar char=""/>
              <a:tabLst>
                <a:tab pos="213995" algn="l"/>
              </a:tabLst>
            </a:pPr>
            <a:r>
              <a:rPr lang="en-US" sz="2200" dirty="0">
                <a:latin typeface="Calibri"/>
                <a:cs typeface="Calibri"/>
              </a:rPr>
              <a:t>Claims Auditing Assistance</a:t>
            </a:r>
            <a:endParaRPr sz="2200" dirty="0">
              <a:latin typeface="Calibri"/>
              <a:cs typeface="Calibri"/>
            </a:endParaRPr>
          </a:p>
          <a:p>
            <a:pPr marL="681355" marR="115570">
              <a:lnSpc>
                <a:spcPct val="70000"/>
              </a:lnSpc>
              <a:spcBef>
                <a:spcPts val="395"/>
              </a:spcBef>
            </a:pPr>
            <a:r>
              <a:rPr lang="en-US" sz="2200" dirty="0">
                <a:latin typeface="Calibri"/>
                <a:cs typeface="Calibri"/>
              </a:rPr>
              <a:t>Through Verifi1’s claims auditing partner, clients can receive access to an industry leading  state-of-the-art platform coupled with preferred/discounted pricing.  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22464" y="3305555"/>
            <a:ext cx="1710689" cy="1174750"/>
            <a:chOff x="7522464" y="3305555"/>
            <a:chExt cx="1710689" cy="11747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896" y="3305555"/>
              <a:ext cx="1600961" cy="56464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09027" y="3663579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922" y="0"/>
                  </a:lnTo>
                </a:path>
              </a:pathLst>
            </a:custGeom>
            <a:ln w="1652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2464" y="3610355"/>
              <a:ext cx="1710689" cy="5646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7536" y="3915155"/>
              <a:ext cx="1264157" cy="56464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668894" y="3664458"/>
            <a:ext cx="13430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Dependents’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Eligibility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9848" y="9144"/>
            <a:ext cx="11122151" cy="6848854"/>
            <a:chOff x="1069848" y="9144"/>
            <a:chExt cx="11122151" cy="68488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2890" y="9144"/>
              <a:ext cx="6989109" cy="6848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9096" y="1295399"/>
              <a:ext cx="9893935" cy="1441450"/>
            </a:xfrm>
            <a:custGeom>
              <a:avLst/>
              <a:gdLst/>
              <a:ahLst/>
              <a:cxnLst/>
              <a:rect l="l" t="t" r="r" b="b"/>
              <a:pathLst>
                <a:path w="9893935" h="1441450">
                  <a:moveTo>
                    <a:pt x="9173464" y="0"/>
                  </a:moveTo>
                  <a:lnTo>
                    <a:pt x="9173464" y="360299"/>
                  </a:lnTo>
                  <a:lnTo>
                    <a:pt x="0" y="360299"/>
                  </a:lnTo>
                  <a:lnTo>
                    <a:pt x="0" y="1081024"/>
                  </a:lnTo>
                  <a:lnTo>
                    <a:pt x="9173464" y="1081024"/>
                  </a:lnTo>
                  <a:lnTo>
                    <a:pt x="9173464" y="1441323"/>
                  </a:lnTo>
                  <a:lnTo>
                    <a:pt x="9893554" y="720598"/>
                  </a:lnTo>
                  <a:lnTo>
                    <a:pt x="9173464" y="0"/>
                  </a:lnTo>
                  <a:close/>
                </a:path>
              </a:pathLst>
            </a:custGeom>
            <a:solidFill>
              <a:srgbClr val="416E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149096" y="1295399"/>
              <a:ext cx="9893935" cy="1441450"/>
            </a:xfrm>
            <a:custGeom>
              <a:avLst/>
              <a:gdLst/>
              <a:ahLst/>
              <a:cxnLst/>
              <a:rect l="l" t="t" r="r" b="b"/>
              <a:pathLst>
                <a:path w="9893935" h="1441450">
                  <a:moveTo>
                    <a:pt x="0" y="360299"/>
                  </a:moveTo>
                  <a:lnTo>
                    <a:pt x="9173464" y="360299"/>
                  </a:lnTo>
                  <a:lnTo>
                    <a:pt x="9173464" y="0"/>
                  </a:lnTo>
                  <a:lnTo>
                    <a:pt x="9893554" y="720598"/>
                  </a:lnTo>
                  <a:lnTo>
                    <a:pt x="9173464" y="1441323"/>
                  </a:lnTo>
                  <a:lnTo>
                    <a:pt x="9173464" y="1081024"/>
                  </a:lnTo>
                  <a:lnTo>
                    <a:pt x="0" y="1081024"/>
                  </a:lnTo>
                  <a:lnTo>
                    <a:pt x="0" y="3602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848" y="1698752"/>
              <a:ext cx="2849879" cy="5791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9096" y="2420111"/>
              <a:ext cx="2280285" cy="1840864"/>
            </a:xfrm>
            <a:custGeom>
              <a:avLst/>
              <a:gdLst/>
              <a:ahLst/>
              <a:cxnLst/>
              <a:rect l="l" t="t" r="r" b="b"/>
              <a:pathLst>
                <a:path w="2280285" h="1840864">
                  <a:moveTo>
                    <a:pt x="0" y="1840483"/>
                  </a:moveTo>
                  <a:lnTo>
                    <a:pt x="2279777" y="1840483"/>
                  </a:lnTo>
                  <a:lnTo>
                    <a:pt x="2279777" y="0"/>
                  </a:lnTo>
                  <a:lnTo>
                    <a:pt x="0" y="0"/>
                  </a:lnTo>
                  <a:lnTo>
                    <a:pt x="0" y="1840483"/>
                  </a:lnTo>
                  <a:close/>
                </a:path>
              </a:pathLst>
            </a:custGeom>
            <a:ln w="12700">
              <a:solidFill>
                <a:srgbClr val="5B9B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95222" y="2415311"/>
            <a:ext cx="1989455" cy="14077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530"/>
              </a:lnSpc>
              <a:spcBef>
                <a:spcPts val="275"/>
              </a:spcBef>
            </a:pPr>
            <a:r>
              <a:rPr sz="1400" dirty="0">
                <a:latin typeface="Calibri"/>
                <a:cs typeface="Calibri"/>
              </a:rPr>
              <a:t>Use </a:t>
            </a:r>
            <a:r>
              <a:rPr sz="1400" spc="-5" dirty="0">
                <a:latin typeface="Calibri"/>
                <a:cs typeface="Calibri"/>
              </a:rPr>
              <a:t>Summary </a:t>
            </a:r>
            <a:r>
              <a:rPr sz="1400" dirty="0">
                <a:latin typeface="Calibri"/>
                <a:cs typeface="Calibri"/>
              </a:rPr>
              <a:t>Plan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script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5" dirty="0">
                <a:latin typeface="Calibri"/>
                <a:cs typeface="Calibri"/>
              </a:rPr>
              <a:t>SP</a:t>
            </a:r>
            <a:r>
              <a:rPr sz="1400" spc="-5" dirty="0">
                <a:latin typeface="Calibri"/>
                <a:cs typeface="Calibri"/>
              </a:rPr>
              <a:t>D)  info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mation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</a:t>
            </a:r>
            <a:r>
              <a:rPr sz="1400" spc="-5" dirty="0">
                <a:latin typeface="Calibri"/>
                <a:cs typeface="Calibri"/>
              </a:rPr>
              <a:t>ab</a:t>
            </a:r>
            <a:r>
              <a:rPr sz="1400" spc="-15" dirty="0">
                <a:latin typeface="Calibri"/>
                <a:cs typeface="Calibri"/>
              </a:rPr>
              <a:t>lis</a:t>
            </a:r>
            <a:r>
              <a:rPr sz="1400" dirty="0">
                <a:latin typeface="Calibri"/>
                <a:cs typeface="Calibri"/>
              </a:rPr>
              <a:t>h  eligibility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rules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  </a:t>
            </a:r>
            <a:r>
              <a:rPr sz="1400" spc="-5" dirty="0">
                <a:latin typeface="Calibri"/>
                <a:cs typeface="Calibri"/>
              </a:rPr>
              <a:t>det</a:t>
            </a:r>
            <a:r>
              <a:rPr sz="1400" spc="-10" dirty="0">
                <a:latin typeface="Calibri"/>
                <a:cs typeface="Calibri"/>
              </a:rPr>
              <a:t>er</a:t>
            </a:r>
            <a:r>
              <a:rPr sz="1400" dirty="0">
                <a:latin typeface="Calibri"/>
                <a:cs typeface="Calibri"/>
              </a:rPr>
              <a:t>mine</a:t>
            </a:r>
            <a:r>
              <a:rPr sz="1400" spc="-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what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  d</a:t>
            </a:r>
            <a:r>
              <a:rPr sz="1400" spc="-10" dirty="0">
                <a:latin typeface="Calibri"/>
                <a:cs typeface="Calibri"/>
              </a:rPr>
              <a:t>oc</a:t>
            </a:r>
            <a:r>
              <a:rPr sz="1400" spc="-5" dirty="0">
                <a:latin typeface="Calibri"/>
                <a:cs typeface="Calibri"/>
              </a:rPr>
              <a:t>ument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required  to  verify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dependent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eligibility.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2850" y="2896590"/>
            <a:ext cx="2038350" cy="2910412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75"/>
              </a:spcBef>
            </a:pPr>
            <a:r>
              <a:rPr lang="en-US" sz="1400" spc="-10" dirty="0">
                <a:latin typeface="Calibri"/>
                <a:cs typeface="Calibri"/>
              </a:rPr>
              <a:t>C</a:t>
            </a:r>
            <a:r>
              <a:rPr lang="en-US" sz="1400" dirty="0">
                <a:latin typeface="Calibri"/>
                <a:cs typeface="Calibri"/>
              </a:rPr>
              <a:t>o</a:t>
            </a:r>
            <a:r>
              <a:rPr lang="en-US" sz="1400" spc="-15" dirty="0">
                <a:latin typeface="Calibri"/>
                <a:cs typeface="Calibri"/>
              </a:rPr>
              <a:t>mm</a:t>
            </a:r>
            <a:r>
              <a:rPr lang="en-US" sz="1400" spc="-20" dirty="0">
                <a:latin typeface="Calibri"/>
                <a:cs typeface="Calibri"/>
              </a:rPr>
              <a:t>un</a:t>
            </a:r>
            <a:r>
              <a:rPr lang="en-US" sz="1400" spc="-15" dirty="0">
                <a:latin typeface="Calibri"/>
                <a:cs typeface="Calibri"/>
              </a:rPr>
              <a:t>i</a:t>
            </a:r>
            <a:r>
              <a:rPr lang="en-US" sz="1400" dirty="0">
                <a:latin typeface="Calibri"/>
                <a:cs typeface="Calibri"/>
              </a:rPr>
              <a:t>c</a:t>
            </a:r>
            <a:r>
              <a:rPr lang="en-US" sz="1400" spc="-25" dirty="0">
                <a:latin typeface="Calibri"/>
                <a:cs typeface="Calibri"/>
              </a:rPr>
              <a:t>a</a:t>
            </a:r>
            <a:r>
              <a:rPr lang="en-US" sz="1400" spc="-20" dirty="0">
                <a:latin typeface="Calibri"/>
                <a:cs typeface="Calibri"/>
              </a:rPr>
              <a:t>t</a:t>
            </a:r>
            <a:r>
              <a:rPr lang="en-US" sz="1400" spc="-15" dirty="0">
                <a:latin typeface="Calibri"/>
                <a:cs typeface="Calibri"/>
              </a:rPr>
              <a:t>i</a:t>
            </a:r>
            <a:r>
              <a:rPr lang="en-US" sz="1400" spc="5" dirty="0">
                <a:latin typeface="Calibri"/>
                <a:cs typeface="Calibri"/>
              </a:rPr>
              <a:t>o</a:t>
            </a:r>
            <a:r>
              <a:rPr lang="en-US" sz="1400" spc="-5" dirty="0">
                <a:latin typeface="Calibri"/>
                <a:cs typeface="Calibri"/>
              </a:rPr>
              <a:t>n</a:t>
            </a:r>
            <a:r>
              <a:rPr lang="en-US" sz="1400" spc="-70" dirty="0">
                <a:latin typeface="Calibri"/>
                <a:cs typeface="Calibri"/>
              </a:rPr>
              <a:t> </a:t>
            </a:r>
            <a:r>
              <a:rPr lang="en-US" sz="1400" spc="-40" dirty="0">
                <a:latin typeface="Calibri"/>
                <a:cs typeface="Calibri"/>
              </a:rPr>
              <a:t>i</a:t>
            </a:r>
            <a:r>
              <a:rPr lang="en-US" sz="1400" spc="-5" dirty="0">
                <a:latin typeface="Calibri"/>
                <a:cs typeface="Calibri"/>
              </a:rPr>
              <a:t>s</a:t>
            </a:r>
            <a:r>
              <a:rPr lang="en-US" sz="1400" spc="25" dirty="0">
                <a:latin typeface="Calibri"/>
                <a:cs typeface="Calibri"/>
              </a:rPr>
              <a:t> </a:t>
            </a:r>
            <a:r>
              <a:rPr lang="en-US" sz="1400" spc="-40" dirty="0">
                <a:latin typeface="Calibri"/>
                <a:cs typeface="Calibri"/>
              </a:rPr>
              <a:t>vi</a:t>
            </a:r>
            <a:r>
              <a:rPr lang="en-US" sz="1400" spc="-65" dirty="0">
                <a:latin typeface="Calibri"/>
                <a:cs typeface="Calibri"/>
              </a:rPr>
              <a:t>t</a:t>
            </a:r>
            <a:r>
              <a:rPr lang="en-US" sz="1400" spc="-5" dirty="0">
                <a:latin typeface="Calibri"/>
                <a:cs typeface="Calibri"/>
              </a:rPr>
              <a:t>al</a:t>
            </a:r>
            <a:r>
              <a:rPr lang="en-US" sz="1400" spc="10" dirty="0">
                <a:latin typeface="Calibri"/>
                <a:cs typeface="Calibri"/>
              </a:rPr>
              <a:t> </a:t>
            </a:r>
            <a:r>
              <a:rPr lang="en-US" sz="1400" spc="-65" dirty="0">
                <a:latin typeface="Calibri"/>
                <a:cs typeface="Calibri"/>
              </a:rPr>
              <a:t>t</a:t>
            </a:r>
            <a:r>
              <a:rPr lang="en-US" sz="1400" spc="-5" dirty="0">
                <a:latin typeface="Calibri"/>
                <a:cs typeface="Calibri"/>
              </a:rPr>
              <a:t>o  </a:t>
            </a:r>
            <a:r>
              <a:rPr lang="en-US" sz="1400" spc="-15" dirty="0">
                <a:latin typeface="Calibri"/>
                <a:cs typeface="Calibri"/>
              </a:rPr>
              <a:t>employee </a:t>
            </a:r>
            <a:r>
              <a:rPr lang="en-US" sz="1400" spc="-10" dirty="0">
                <a:latin typeface="Calibri"/>
                <a:cs typeface="Calibri"/>
              </a:rPr>
              <a:t>participation </a:t>
            </a:r>
            <a:r>
              <a:rPr lang="en-US" sz="1400" spc="-25" dirty="0">
                <a:latin typeface="Calibri"/>
                <a:cs typeface="Calibri"/>
              </a:rPr>
              <a:t>in </a:t>
            </a:r>
            <a:r>
              <a:rPr lang="en-US" sz="1400" spc="-20" dirty="0">
                <a:latin typeface="Calibri"/>
                <a:cs typeface="Calibri"/>
              </a:rPr>
              <a:t> </a:t>
            </a:r>
            <a:r>
              <a:rPr lang="en-US" sz="1400" spc="-15" dirty="0">
                <a:latin typeface="Calibri"/>
                <a:cs typeface="Calibri"/>
              </a:rPr>
              <a:t>dependent</a:t>
            </a:r>
            <a:r>
              <a:rPr lang="en-US" sz="1400" spc="50" dirty="0">
                <a:latin typeface="Calibri"/>
                <a:cs typeface="Calibri"/>
              </a:rPr>
              <a:t> </a:t>
            </a:r>
            <a:r>
              <a:rPr lang="en-US" sz="1400" spc="-15" dirty="0">
                <a:latin typeface="Calibri"/>
                <a:cs typeface="Calibri"/>
              </a:rPr>
              <a:t>eligibility </a:t>
            </a:r>
            <a:r>
              <a:rPr lang="en-US" sz="1400" spc="-10" dirty="0">
                <a:latin typeface="Calibri"/>
                <a:cs typeface="Calibri"/>
              </a:rPr>
              <a:t> </a:t>
            </a:r>
            <a:r>
              <a:rPr lang="en-US" sz="1400" spc="-60" dirty="0">
                <a:latin typeface="Calibri"/>
                <a:cs typeface="Calibri"/>
              </a:rPr>
              <a:t>v</a:t>
            </a:r>
            <a:r>
              <a:rPr lang="en-US" sz="1400" spc="-30" dirty="0">
                <a:latin typeface="Calibri"/>
                <a:cs typeface="Calibri"/>
              </a:rPr>
              <a:t>e</a:t>
            </a:r>
            <a:r>
              <a:rPr lang="en-US" sz="1400" spc="-35" dirty="0">
                <a:latin typeface="Calibri"/>
                <a:cs typeface="Calibri"/>
              </a:rPr>
              <a:t>r</a:t>
            </a:r>
            <a:r>
              <a:rPr lang="en-US" sz="1400" spc="-40" dirty="0">
                <a:latin typeface="Calibri"/>
                <a:cs typeface="Calibri"/>
              </a:rPr>
              <a:t>i</a:t>
            </a:r>
            <a:r>
              <a:rPr lang="en-US" sz="1400" spc="-25" dirty="0">
                <a:latin typeface="Calibri"/>
                <a:cs typeface="Calibri"/>
              </a:rPr>
              <a:t>f</a:t>
            </a:r>
            <a:r>
              <a:rPr lang="en-US" sz="1400" spc="-40" dirty="0">
                <a:latin typeface="Calibri"/>
                <a:cs typeface="Calibri"/>
              </a:rPr>
              <a:t>i</a:t>
            </a:r>
            <a:r>
              <a:rPr lang="en-US" sz="1400" spc="-20" dirty="0">
                <a:latin typeface="Calibri"/>
                <a:cs typeface="Calibri"/>
              </a:rPr>
              <a:t>c</a:t>
            </a:r>
            <a:r>
              <a:rPr lang="en-US" sz="1400" spc="-25" dirty="0">
                <a:latin typeface="Calibri"/>
                <a:cs typeface="Calibri"/>
              </a:rPr>
              <a:t>a</a:t>
            </a:r>
            <a:r>
              <a:rPr lang="en-US" sz="1400" spc="-15" dirty="0">
                <a:latin typeface="Calibri"/>
                <a:cs typeface="Calibri"/>
              </a:rPr>
              <a:t>t</a:t>
            </a:r>
            <a:r>
              <a:rPr lang="en-US" sz="1400" spc="-40" dirty="0">
                <a:latin typeface="Calibri"/>
                <a:cs typeface="Calibri"/>
              </a:rPr>
              <a:t>i</a:t>
            </a:r>
            <a:r>
              <a:rPr lang="en-US" sz="1400" dirty="0">
                <a:latin typeface="Calibri"/>
                <a:cs typeface="Calibri"/>
              </a:rPr>
              <a:t>o</a:t>
            </a:r>
            <a:r>
              <a:rPr lang="en-US" sz="1400" spc="-45" dirty="0">
                <a:latin typeface="Calibri"/>
                <a:cs typeface="Calibri"/>
              </a:rPr>
              <a:t>n</a:t>
            </a:r>
            <a:r>
              <a:rPr lang="en-US" sz="1400" spc="-5" dirty="0">
                <a:latin typeface="Calibri"/>
                <a:cs typeface="Calibri"/>
              </a:rPr>
              <a:t>.</a:t>
            </a:r>
            <a:r>
              <a:rPr lang="en-US" sz="1400" spc="55" dirty="0">
                <a:latin typeface="Calibri"/>
                <a:cs typeface="Calibri"/>
              </a:rPr>
              <a:t> </a:t>
            </a:r>
            <a:r>
              <a:rPr lang="en-US" sz="1400" spc="-125" dirty="0">
                <a:latin typeface="Calibri"/>
                <a:cs typeface="Calibri"/>
              </a:rPr>
              <a:t>W</a:t>
            </a:r>
            <a:r>
              <a:rPr lang="en-US" sz="1400" spc="-5" dirty="0">
                <a:latin typeface="Calibri"/>
                <a:cs typeface="Calibri"/>
              </a:rPr>
              <a:t>e</a:t>
            </a:r>
            <a:r>
              <a:rPr lang="en-US" sz="1400" spc="-15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</a:t>
            </a:r>
            <a:r>
              <a:rPr lang="en-US" sz="1400" spc="-35" dirty="0">
                <a:latin typeface="Calibri"/>
                <a:cs typeface="Calibri"/>
              </a:rPr>
              <a:t>r</a:t>
            </a:r>
            <a:r>
              <a:rPr lang="en-US" sz="1400" spc="-5" dirty="0">
                <a:latin typeface="Calibri"/>
                <a:cs typeface="Calibri"/>
              </a:rPr>
              <a:t>e</a:t>
            </a:r>
            <a:r>
              <a:rPr lang="en-US" sz="1400" spc="-20" dirty="0">
                <a:latin typeface="Calibri"/>
                <a:cs typeface="Calibri"/>
              </a:rPr>
              <a:t>a</a:t>
            </a:r>
            <a:r>
              <a:rPr lang="en-US" sz="1400" spc="-40" dirty="0">
                <a:latin typeface="Calibri"/>
                <a:cs typeface="Calibri"/>
              </a:rPr>
              <a:t>t</a:t>
            </a:r>
            <a:r>
              <a:rPr lang="en-US" sz="1400" spc="-5" dirty="0">
                <a:latin typeface="Calibri"/>
                <a:cs typeface="Calibri"/>
              </a:rPr>
              <a:t>e  </a:t>
            </a:r>
            <a:r>
              <a:rPr lang="en-US" sz="1400" dirty="0">
                <a:latin typeface="Calibri"/>
                <a:cs typeface="Calibri"/>
              </a:rPr>
              <a:t>c</a:t>
            </a:r>
            <a:r>
              <a:rPr lang="en-US" sz="1400" spc="-20" dirty="0">
                <a:latin typeface="Calibri"/>
                <a:cs typeface="Calibri"/>
              </a:rPr>
              <a:t>u</a:t>
            </a:r>
            <a:r>
              <a:rPr lang="en-US" sz="1400" spc="-25" dirty="0">
                <a:latin typeface="Calibri"/>
                <a:cs typeface="Calibri"/>
              </a:rPr>
              <a:t>s</a:t>
            </a:r>
            <a:r>
              <a:rPr lang="en-US" sz="1400" spc="-40" dirty="0">
                <a:latin typeface="Calibri"/>
                <a:cs typeface="Calibri"/>
              </a:rPr>
              <a:t>t</a:t>
            </a:r>
            <a:r>
              <a:rPr lang="en-US" sz="1400" dirty="0">
                <a:latin typeface="Calibri"/>
                <a:cs typeface="Calibri"/>
              </a:rPr>
              <a:t>o</a:t>
            </a:r>
            <a:r>
              <a:rPr lang="en-US" sz="1400" spc="-15" dirty="0">
                <a:latin typeface="Calibri"/>
                <a:cs typeface="Calibri"/>
              </a:rPr>
              <a:t>mi</a:t>
            </a:r>
            <a:r>
              <a:rPr lang="en-US" sz="1400" spc="-30" dirty="0">
                <a:latin typeface="Calibri"/>
                <a:cs typeface="Calibri"/>
              </a:rPr>
              <a:t>z</a:t>
            </a:r>
            <a:r>
              <a:rPr lang="en-US" sz="1400" spc="-5" dirty="0">
                <a:latin typeface="Calibri"/>
                <a:cs typeface="Calibri"/>
              </a:rPr>
              <a:t>ed</a:t>
            </a:r>
            <a:r>
              <a:rPr lang="en-US" sz="1400" spc="-9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co</a:t>
            </a:r>
            <a:r>
              <a:rPr lang="en-US" sz="1400" spc="-15" dirty="0">
                <a:latin typeface="Calibri"/>
                <a:cs typeface="Calibri"/>
              </a:rPr>
              <a:t>mm</a:t>
            </a:r>
            <a:r>
              <a:rPr lang="en-US" sz="1400" spc="-20" dirty="0">
                <a:latin typeface="Calibri"/>
                <a:cs typeface="Calibri"/>
              </a:rPr>
              <a:t>un</a:t>
            </a:r>
            <a:r>
              <a:rPr lang="en-US" sz="1400" spc="-15" dirty="0">
                <a:latin typeface="Calibri"/>
                <a:cs typeface="Calibri"/>
              </a:rPr>
              <a:t>i</a:t>
            </a:r>
            <a:r>
              <a:rPr lang="en-US" sz="1400" spc="5" dirty="0">
                <a:latin typeface="Calibri"/>
                <a:cs typeface="Calibri"/>
              </a:rPr>
              <a:t>c</a:t>
            </a:r>
            <a:r>
              <a:rPr lang="en-US" sz="1400" spc="-25" dirty="0">
                <a:latin typeface="Calibri"/>
                <a:cs typeface="Calibri"/>
              </a:rPr>
              <a:t>a</a:t>
            </a:r>
            <a:r>
              <a:rPr lang="en-US" sz="1400" spc="-20" dirty="0">
                <a:latin typeface="Calibri"/>
                <a:cs typeface="Calibri"/>
              </a:rPr>
              <a:t>t</a:t>
            </a:r>
            <a:r>
              <a:rPr lang="en-US" sz="1400" spc="-15" dirty="0">
                <a:latin typeface="Calibri"/>
                <a:cs typeface="Calibri"/>
              </a:rPr>
              <a:t>i</a:t>
            </a:r>
            <a:r>
              <a:rPr lang="en-US" sz="1400" dirty="0">
                <a:latin typeface="Calibri"/>
                <a:cs typeface="Calibri"/>
              </a:rPr>
              <a:t>o</a:t>
            </a:r>
            <a:r>
              <a:rPr lang="en-US" sz="1400" spc="-5" dirty="0">
                <a:latin typeface="Calibri"/>
                <a:cs typeface="Calibri"/>
              </a:rPr>
              <a:t>n  </a:t>
            </a:r>
            <a:r>
              <a:rPr lang="en-US" sz="1400" spc="-35" dirty="0">
                <a:latin typeface="Calibri"/>
                <a:cs typeface="Calibri"/>
              </a:rPr>
              <a:t>campaigns </a:t>
            </a:r>
            <a:r>
              <a:rPr lang="en-US" sz="1400" spc="-5" dirty="0">
                <a:latin typeface="Calibri"/>
                <a:cs typeface="Calibri"/>
              </a:rPr>
              <a:t>based on each 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spc="-50" dirty="0">
                <a:latin typeface="Calibri"/>
                <a:cs typeface="Calibri"/>
              </a:rPr>
              <a:t>company’s</a:t>
            </a:r>
            <a:r>
              <a:rPr lang="en-US" sz="1400" spc="-10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specific</a:t>
            </a:r>
            <a:r>
              <a:rPr lang="en-US" sz="1400" spc="25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needs </a:t>
            </a:r>
            <a:r>
              <a:rPr lang="en-US" sz="1400" spc="-5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and</a:t>
            </a:r>
            <a:r>
              <a:rPr lang="en-US" sz="1400" spc="-60" dirty="0">
                <a:latin typeface="Calibri"/>
                <a:cs typeface="Calibri"/>
              </a:rPr>
              <a:t> </a:t>
            </a:r>
            <a:r>
              <a:rPr lang="en-US" sz="1400" spc="-15" dirty="0">
                <a:latin typeface="Calibri"/>
                <a:cs typeface="Calibri"/>
              </a:rPr>
              <a:t>culture.</a:t>
            </a:r>
            <a:r>
              <a:rPr lang="en-US" sz="1400" spc="-10" dirty="0">
                <a:latin typeface="Calibri"/>
                <a:cs typeface="Calibri"/>
              </a:rPr>
              <a:t> </a:t>
            </a:r>
            <a:r>
              <a:rPr lang="en-US" sz="1400" spc="-30" dirty="0">
                <a:latin typeface="Calibri"/>
                <a:cs typeface="Calibri"/>
              </a:rPr>
              <a:t>Our outreach</a:t>
            </a:r>
            <a:r>
              <a:rPr lang="en-US" sz="1400" spc="60" dirty="0">
                <a:latin typeface="Calibri"/>
                <a:cs typeface="Calibri"/>
              </a:rPr>
              <a:t> </a:t>
            </a:r>
            <a:r>
              <a:rPr lang="en-US" sz="1400" spc="-35" dirty="0">
                <a:latin typeface="Calibri"/>
                <a:cs typeface="Calibri"/>
              </a:rPr>
              <a:t>to </a:t>
            </a:r>
            <a:r>
              <a:rPr lang="en-US" sz="1400" spc="-300" dirty="0">
                <a:latin typeface="Calibri"/>
                <a:cs typeface="Calibri"/>
              </a:rPr>
              <a:t> </a:t>
            </a:r>
            <a:r>
              <a:rPr lang="en-US" sz="1400" spc="-15" dirty="0">
                <a:latin typeface="Calibri"/>
                <a:cs typeface="Calibri"/>
              </a:rPr>
              <a:t>employees</a:t>
            </a:r>
            <a:r>
              <a:rPr lang="en-US" sz="1400" spc="-45" dirty="0">
                <a:latin typeface="Calibri"/>
                <a:cs typeface="Calibri"/>
              </a:rPr>
              <a:t> </a:t>
            </a:r>
            <a:r>
              <a:rPr lang="en-US" sz="1400" spc="-30" dirty="0">
                <a:latin typeface="Calibri"/>
                <a:cs typeface="Calibri"/>
              </a:rPr>
              <a:t>consists</a:t>
            </a:r>
            <a:r>
              <a:rPr lang="en-US" sz="1400" spc="40" dirty="0">
                <a:latin typeface="Calibri"/>
                <a:cs typeface="Calibri"/>
              </a:rPr>
              <a:t> </a:t>
            </a:r>
            <a:r>
              <a:rPr lang="en-US" sz="1400" spc="-15" dirty="0">
                <a:latin typeface="Calibri"/>
                <a:cs typeface="Calibri"/>
              </a:rPr>
              <a:t>of </a:t>
            </a:r>
            <a:r>
              <a:rPr lang="en-US" sz="1400" spc="-10" dirty="0">
                <a:latin typeface="Calibri"/>
                <a:cs typeface="Calibri"/>
              </a:rPr>
              <a:t> </a:t>
            </a:r>
            <a:r>
              <a:rPr lang="en-US" sz="1400" i="1" spc="-25" dirty="0">
                <a:latin typeface="Calibri"/>
                <a:cs typeface="Calibri"/>
              </a:rPr>
              <a:t>notification,</a:t>
            </a:r>
            <a:r>
              <a:rPr lang="en-US" sz="1400" i="1" spc="-20" dirty="0">
                <a:latin typeface="Calibri"/>
                <a:cs typeface="Calibri"/>
              </a:rPr>
              <a:t> </a:t>
            </a:r>
            <a:r>
              <a:rPr lang="en-US" sz="1400" i="1" spc="-5" dirty="0">
                <a:latin typeface="Calibri"/>
                <a:cs typeface="Calibri"/>
              </a:rPr>
              <a:t>education, </a:t>
            </a:r>
            <a:r>
              <a:rPr lang="en-US" sz="1400" i="1" dirty="0">
                <a:latin typeface="Calibri"/>
                <a:cs typeface="Calibri"/>
              </a:rPr>
              <a:t> </a:t>
            </a:r>
            <a:r>
              <a:rPr lang="en-US" sz="1400" i="1" spc="-30" dirty="0">
                <a:latin typeface="Calibri"/>
                <a:cs typeface="Calibri"/>
              </a:rPr>
              <a:t>r</a:t>
            </a:r>
            <a:r>
              <a:rPr lang="en-US" sz="1400" i="1" spc="-25" dirty="0">
                <a:latin typeface="Calibri"/>
                <a:cs typeface="Calibri"/>
              </a:rPr>
              <a:t>e</a:t>
            </a:r>
            <a:r>
              <a:rPr lang="en-US" sz="1400" i="1" spc="-35" dirty="0">
                <a:latin typeface="Calibri"/>
                <a:cs typeface="Calibri"/>
              </a:rPr>
              <a:t>m</a:t>
            </a:r>
            <a:r>
              <a:rPr lang="en-US" sz="1400" i="1" spc="-40" dirty="0">
                <a:latin typeface="Calibri"/>
                <a:cs typeface="Calibri"/>
              </a:rPr>
              <a:t>i</a:t>
            </a:r>
            <a:r>
              <a:rPr lang="en-US" sz="1400" i="1" spc="-25" dirty="0">
                <a:latin typeface="Calibri"/>
                <a:cs typeface="Calibri"/>
              </a:rPr>
              <a:t>nde</a:t>
            </a:r>
            <a:r>
              <a:rPr lang="en-US" sz="1400" i="1" spc="-150" dirty="0">
                <a:latin typeface="Calibri"/>
                <a:cs typeface="Calibri"/>
              </a:rPr>
              <a:t>r</a:t>
            </a:r>
            <a:r>
              <a:rPr lang="en-US" sz="1400" i="1" spc="-5" dirty="0">
                <a:latin typeface="Calibri"/>
                <a:cs typeface="Calibri"/>
              </a:rPr>
              <a:t>,</a:t>
            </a:r>
            <a:r>
              <a:rPr lang="en-US" sz="1400" i="1" spc="-140" dirty="0">
                <a:latin typeface="Calibri"/>
                <a:cs typeface="Calibri"/>
              </a:rPr>
              <a:t> </a:t>
            </a:r>
            <a:r>
              <a:rPr lang="en-US" sz="1400" i="1" spc="-25" dirty="0">
                <a:latin typeface="Calibri"/>
                <a:cs typeface="Calibri"/>
              </a:rPr>
              <a:t>an</a:t>
            </a:r>
            <a:r>
              <a:rPr lang="en-US" sz="1400" i="1" spc="-5" dirty="0">
                <a:latin typeface="Calibri"/>
                <a:cs typeface="Calibri"/>
              </a:rPr>
              <a:t>d</a:t>
            </a:r>
            <a:r>
              <a:rPr lang="en-US" sz="1400" i="1" spc="-75" dirty="0">
                <a:latin typeface="Calibri"/>
                <a:cs typeface="Calibri"/>
              </a:rPr>
              <a:t> </a:t>
            </a:r>
            <a:r>
              <a:rPr lang="en-US" sz="1400" i="1" spc="-30" dirty="0">
                <a:latin typeface="Calibri"/>
                <a:cs typeface="Calibri"/>
              </a:rPr>
              <a:t>r</a:t>
            </a:r>
            <a:r>
              <a:rPr lang="en-US" sz="1400" i="1" spc="-25" dirty="0">
                <a:latin typeface="Calibri"/>
                <a:cs typeface="Calibri"/>
              </a:rPr>
              <a:t>e</a:t>
            </a:r>
            <a:r>
              <a:rPr lang="en-US" sz="1400" i="1" spc="-20" dirty="0">
                <a:latin typeface="Calibri"/>
                <a:cs typeface="Calibri"/>
              </a:rPr>
              <a:t>s</a:t>
            </a:r>
            <a:r>
              <a:rPr lang="en-US" sz="1400" i="1" spc="-25" dirty="0">
                <a:latin typeface="Calibri"/>
                <a:cs typeface="Calibri"/>
              </a:rPr>
              <a:t>u</a:t>
            </a:r>
            <a:r>
              <a:rPr lang="en-US" sz="1400" i="1" spc="-40" dirty="0">
                <a:latin typeface="Calibri"/>
                <a:cs typeface="Calibri"/>
              </a:rPr>
              <a:t>lt</a:t>
            </a:r>
            <a:r>
              <a:rPr lang="en-US" sz="1400" i="1" spc="-5" dirty="0">
                <a:latin typeface="Calibri"/>
                <a:cs typeface="Calibri"/>
              </a:rPr>
              <a:t>s  </a:t>
            </a:r>
            <a:r>
              <a:rPr lang="en-US" sz="1400" spc="-40" dirty="0">
                <a:latin typeface="Calibri"/>
                <a:cs typeface="Calibri"/>
              </a:rPr>
              <a:t>interactions</a:t>
            </a:r>
            <a:r>
              <a:rPr lang="en-US" sz="1400" spc="-20" dirty="0">
                <a:latin typeface="Calibri"/>
                <a:cs typeface="Calibri"/>
              </a:rPr>
              <a:t> </a:t>
            </a:r>
            <a:r>
              <a:rPr lang="en-US" sz="1400" spc="-40" dirty="0">
                <a:latin typeface="Calibri"/>
                <a:cs typeface="Calibri"/>
              </a:rPr>
              <a:t>throughout</a:t>
            </a:r>
            <a:r>
              <a:rPr lang="en-US" sz="1400" spc="5" dirty="0">
                <a:latin typeface="Calibri"/>
                <a:cs typeface="Calibri"/>
              </a:rPr>
              <a:t> </a:t>
            </a:r>
            <a:r>
              <a:rPr lang="en-US" sz="1400" spc="-30" dirty="0">
                <a:latin typeface="Calibri"/>
                <a:cs typeface="Calibri"/>
              </a:rPr>
              <a:t>the </a:t>
            </a:r>
            <a:r>
              <a:rPr lang="en-US" sz="1400" spc="-25" dirty="0">
                <a:latin typeface="Calibri"/>
                <a:cs typeface="Calibri"/>
              </a:rPr>
              <a:t> </a:t>
            </a:r>
            <a:r>
              <a:rPr lang="en-US" sz="1400" spc="-40" dirty="0">
                <a:latin typeface="Calibri"/>
                <a:cs typeface="Calibri"/>
              </a:rPr>
              <a:t>i</a:t>
            </a:r>
            <a:r>
              <a:rPr lang="en-US" sz="1400" spc="-45" dirty="0">
                <a:latin typeface="Calibri"/>
                <a:cs typeface="Calibri"/>
              </a:rPr>
              <a:t>n</a:t>
            </a:r>
            <a:r>
              <a:rPr lang="en-US" sz="1400" spc="-40" dirty="0">
                <a:latin typeface="Calibri"/>
                <a:cs typeface="Calibri"/>
              </a:rPr>
              <a:t>iti</a:t>
            </a:r>
            <a:r>
              <a:rPr lang="en-US" sz="1400" spc="-50" dirty="0">
                <a:latin typeface="Calibri"/>
                <a:cs typeface="Calibri"/>
              </a:rPr>
              <a:t>a</a:t>
            </a:r>
            <a:r>
              <a:rPr lang="en-US" sz="1400" spc="-40" dirty="0">
                <a:latin typeface="Calibri"/>
                <a:cs typeface="Calibri"/>
              </a:rPr>
              <a:t>ti</a:t>
            </a:r>
            <a:r>
              <a:rPr lang="en-US" sz="1400" spc="-60" dirty="0">
                <a:latin typeface="Calibri"/>
                <a:cs typeface="Calibri"/>
              </a:rPr>
              <a:t>v</a:t>
            </a:r>
            <a:r>
              <a:rPr lang="en-US" sz="1400" spc="-5" dirty="0">
                <a:latin typeface="Calibri"/>
                <a:cs typeface="Calibri"/>
              </a:rPr>
              <a:t>e</a:t>
            </a:r>
            <a:r>
              <a:rPr lang="en-US" sz="1400" spc="45" dirty="0">
                <a:latin typeface="Calibri"/>
                <a:cs typeface="Calibri"/>
              </a:rPr>
              <a:t> </a:t>
            </a:r>
            <a:r>
              <a:rPr lang="en-US" sz="1400" spc="-20" dirty="0">
                <a:latin typeface="Calibri"/>
                <a:cs typeface="Calibri"/>
              </a:rPr>
              <a:t>co</a:t>
            </a:r>
            <a:r>
              <a:rPr lang="en-US" sz="1400" spc="-45" dirty="0">
                <a:latin typeface="Calibri"/>
                <a:cs typeface="Calibri"/>
              </a:rPr>
              <a:t>up</a:t>
            </a:r>
            <a:r>
              <a:rPr lang="en-US" sz="1400" spc="-40" dirty="0">
                <a:latin typeface="Calibri"/>
                <a:cs typeface="Calibri"/>
              </a:rPr>
              <a:t>l</a:t>
            </a:r>
            <a:r>
              <a:rPr lang="en-US" sz="1400" spc="-25" dirty="0">
                <a:latin typeface="Calibri"/>
                <a:cs typeface="Calibri"/>
              </a:rPr>
              <a:t>e</a:t>
            </a:r>
            <a:r>
              <a:rPr lang="en-US" sz="1400" spc="-5" dirty="0">
                <a:latin typeface="Calibri"/>
                <a:cs typeface="Calibri"/>
              </a:rPr>
              <a:t>d</a:t>
            </a:r>
            <a:r>
              <a:rPr lang="en-US" sz="1400" spc="-65" dirty="0">
                <a:latin typeface="Calibri"/>
                <a:cs typeface="Calibri"/>
              </a:rPr>
              <a:t> </a:t>
            </a:r>
            <a:r>
              <a:rPr lang="en-US" sz="1400" spc="-40" dirty="0">
                <a:latin typeface="Calibri"/>
                <a:cs typeface="Calibri"/>
              </a:rPr>
              <a:t>wit</a:t>
            </a:r>
            <a:r>
              <a:rPr lang="en-US" sz="1400" spc="-5" dirty="0">
                <a:latin typeface="Calibri"/>
                <a:cs typeface="Calibri"/>
              </a:rPr>
              <a:t>h</a:t>
            </a:r>
            <a:r>
              <a:rPr lang="en-US" sz="1400" spc="-40" dirty="0">
                <a:latin typeface="Calibri"/>
                <a:cs typeface="Calibri"/>
              </a:rPr>
              <a:t> </a:t>
            </a:r>
            <a:r>
              <a:rPr lang="en-US" sz="1400" spc="-30" dirty="0">
                <a:latin typeface="Calibri"/>
                <a:cs typeface="Calibri"/>
              </a:rPr>
              <a:t>e</a:t>
            </a:r>
            <a:r>
              <a:rPr lang="en-US" sz="1400" spc="-25" dirty="0">
                <a:latin typeface="Calibri"/>
                <a:cs typeface="Calibri"/>
              </a:rPr>
              <a:t>a</a:t>
            </a:r>
            <a:r>
              <a:rPr lang="en-US" sz="1400" spc="-50" dirty="0">
                <a:latin typeface="Calibri"/>
                <a:cs typeface="Calibri"/>
              </a:rPr>
              <a:t>s</a:t>
            </a:r>
            <a:r>
              <a:rPr lang="en-US" sz="1400" spc="-5" dirty="0">
                <a:latin typeface="Calibri"/>
                <a:cs typeface="Calibri"/>
              </a:rPr>
              <a:t>y  </a:t>
            </a:r>
            <a:r>
              <a:rPr lang="en-US" sz="1400" spc="-25" dirty="0">
                <a:latin typeface="Calibri"/>
                <a:cs typeface="Calibri"/>
              </a:rPr>
              <a:t>a</a:t>
            </a:r>
            <a:r>
              <a:rPr lang="en-US" sz="1400" spc="-20" dirty="0">
                <a:latin typeface="Calibri"/>
                <a:cs typeface="Calibri"/>
              </a:rPr>
              <a:t>cc</a:t>
            </a:r>
            <a:r>
              <a:rPr lang="en-US" sz="1400" spc="-30" dirty="0">
                <a:latin typeface="Calibri"/>
                <a:cs typeface="Calibri"/>
              </a:rPr>
              <a:t>e</a:t>
            </a:r>
            <a:r>
              <a:rPr lang="en-US" sz="1400" spc="-25" dirty="0">
                <a:latin typeface="Calibri"/>
                <a:cs typeface="Calibri"/>
              </a:rPr>
              <a:t>s</a:t>
            </a:r>
            <a:r>
              <a:rPr lang="en-US" sz="1400" spc="-5" dirty="0">
                <a:latin typeface="Calibri"/>
                <a:cs typeface="Calibri"/>
              </a:rPr>
              <a:t>s</a:t>
            </a:r>
            <a:r>
              <a:rPr lang="en-US" sz="1400" spc="-95" dirty="0">
                <a:latin typeface="Calibri"/>
                <a:cs typeface="Calibri"/>
              </a:rPr>
              <a:t> </a:t>
            </a:r>
            <a:r>
              <a:rPr lang="en-US" sz="1400" spc="-65" dirty="0">
                <a:latin typeface="Calibri"/>
                <a:cs typeface="Calibri"/>
              </a:rPr>
              <a:t>t</a:t>
            </a:r>
            <a:r>
              <a:rPr lang="en-US" sz="1400" spc="-5" dirty="0">
                <a:latin typeface="Calibri"/>
                <a:cs typeface="Calibri"/>
              </a:rPr>
              <a:t>o</a:t>
            </a:r>
            <a:r>
              <a:rPr lang="en-US" sz="1400" spc="-4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a</a:t>
            </a:r>
            <a:r>
              <a:rPr lang="en-US" sz="1400" spc="-50" dirty="0">
                <a:latin typeface="Calibri"/>
                <a:cs typeface="Calibri"/>
              </a:rPr>
              <a:t> </a:t>
            </a:r>
            <a:r>
              <a:rPr lang="en-US" sz="1400" spc="-45" dirty="0">
                <a:latin typeface="Calibri"/>
                <a:cs typeface="Calibri"/>
              </a:rPr>
              <a:t>s</a:t>
            </a:r>
            <a:r>
              <a:rPr lang="en-US" sz="1400" spc="-65" dirty="0">
                <a:latin typeface="Calibri"/>
                <a:cs typeface="Calibri"/>
              </a:rPr>
              <a:t>t</a:t>
            </a:r>
            <a:r>
              <a:rPr lang="en-US" sz="1400" spc="-50" dirty="0">
                <a:latin typeface="Calibri"/>
                <a:cs typeface="Calibri"/>
              </a:rPr>
              <a:t>a</a:t>
            </a:r>
            <a:r>
              <a:rPr lang="en-US" sz="1400" spc="-65" dirty="0">
                <a:latin typeface="Calibri"/>
                <a:cs typeface="Calibri"/>
              </a:rPr>
              <a:t>t</a:t>
            </a:r>
            <a:r>
              <a:rPr lang="en-US" sz="1400" spc="-35" dirty="0">
                <a:latin typeface="Calibri"/>
                <a:cs typeface="Calibri"/>
              </a:rPr>
              <a:t>e</a:t>
            </a:r>
            <a:r>
              <a:rPr lang="en-US" sz="1400" spc="-25" dirty="0">
                <a:latin typeface="Calibri"/>
                <a:cs typeface="Calibri"/>
              </a:rPr>
              <a:t>-</a:t>
            </a:r>
            <a:r>
              <a:rPr lang="en-US" sz="1400" spc="-20" dirty="0">
                <a:latin typeface="Calibri"/>
                <a:cs typeface="Calibri"/>
              </a:rPr>
              <a:t>o</a:t>
            </a:r>
            <a:r>
              <a:rPr lang="en-US" sz="1400" spc="-25" dirty="0">
                <a:latin typeface="Calibri"/>
                <a:cs typeface="Calibri"/>
              </a:rPr>
              <a:t>f-</a:t>
            </a:r>
            <a:r>
              <a:rPr lang="en-US" sz="1400" spc="-40" dirty="0">
                <a:latin typeface="Calibri"/>
                <a:cs typeface="Calibri"/>
              </a:rPr>
              <a:t>th</a:t>
            </a:r>
            <a:r>
              <a:rPr lang="en-US" sz="1400" spc="-30" dirty="0">
                <a:latin typeface="Calibri"/>
                <a:cs typeface="Calibri"/>
              </a:rPr>
              <a:t>e</a:t>
            </a:r>
            <a:r>
              <a:rPr lang="en-US" sz="1400" spc="-25" dirty="0">
                <a:latin typeface="Calibri"/>
                <a:cs typeface="Calibri"/>
              </a:rPr>
              <a:t>-a</a:t>
            </a:r>
            <a:r>
              <a:rPr lang="en-US" sz="1400" spc="-35" dirty="0">
                <a:latin typeface="Calibri"/>
                <a:cs typeface="Calibri"/>
              </a:rPr>
              <a:t>r</a:t>
            </a:r>
            <a:r>
              <a:rPr lang="en-US" sz="1400" spc="-5" dirty="0">
                <a:latin typeface="Calibri"/>
                <a:cs typeface="Calibri"/>
              </a:rPr>
              <a:t>t  </a:t>
            </a:r>
            <a:r>
              <a:rPr lang="en-US" sz="1400" spc="-70" dirty="0">
                <a:latin typeface="Calibri"/>
                <a:cs typeface="Calibri"/>
              </a:rPr>
              <a:t>w</a:t>
            </a:r>
            <a:r>
              <a:rPr lang="en-US" sz="1400" spc="-30" dirty="0">
                <a:latin typeface="Calibri"/>
                <a:cs typeface="Calibri"/>
              </a:rPr>
              <a:t>e</a:t>
            </a:r>
            <a:r>
              <a:rPr lang="en-US" sz="1400" spc="-5" dirty="0">
                <a:latin typeface="Calibri"/>
                <a:cs typeface="Calibri"/>
              </a:rPr>
              <a:t>b</a:t>
            </a:r>
            <a:r>
              <a:rPr lang="en-US" sz="1400" spc="-45" dirty="0">
                <a:latin typeface="Calibri"/>
                <a:cs typeface="Calibri"/>
              </a:rPr>
              <a:t> p</a:t>
            </a:r>
            <a:r>
              <a:rPr lang="en-US" sz="1400" spc="-25" dirty="0">
                <a:latin typeface="Calibri"/>
                <a:cs typeface="Calibri"/>
              </a:rPr>
              <a:t>o</a:t>
            </a:r>
            <a:r>
              <a:rPr lang="en-US" sz="1400" spc="-40" dirty="0">
                <a:latin typeface="Calibri"/>
                <a:cs typeface="Calibri"/>
              </a:rPr>
              <a:t>r</a:t>
            </a:r>
            <a:r>
              <a:rPr lang="en-US" sz="1400" spc="-65" dirty="0">
                <a:latin typeface="Calibri"/>
                <a:cs typeface="Calibri"/>
              </a:rPr>
              <a:t>t</a:t>
            </a:r>
            <a:r>
              <a:rPr lang="en-US" sz="1400" spc="-25" dirty="0">
                <a:latin typeface="Calibri"/>
                <a:cs typeface="Calibri"/>
              </a:rPr>
              <a:t>a</a:t>
            </a:r>
            <a:r>
              <a:rPr lang="en-US" sz="1400" spc="-40" dirty="0">
                <a:latin typeface="Calibri"/>
                <a:cs typeface="Calibri"/>
              </a:rPr>
              <a:t>l</a:t>
            </a:r>
            <a:r>
              <a:rPr lang="en-US" sz="1400" spc="-5" dirty="0">
                <a:latin typeface="Calibri"/>
                <a:cs typeface="Calibri"/>
              </a:rPr>
              <a:t>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8053" y="3369005"/>
            <a:ext cx="2039620" cy="271933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70"/>
              </a:spcBef>
            </a:pPr>
            <a:r>
              <a:rPr lang="en-US" sz="1400" spc="-5" dirty="0">
                <a:latin typeface="Calibri"/>
                <a:cs typeface="Calibri"/>
              </a:rPr>
              <a:t>Manage collection</a:t>
            </a:r>
            <a:r>
              <a:rPr lang="en-US" sz="1400" spc="-95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of  document</a:t>
            </a:r>
            <a:r>
              <a:rPr lang="en-US" sz="1400" spc="-5" dirty="0">
                <a:latin typeface="Calibri"/>
                <a:cs typeface="Calibri"/>
              </a:rPr>
              <a:t>s</a:t>
            </a:r>
            <a:r>
              <a:rPr lang="en-US" sz="1400" spc="-90" dirty="0">
                <a:latin typeface="Calibri"/>
                <a:cs typeface="Calibri"/>
              </a:rPr>
              <a:t> </a:t>
            </a:r>
            <a:r>
              <a:rPr lang="en-US" sz="1400" spc="-70" dirty="0">
                <a:latin typeface="Calibri"/>
                <a:cs typeface="Calibri"/>
              </a:rPr>
              <a:t>fo</a:t>
            </a:r>
            <a:r>
              <a:rPr lang="en-US" sz="1400" spc="-5" dirty="0">
                <a:latin typeface="Calibri"/>
                <a:cs typeface="Calibri"/>
              </a:rPr>
              <a:t>r</a:t>
            </a:r>
            <a:r>
              <a:rPr lang="en-US" sz="1400" spc="-80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the  verification</a:t>
            </a:r>
            <a:r>
              <a:rPr lang="en-US" sz="1400" spc="-125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proces</a:t>
            </a:r>
            <a:r>
              <a:rPr lang="en-US" sz="1400" spc="-5" dirty="0">
                <a:latin typeface="Calibri"/>
                <a:cs typeface="Calibri"/>
              </a:rPr>
              <a:t>s</a:t>
            </a:r>
            <a:r>
              <a:rPr lang="en-US" sz="1400" spc="-20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to</a:t>
            </a:r>
            <a:r>
              <a:rPr lang="en-US" sz="1400" spc="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make  it</a:t>
            </a:r>
            <a:r>
              <a:rPr lang="en-US" sz="1400" spc="-1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easy</a:t>
            </a:r>
            <a:r>
              <a:rPr lang="en-US" sz="1400" spc="-90" dirty="0">
                <a:latin typeface="Calibri"/>
                <a:cs typeface="Calibri"/>
              </a:rPr>
              <a:t> </a:t>
            </a:r>
            <a:r>
              <a:rPr lang="en-US" sz="1400" spc="-50" dirty="0">
                <a:latin typeface="Calibri"/>
                <a:cs typeface="Calibri"/>
              </a:rPr>
              <a:t>fo</a:t>
            </a:r>
            <a:r>
              <a:rPr lang="en-US" sz="1400" spc="-5" dirty="0">
                <a:latin typeface="Calibri"/>
                <a:cs typeface="Calibri"/>
              </a:rPr>
              <a:t>r</a:t>
            </a:r>
            <a:r>
              <a:rPr lang="en-US" sz="1400" spc="-8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employees</a:t>
            </a:r>
            <a:r>
              <a:rPr lang="en-US" sz="1400" spc="-100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to  </a:t>
            </a:r>
            <a:r>
              <a:rPr lang="en-US" sz="1400" spc="-10" dirty="0">
                <a:latin typeface="Calibri"/>
                <a:cs typeface="Calibri"/>
              </a:rPr>
              <a:t>submit </a:t>
            </a:r>
            <a:r>
              <a:rPr lang="en-US" sz="1400" spc="-5" dirty="0">
                <a:latin typeface="Calibri"/>
                <a:cs typeface="Calibri"/>
              </a:rPr>
              <a:t>via 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scan, upload, fax, and</a:t>
            </a:r>
            <a:r>
              <a:rPr lang="en-US" sz="1400" spc="4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mail.</a:t>
            </a:r>
            <a:endParaRPr lang="en-US" sz="1400" dirty="0">
              <a:latin typeface="Calibri"/>
              <a:cs typeface="Calibri"/>
            </a:endParaRPr>
          </a:p>
          <a:p>
            <a:pPr marL="12700" marR="9525">
              <a:lnSpc>
                <a:spcPct val="89300"/>
              </a:lnSpc>
            </a:pPr>
            <a:r>
              <a:rPr lang="en-US" sz="1400" spc="-10" dirty="0">
                <a:latin typeface="Calibri"/>
                <a:cs typeface="Calibri"/>
              </a:rPr>
              <a:t>Our </a:t>
            </a:r>
            <a:r>
              <a:rPr lang="en-US" sz="1400" spc="-5" dirty="0">
                <a:latin typeface="Calibri"/>
                <a:cs typeface="Calibri"/>
              </a:rPr>
              <a:t>automated </a:t>
            </a:r>
            <a:r>
              <a:rPr lang="en-US" sz="1400" spc="-10" dirty="0">
                <a:latin typeface="Calibri"/>
                <a:cs typeface="Calibri"/>
              </a:rPr>
              <a:t>system </a:t>
            </a:r>
            <a:r>
              <a:rPr lang="en-US" sz="1400" spc="-5" dirty="0">
                <a:latin typeface="Calibri"/>
                <a:cs typeface="Calibri"/>
              </a:rPr>
              <a:t>- 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spc="-20" dirty="0">
                <a:latin typeface="Calibri"/>
                <a:cs typeface="Calibri"/>
              </a:rPr>
              <a:t>backed </a:t>
            </a:r>
            <a:r>
              <a:rPr lang="en-US" sz="1400" spc="-5" dirty="0">
                <a:latin typeface="Calibri"/>
                <a:cs typeface="Calibri"/>
              </a:rPr>
              <a:t>with </a:t>
            </a:r>
            <a:r>
              <a:rPr lang="en-US" sz="1400" spc="-15" dirty="0">
                <a:latin typeface="Calibri"/>
                <a:cs typeface="Calibri"/>
              </a:rPr>
              <a:t>the </a:t>
            </a:r>
            <a:r>
              <a:rPr lang="en-US" sz="1400" spc="-5" dirty="0">
                <a:latin typeface="Calibri"/>
                <a:cs typeface="Calibri"/>
              </a:rPr>
              <a:t>most 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advanced </a:t>
            </a:r>
            <a:r>
              <a:rPr lang="en-US" sz="1400" spc="-10" dirty="0">
                <a:latin typeface="Calibri"/>
                <a:cs typeface="Calibri"/>
              </a:rPr>
              <a:t>OCR </a:t>
            </a:r>
            <a:r>
              <a:rPr lang="en-US" sz="1400" spc="-5" dirty="0">
                <a:latin typeface="Calibri"/>
                <a:cs typeface="Calibri"/>
              </a:rPr>
              <a:t>technology </a:t>
            </a:r>
            <a:r>
              <a:rPr lang="en-US" sz="1400" dirty="0">
                <a:latin typeface="Calibri"/>
                <a:cs typeface="Calibri"/>
              </a:rPr>
              <a:t> an</a:t>
            </a:r>
            <a:r>
              <a:rPr lang="en-US" sz="1400" spc="-5" dirty="0">
                <a:latin typeface="Calibri"/>
                <a:cs typeface="Calibri"/>
              </a:rPr>
              <a:t>d</a:t>
            </a:r>
            <a:r>
              <a:rPr lang="en-US" sz="1400" spc="-9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furthe</a:t>
            </a:r>
            <a:r>
              <a:rPr lang="en-US" sz="1400" spc="-5" dirty="0">
                <a:latin typeface="Calibri"/>
                <a:cs typeface="Calibri"/>
              </a:rPr>
              <a:t>r</a:t>
            </a:r>
            <a:r>
              <a:rPr lang="en-US" sz="1400" spc="-11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supporte</a:t>
            </a:r>
            <a:r>
              <a:rPr lang="en-US" sz="1400" spc="-5" dirty="0">
                <a:latin typeface="Calibri"/>
                <a:cs typeface="Calibri"/>
              </a:rPr>
              <a:t>d</a:t>
            </a:r>
            <a:r>
              <a:rPr lang="en-US" sz="1400" spc="-85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by  highl</a:t>
            </a:r>
            <a:r>
              <a:rPr lang="en-US" sz="1400" spc="-5" dirty="0">
                <a:latin typeface="Calibri"/>
                <a:cs typeface="Calibri"/>
              </a:rPr>
              <a:t>y </a:t>
            </a:r>
            <a:r>
              <a:rPr lang="en-US" sz="1400" spc="-10" dirty="0">
                <a:latin typeface="Calibri"/>
                <a:cs typeface="Calibri"/>
              </a:rPr>
              <a:t>skille</a:t>
            </a:r>
            <a:r>
              <a:rPr lang="en-US" sz="1400" spc="-5" dirty="0">
                <a:latin typeface="Calibri"/>
                <a:cs typeface="Calibri"/>
              </a:rPr>
              <a:t>d</a:t>
            </a:r>
            <a:r>
              <a:rPr lang="en-US" sz="1400" spc="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auditors</a:t>
            </a:r>
            <a:r>
              <a:rPr lang="en-US" sz="1400" spc="-9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-</a:t>
            </a:r>
            <a:r>
              <a:rPr lang="en-US" sz="1400" spc="-50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then  </a:t>
            </a:r>
            <a:r>
              <a:rPr lang="en-US" sz="1400" spc="-10" dirty="0">
                <a:latin typeface="Calibri"/>
                <a:cs typeface="Calibri"/>
              </a:rPr>
              <a:t>processe</a:t>
            </a:r>
            <a:r>
              <a:rPr lang="en-US" sz="1400" spc="-5" dirty="0">
                <a:latin typeface="Calibri"/>
                <a:cs typeface="Calibri"/>
              </a:rPr>
              <a:t>s</a:t>
            </a:r>
            <a:r>
              <a:rPr lang="en-US" sz="1400" spc="-14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scanne</a:t>
            </a:r>
            <a:r>
              <a:rPr lang="en-US" sz="1400" spc="-5" dirty="0">
                <a:latin typeface="Calibri"/>
                <a:cs typeface="Calibri"/>
              </a:rPr>
              <a:t>d</a:t>
            </a:r>
            <a:r>
              <a:rPr lang="en-US" sz="1400" spc="-4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da</a:t>
            </a:r>
            <a:r>
              <a:rPr lang="en-US" sz="1400" spc="-90" dirty="0">
                <a:latin typeface="Calibri"/>
                <a:cs typeface="Calibri"/>
              </a:rPr>
              <a:t>t</a:t>
            </a:r>
            <a:r>
              <a:rPr lang="en-US" sz="1400" spc="-5" dirty="0">
                <a:latin typeface="Calibri"/>
                <a:cs typeface="Calibri"/>
              </a:rPr>
              <a:t>a</a:t>
            </a:r>
            <a:r>
              <a:rPr lang="en-US" sz="1400" spc="-2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and  verifies eligibility as </a:t>
            </a:r>
            <a:r>
              <a:rPr lang="en-US" sz="1400" spc="-10" dirty="0">
                <a:latin typeface="Calibri"/>
                <a:cs typeface="Calibri"/>
              </a:rPr>
              <a:t>set by </a:t>
            </a:r>
            <a:r>
              <a:rPr lang="en-US" sz="1400" spc="-5" dirty="0">
                <a:latin typeface="Calibri"/>
                <a:cs typeface="Calibri"/>
              </a:rPr>
              <a:t> </a:t>
            </a:r>
            <a:r>
              <a:rPr lang="en-US" sz="1400" spc="-30" dirty="0">
                <a:latin typeface="Calibri"/>
                <a:cs typeface="Calibri"/>
              </a:rPr>
              <a:t>your</a:t>
            </a:r>
            <a:r>
              <a:rPr lang="en-US" sz="1400" spc="5" dirty="0">
                <a:latin typeface="Calibri"/>
                <a:cs typeface="Calibri"/>
              </a:rPr>
              <a:t> </a:t>
            </a:r>
            <a:r>
              <a:rPr lang="en-US" sz="1400" spc="-5" dirty="0">
                <a:latin typeface="Calibri"/>
                <a:cs typeface="Calibri"/>
              </a:rPr>
              <a:t>eligibility rules.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13192" y="3837432"/>
            <a:ext cx="2886075" cy="2648585"/>
          </a:xfrm>
          <a:custGeom>
            <a:avLst/>
            <a:gdLst/>
            <a:ahLst/>
            <a:cxnLst/>
            <a:rect l="l" t="t" r="r" b="b"/>
            <a:pathLst>
              <a:path w="2886075" h="2648585">
                <a:moveTo>
                  <a:pt x="0" y="2648458"/>
                </a:moveTo>
                <a:lnTo>
                  <a:pt x="2885948" y="2648458"/>
                </a:lnTo>
                <a:lnTo>
                  <a:pt x="2885948" y="0"/>
                </a:lnTo>
                <a:lnTo>
                  <a:pt x="0" y="0"/>
                </a:lnTo>
                <a:lnTo>
                  <a:pt x="0" y="2648458"/>
                </a:lnTo>
                <a:close/>
              </a:path>
            </a:pathLst>
          </a:custGeom>
          <a:ln w="12700">
            <a:solidFill>
              <a:srgbClr val="5B9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054720" y="3827526"/>
            <a:ext cx="2658110" cy="2524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</a:rPr>
              <a:t>Dependent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eligibility</a:t>
            </a:r>
            <a:endParaRPr sz="1400" dirty="0">
              <a:latin typeface="Calibri"/>
              <a:cs typeface="Calibri"/>
            </a:endParaRPr>
          </a:p>
          <a:p>
            <a:pPr marL="12700" marR="292100">
              <a:lnSpc>
                <a:spcPts val="1500"/>
              </a:lnSpc>
              <a:spcBef>
                <a:spcPts val="110"/>
              </a:spcBef>
            </a:pPr>
            <a:r>
              <a:rPr sz="1400" spc="-3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er</a:t>
            </a:r>
            <a:r>
              <a:rPr sz="1400" spc="-2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ss</a:t>
            </a:r>
            <a:r>
              <a:rPr sz="1400" spc="-20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e.  </a:t>
            </a:r>
            <a:r>
              <a:rPr sz="1400" spc="-30" dirty="0">
                <a:latin typeface="Calibri"/>
                <a:cs typeface="Calibri"/>
              </a:rPr>
              <a:t>The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percentage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new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hires </a:t>
            </a:r>
            <a:r>
              <a:rPr sz="1400" spc="-30" dirty="0">
                <a:latin typeface="Calibri"/>
                <a:cs typeface="Calibri"/>
              </a:rPr>
              <a:t>with </a:t>
            </a:r>
            <a:r>
              <a:rPr sz="1400" spc="-25" dirty="0">
                <a:latin typeface="Calibri"/>
                <a:cs typeface="Calibri"/>
              </a:rPr>
              <a:t> ineligible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dependents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often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times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exceeds what transpired with</a:t>
            </a:r>
            <a:r>
              <a:rPr sz="1400" spc="-30" dirty="0">
                <a:latin typeface="Calibri"/>
                <a:cs typeface="Calibri"/>
              </a:rPr>
              <a:t> the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initial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employee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screening,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we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suggest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conducting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ongoing</a:t>
            </a:r>
            <a:endParaRPr sz="1400" dirty="0">
              <a:latin typeface="Calibri"/>
              <a:cs typeface="Calibri"/>
            </a:endParaRPr>
          </a:p>
          <a:p>
            <a:pPr marL="12700" marR="14604" algn="just">
              <a:lnSpc>
                <a:spcPts val="1500"/>
              </a:lnSpc>
              <a:spcBef>
                <a:spcPts val="5"/>
              </a:spcBef>
            </a:pPr>
            <a:r>
              <a:rPr sz="1400" spc="-30" dirty="0">
                <a:latin typeface="Calibri"/>
                <a:cs typeface="Calibri"/>
              </a:rPr>
              <a:t>dependent </a:t>
            </a:r>
            <a:r>
              <a:rPr sz="1400" spc="-25" dirty="0">
                <a:latin typeface="Calibri"/>
                <a:cs typeface="Calibri"/>
              </a:rPr>
              <a:t>eligibility </a:t>
            </a:r>
            <a:r>
              <a:rPr sz="1400" spc="-30" dirty="0">
                <a:latin typeface="Calibri"/>
                <a:cs typeface="Calibri"/>
              </a:rPr>
              <a:t>verification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r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g</a:t>
            </a:r>
            <a:r>
              <a:rPr sz="1400" spc="-40" dirty="0">
                <a:latin typeface="Calibri"/>
                <a:cs typeface="Calibri"/>
              </a:rPr>
              <a:t>ul</a:t>
            </a:r>
            <a:r>
              <a:rPr sz="1400" spc="-3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.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2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spc="-40" dirty="0">
                <a:latin typeface="Calibri"/>
                <a:cs typeface="Calibri"/>
              </a:rPr>
              <a:t>ndu</a:t>
            </a:r>
            <a:r>
              <a:rPr sz="1400" spc="-3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v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4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spc="-4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4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n  </a:t>
            </a:r>
            <a:r>
              <a:rPr sz="1400" spc="-60" dirty="0">
                <a:latin typeface="Calibri"/>
                <a:cs typeface="Calibri"/>
              </a:rPr>
              <a:t>r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v</a:t>
            </a:r>
            <a:r>
              <a:rPr sz="1400" spc="-4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8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f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n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hi</a:t>
            </a:r>
            <a:r>
              <a:rPr sz="1400" spc="-60" dirty="0">
                <a:latin typeface="Calibri"/>
                <a:cs typeface="Calibri"/>
              </a:rPr>
              <a:t>r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4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ts val="1500"/>
              </a:lnSpc>
            </a:pPr>
            <a:r>
              <a:rPr sz="1400" spc="-5" dirty="0">
                <a:latin typeface="Calibri"/>
                <a:cs typeface="Calibri"/>
              </a:rPr>
              <a:t>em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ees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wh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65" dirty="0">
                <a:latin typeface="Calibri"/>
                <a:cs typeface="Calibri"/>
              </a:rPr>
              <a:t>h</a:t>
            </a:r>
            <a:r>
              <a:rPr sz="1400" spc="-75" dirty="0">
                <a:latin typeface="Calibri"/>
                <a:cs typeface="Calibri"/>
              </a:rPr>
              <a:t>a</a:t>
            </a:r>
            <a:r>
              <a:rPr sz="1400" spc="-8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m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e a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45" dirty="0">
                <a:latin typeface="Calibri"/>
                <a:cs typeface="Calibri"/>
              </a:rPr>
              <a:t>h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n</a:t>
            </a:r>
            <a:r>
              <a:rPr sz="1400" spc="-40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e  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dependent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status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during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previous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enrollment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year.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8392" y="128015"/>
            <a:ext cx="11765280" cy="6730365"/>
            <a:chOff x="88392" y="128015"/>
            <a:chExt cx="11765280" cy="673036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2072" y="128015"/>
              <a:ext cx="1371600" cy="1371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2" y="3355848"/>
              <a:ext cx="1786127" cy="3502151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</a:t>
            </a:r>
            <a:r>
              <a:rPr dirty="0"/>
              <a:t>w</a:t>
            </a:r>
            <a:r>
              <a:rPr spc="-270" dirty="0"/>
              <a:t> </a:t>
            </a:r>
            <a:r>
              <a:rPr dirty="0"/>
              <a:t>It</a:t>
            </a:r>
            <a:r>
              <a:rPr spc="-265" dirty="0"/>
              <a:t> </a:t>
            </a:r>
            <a:r>
              <a:rPr dirty="0"/>
              <a:t>Wor</a:t>
            </a:r>
            <a:r>
              <a:rPr spc="-20" dirty="0"/>
              <a:t>k</a:t>
            </a:r>
            <a:r>
              <a:rPr dirty="0"/>
              <a:t>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4713" y="653237"/>
            <a:ext cx="986409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Verification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complicated.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Verifi1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-10" dirty="0">
                <a:latin typeface="Calibri"/>
                <a:cs typeface="Calibri"/>
              </a:rPr>
              <a:t>simplified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process.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Our </a:t>
            </a:r>
            <a:r>
              <a:rPr sz="1800" spc="-10" dirty="0">
                <a:latin typeface="Calibri"/>
                <a:cs typeface="Calibri"/>
              </a:rPr>
              <a:t>comprehensive </a:t>
            </a:r>
            <a:r>
              <a:rPr sz="1800" spc="-15" dirty="0">
                <a:latin typeface="Calibri"/>
                <a:cs typeface="Calibri"/>
              </a:rPr>
              <a:t>4-step </a:t>
            </a:r>
            <a:r>
              <a:rPr sz="1800" spc="-5" dirty="0">
                <a:latin typeface="Calibri"/>
                <a:cs typeface="Calibri"/>
              </a:rPr>
              <a:t>approach </a:t>
            </a:r>
            <a:r>
              <a:rPr sz="1800" dirty="0">
                <a:latin typeface="Calibri"/>
                <a:cs typeface="Calibri"/>
              </a:rPr>
              <a:t>- as </a:t>
            </a:r>
            <a:r>
              <a:rPr sz="1800" spc="-20" dirty="0">
                <a:latin typeface="Calibri"/>
                <a:cs typeface="Calibri"/>
              </a:rPr>
              <a:t>illustrated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below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our </a:t>
            </a:r>
            <a:r>
              <a:rPr sz="1800" spc="-10" dirty="0">
                <a:latin typeface="Calibri"/>
                <a:cs typeface="Calibri"/>
              </a:rPr>
              <a:t>flagship </a:t>
            </a:r>
            <a:r>
              <a:rPr sz="1800" spc="-15" dirty="0">
                <a:latin typeface="Calibri"/>
                <a:cs typeface="Calibri"/>
              </a:rPr>
              <a:t>dependent </a:t>
            </a:r>
            <a:r>
              <a:rPr sz="1800" spc="-10" dirty="0">
                <a:latin typeface="Calibri"/>
                <a:cs typeface="Calibri"/>
              </a:rPr>
              <a:t>eligibility verification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ensures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success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from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beginning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12881" y="1808733"/>
            <a:ext cx="7668219" cy="4190746"/>
            <a:chOff x="5620511" y="2255520"/>
            <a:chExt cx="7668219" cy="4190746"/>
          </a:xfrm>
        </p:grpSpPr>
        <p:sp>
          <p:nvSpPr>
            <p:cNvPr id="16" name="object 16"/>
            <p:cNvSpPr/>
            <p:nvPr/>
          </p:nvSpPr>
          <p:spPr>
            <a:xfrm>
              <a:off x="5708902" y="2255520"/>
              <a:ext cx="7579828" cy="1441450"/>
            </a:xfrm>
            <a:custGeom>
              <a:avLst/>
              <a:gdLst/>
              <a:ahLst/>
              <a:cxnLst/>
              <a:rect l="l" t="t" r="r" b="b"/>
              <a:pathLst>
                <a:path w="5334000" h="1441450">
                  <a:moveTo>
                    <a:pt x="4613529" y="0"/>
                  </a:moveTo>
                  <a:lnTo>
                    <a:pt x="4613529" y="360299"/>
                  </a:lnTo>
                  <a:lnTo>
                    <a:pt x="0" y="360299"/>
                  </a:lnTo>
                  <a:lnTo>
                    <a:pt x="0" y="1081024"/>
                  </a:lnTo>
                  <a:lnTo>
                    <a:pt x="4613529" y="1081024"/>
                  </a:lnTo>
                  <a:lnTo>
                    <a:pt x="4613529" y="1441323"/>
                  </a:lnTo>
                  <a:lnTo>
                    <a:pt x="5333745" y="720598"/>
                  </a:lnTo>
                  <a:lnTo>
                    <a:pt x="4613529" y="0"/>
                  </a:lnTo>
                  <a:close/>
                </a:path>
              </a:pathLst>
            </a:custGeom>
            <a:solidFill>
              <a:srgbClr val="BAD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0511" y="2642616"/>
              <a:ext cx="4749973" cy="5791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08903" y="3374136"/>
              <a:ext cx="2280285" cy="3072130"/>
            </a:xfrm>
            <a:custGeom>
              <a:avLst/>
              <a:gdLst/>
              <a:ahLst/>
              <a:cxnLst/>
              <a:rect l="l" t="t" r="r" b="b"/>
              <a:pathLst>
                <a:path w="2280284" h="3072129">
                  <a:moveTo>
                    <a:pt x="0" y="3072003"/>
                  </a:moveTo>
                  <a:lnTo>
                    <a:pt x="2279777" y="3072003"/>
                  </a:lnTo>
                  <a:lnTo>
                    <a:pt x="2279777" y="0"/>
                  </a:lnTo>
                  <a:lnTo>
                    <a:pt x="0" y="0"/>
                  </a:lnTo>
                  <a:lnTo>
                    <a:pt x="0" y="3072003"/>
                  </a:lnTo>
                  <a:close/>
                </a:path>
              </a:pathLst>
            </a:custGeom>
            <a:ln w="12700">
              <a:solidFill>
                <a:srgbClr val="5B9B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90544" y="2261870"/>
            <a:ext cx="5290556" cy="4318889"/>
            <a:chOff x="3340608" y="1776983"/>
            <a:chExt cx="5290556" cy="4318889"/>
          </a:xfrm>
        </p:grpSpPr>
        <p:sp>
          <p:nvSpPr>
            <p:cNvPr id="10" name="object 10"/>
            <p:cNvSpPr/>
            <p:nvPr/>
          </p:nvSpPr>
          <p:spPr>
            <a:xfrm>
              <a:off x="3429000" y="1776983"/>
              <a:ext cx="5202164" cy="1438910"/>
            </a:xfrm>
            <a:custGeom>
              <a:avLst/>
              <a:gdLst/>
              <a:ahLst/>
              <a:cxnLst/>
              <a:rect l="l" t="t" r="r" b="b"/>
              <a:pathLst>
                <a:path w="7614284" h="1438910">
                  <a:moveTo>
                    <a:pt x="6893686" y="0"/>
                  </a:moveTo>
                  <a:lnTo>
                    <a:pt x="6893686" y="359537"/>
                  </a:lnTo>
                  <a:lnTo>
                    <a:pt x="0" y="359537"/>
                  </a:lnTo>
                  <a:lnTo>
                    <a:pt x="0" y="1078738"/>
                  </a:lnTo>
                  <a:lnTo>
                    <a:pt x="6893686" y="1078738"/>
                  </a:lnTo>
                  <a:lnTo>
                    <a:pt x="6893686" y="1438402"/>
                  </a:lnTo>
                  <a:lnTo>
                    <a:pt x="7613777" y="719201"/>
                  </a:lnTo>
                  <a:lnTo>
                    <a:pt x="6893686" y="0"/>
                  </a:lnTo>
                  <a:close/>
                </a:path>
              </a:pathLst>
            </a:custGeom>
            <a:solidFill>
              <a:srgbClr val="759F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0608" y="2164079"/>
              <a:ext cx="4075176" cy="5760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01568" y="2898647"/>
              <a:ext cx="2280285" cy="3197225"/>
            </a:xfrm>
            <a:custGeom>
              <a:avLst/>
              <a:gdLst/>
              <a:ahLst/>
              <a:cxnLst/>
              <a:rect l="l" t="t" r="r" b="b"/>
              <a:pathLst>
                <a:path w="2280285" h="3197225">
                  <a:moveTo>
                    <a:pt x="0" y="3196971"/>
                  </a:moveTo>
                  <a:lnTo>
                    <a:pt x="2279777" y="3196971"/>
                  </a:lnTo>
                  <a:lnTo>
                    <a:pt x="2279777" y="0"/>
                  </a:lnTo>
                  <a:lnTo>
                    <a:pt x="0" y="0"/>
                  </a:lnTo>
                  <a:lnTo>
                    <a:pt x="0" y="3196971"/>
                  </a:lnTo>
                  <a:close/>
                </a:path>
              </a:pathLst>
            </a:custGeom>
            <a:ln w="12700">
              <a:solidFill>
                <a:srgbClr val="5B9B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920400" y="2753127"/>
            <a:ext cx="3067050" cy="1454150"/>
            <a:chOff x="7982457" y="2727705"/>
            <a:chExt cx="3067050" cy="1454150"/>
          </a:xfrm>
        </p:grpSpPr>
        <p:sp>
          <p:nvSpPr>
            <p:cNvPr id="22" name="object 22"/>
            <p:cNvSpPr/>
            <p:nvPr/>
          </p:nvSpPr>
          <p:spPr>
            <a:xfrm>
              <a:off x="7988807" y="2734055"/>
              <a:ext cx="3054350" cy="1441450"/>
            </a:xfrm>
            <a:custGeom>
              <a:avLst/>
              <a:gdLst/>
              <a:ahLst/>
              <a:cxnLst/>
              <a:rect l="l" t="t" r="r" b="b"/>
              <a:pathLst>
                <a:path w="3054350" h="1441450">
                  <a:moveTo>
                    <a:pt x="2333498" y="0"/>
                  </a:moveTo>
                  <a:lnTo>
                    <a:pt x="2333498" y="360299"/>
                  </a:lnTo>
                  <a:lnTo>
                    <a:pt x="0" y="360299"/>
                  </a:lnTo>
                  <a:lnTo>
                    <a:pt x="0" y="1081024"/>
                  </a:lnTo>
                  <a:lnTo>
                    <a:pt x="2333498" y="1081024"/>
                  </a:lnTo>
                  <a:lnTo>
                    <a:pt x="2333498" y="1441323"/>
                  </a:lnTo>
                  <a:lnTo>
                    <a:pt x="3053969" y="720598"/>
                  </a:lnTo>
                  <a:lnTo>
                    <a:pt x="2333498" y="0"/>
                  </a:lnTo>
                  <a:close/>
                </a:path>
              </a:pathLst>
            </a:custGeom>
            <a:solidFill>
              <a:srgbClr val="759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8807" y="2734055"/>
              <a:ext cx="3054350" cy="1441450"/>
            </a:xfrm>
            <a:custGeom>
              <a:avLst/>
              <a:gdLst/>
              <a:ahLst/>
              <a:cxnLst/>
              <a:rect l="l" t="t" r="r" b="b"/>
              <a:pathLst>
                <a:path w="3054350" h="1441450">
                  <a:moveTo>
                    <a:pt x="0" y="360299"/>
                  </a:moveTo>
                  <a:lnTo>
                    <a:pt x="2333498" y="360299"/>
                  </a:lnTo>
                  <a:lnTo>
                    <a:pt x="2333498" y="0"/>
                  </a:lnTo>
                  <a:lnTo>
                    <a:pt x="3053969" y="720598"/>
                  </a:lnTo>
                  <a:lnTo>
                    <a:pt x="2333498" y="1441323"/>
                  </a:lnTo>
                  <a:lnTo>
                    <a:pt x="2333498" y="1081024"/>
                  </a:lnTo>
                  <a:lnTo>
                    <a:pt x="0" y="1081024"/>
                  </a:lnTo>
                  <a:lnTo>
                    <a:pt x="0" y="36029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85B42C1-90CD-41E2-9A49-FEC063CDF7F3}"/>
              </a:ext>
            </a:extLst>
          </p:cNvPr>
          <p:cNvSpPr txBox="1"/>
          <p:nvPr/>
        </p:nvSpPr>
        <p:spPr>
          <a:xfrm>
            <a:off x="8015127" y="3196228"/>
            <a:ext cx="231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Conduct Ongoing Verification </a:t>
            </a:r>
          </a:p>
        </p:txBody>
      </p:sp>
    </p:spTree>
    <p:extLst>
      <p:ext uri="{BB962C8B-B14F-4D97-AF65-F5344CB8AC3E}">
        <p14:creationId xmlns:p14="http://schemas.microsoft.com/office/powerpoint/2010/main" val="112492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1088" y="-49754"/>
            <a:ext cx="9144000" cy="7131440"/>
            <a:chOff x="0" y="-49754"/>
            <a:chExt cx="9144000" cy="7131440"/>
          </a:xfrm>
        </p:grpSpPr>
        <p:pic>
          <p:nvPicPr>
            <p:cNvPr id="4" name="Picture 3" descr="1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9754"/>
              <a:ext cx="9144000" cy="6858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9710" y="3880035"/>
              <a:ext cx="4888738" cy="30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40000"/>
                </a:lnSpc>
                <a:buFontTx/>
                <a:buChar char="-"/>
              </a:pPr>
              <a:endPara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9710" y="1897382"/>
              <a:ext cx="7423508" cy="518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Customizable Reporting		</a:t>
              </a:r>
              <a:r>
                <a:rPr lang="en-US" sz="1400" dirty="0">
                  <a:solidFill>
                    <a:schemeClr val="accent5"/>
                  </a:solidFill>
                  <a:latin typeface="Century Gothic"/>
                  <a:cs typeface="Century Gothic"/>
                </a:rPr>
                <a:t>     </a:t>
              </a:r>
              <a:r>
                <a:rPr lang="en-US" sz="1400" b="1" dirty="0">
                  <a:solidFill>
                    <a:schemeClr val="accent5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LIMITED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High volume client onboarding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NO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Upload Documents Online	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LIMITED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Fully Supported Contact Center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LIMITED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24/7 Interactive Voice Response System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NO	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Customizable Consultant interface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NO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Ongoing Verification Services	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LIMITED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State-of-the-art platform	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LIMITED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Professional/interactive website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NO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Life Event Change 	Interface	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NO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Best in Class Verification Services Pricing	 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NO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Custom Pre-verification Communications    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YES 		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NO 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U.S. based contact center/IT resources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     </a:t>
              </a:r>
              <a:r>
                <a:rPr lang="en-US" sz="1400" b="1" dirty="0">
                  <a:solidFill>
                    <a:schemeClr val="accent5"/>
                  </a:solidFill>
                  <a:latin typeface="Century Gothic"/>
                  <a:cs typeface="Century Gothic"/>
                </a:rPr>
                <a:t>YES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	LIMITED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r>
                <a: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Outbound calling/texting services	</a:t>
              </a:r>
              <a:r>
                <a:rPr lang="en-US" sz="1400" b="1" dirty="0">
                  <a:solidFill>
                    <a:schemeClr val="accent5"/>
                  </a:solidFill>
                  <a:latin typeface="Century Gothic"/>
                  <a:cs typeface="Century Gothic"/>
                </a:rPr>
                <a:t>     YES	</a:t>
              </a:r>
              <a:r>
                <a: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LIMITED	</a:t>
              </a:r>
              <a:r>
                <a:rPr lang="en-US" sz="1400" b="1" dirty="0">
                  <a:solidFill>
                    <a:srgbClr val="4BB8A8"/>
                  </a:solidFill>
                  <a:latin typeface="Century Gothic"/>
                  <a:cs typeface="Century Gothic"/>
                </a:rPr>
                <a:t>							</a:t>
              </a:r>
              <a:r>
                <a:rPr 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/>
                  <a:cs typeface="Century Gothic"/>
                </a:rPr>
                <a:t>	   	</a:t>
              </a:r>
            </a:p>
            <a:p>
              <a:pPr marL="171450" indent="-171450">
                <a:lnSpc>
                  <a:spcPct val="140000"/>
                </a:lnSpc>
                <a:buFontTx/>
                <a:buChar char="-"/>
              </a:pPr>
              <a:endPara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5629" y="1626232"/>
              <a:ext cx="7880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D2C4A"/>
                  </a:solidFill>
                  <a:latin typeface="Century Gothic"/>
                  <a:cs typeface="Century Gothic"/>
                </a:rPr>
                <a:t>				    Verifi1	Competition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65629" y="444956"/>
              <a:ext cx="6313395" cy="80682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5629" y="248203"/>
              <a:ext cx="61184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3CA9C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The Verifi1 Advantage</a:t>
              </a:r>
            </a:p>
          </p:txBody>
        </p:sp>
        <p:pic>
          <p:nvPicPr>
            <p:cNvPr id="11" name="Picture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138" y="6168166"/>
              <a:ext cx="615950" cy="6400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575731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662670" cy="6858000"/>
            <a:chOff x="0" y="0"/>
            <a:chExt cx="866267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662670" cy="6858000"/>
            </a:xfrm>
            <a:custGeom>
              <a:avLst/>
              <a:gdLst/>
              <a:ahLst/>
              <a:cxnLst/>
              <a:rect l="l" t="t" r="r" b="b"/>
              <a:pathLst>
                <a:path w="8662670" h="6858000">
                  <a:moveTo>
                    <a:pt x="5486527" y="0"/>
                  </a:moveTo>
                  <a:lnTo>
                    <a:pt x="0" y="0"/>
                  </a:lnTo>
                  <a:lnTo>
                    <a:pt x="0" y="6857517"/>
                  </a:lnTo>
                  <a:lnTo>
                    <a:pt x="1239126" y="6857441"/>
                  </a:lnTo>
                  <a:lnTo>
                    <a:pt x="1238859" y="6858000"/>
                  </a:lnTo>
                  <a:lnTo>
                    <a:pt x="8662416" y="6858000"/>
                  </a:lnTo>
                  <a:lnTo>
                    <a:pt x="5486527" y="0"/>
                  </a:lnTo>
                  <a:close/>
                </a:path>
              </a:pathLst>
            </a:custGeom>
            <a:solidFill>
              <a:srgbClr val="25252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235950" cy="6858000"/>
            </a:xfrm>
            <a:custGeom>
              <a:avLst/>
              <a:gdLst/>
              <a:ahLst/>
              <a:cxnLst/>
              <a:rect l="l" t="t" r="r" b="b"/>
              <a:pathLst>
                <a:path w="8235950" h="6858000">
                  <a:moveTo>
                    <a:pt x="5059045" y="0"/>
                  </a:moveTo>
                  <a:lnTo>
                    <a:pt x="156921" y="0"/>
                  </a:lnTo>
                  <a:lnTo>
                    <a:pt x="156921" y="508"/>
                  </a:lnTo>
                  <a:lnTo>
                    <a:pt x="0" y="508"/>
                  </a:lnTo>
                  <a:lnTo>
                    <a:pt x="0" y="6858000"/>
                  </a:lnTo>
                  <a:lnTo>
                    <a:pt x="156921" y="6858000"/>
                  </a:lnTo>
                  <a:lnTo>
                    <a:pt x="156921" y="6857441"/>
                  </a:lnTo>
                  <a:lnTo>
                    <a:pt x="810729" y="6857441"/>
                  </a:lnTo>
                  <a:lnTo>
                    <a:pt x="810475" y="6858000"/>
                  </a:lnTo>
                  <a:lnTo>
                    <a:pt x="8235696" y="6858000"/>
                  </a:lnTo>
                  <a:lnTo>
                    <a:pt x="505904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5908" y="311353"/>
            <a:ext cx="3775710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z="4400" b="0" spc="-1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0" spc="-1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4400" b="0" spc="-1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400" b="0" spc="-1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0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0" spc="-1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0" spc="-1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0" spc="-1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0" spc="-1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0" spc="-1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0" spc="-1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400" b="0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4400" b="0" spc="-3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400" b="0" spc="-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0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0" spc="-10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0" spc="-7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00" b="0" spc="-10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4400" b="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0" spc="-9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00" b="0" spc="-8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00" b="0" spc="-1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00" b="0" spc="-19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00" b="0" spc="-1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0" spc="-1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0" spc="-13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4400" b="0" spc="-8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716" y="1981962"/>
            <a:ext cx="5582920" cy="3973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90"/>
              </a:spcBef>
            </a:pPr>
            <a:r>
              <a:rPr sz="3200" b="1" i="1" spc="-3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i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2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i="1" spc="-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i="1" spc="-2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19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i="1" spc="-1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i="1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i="1" spc="-18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i="1" spc="-11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i="1" spc="-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u="sng" spc="-6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000" u="sng" spc="-14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u="sng" spc="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u="sng" spc="-10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u="sng" spc="-1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</a:t>
            </a:r>
            <a:r>
              <a:rPr sz="2000" u="sng" spc="-2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000" u="sng" spc="-1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r:</a:t>
            </a:r>
            <a:endParaRPr sz="2000">
              <a:latin typeface="Calibri"/>
              <a:cs typeface="Calibri"/>
            </a:endParaRPr>
          </a:p>
          <a:p>
            <a:pPr marL="539750" marR="2098675">
              <a:lnSpc>
                <a:spcPct val="90000"/>
              </a:lnSpc>
              <a:spcBef>
                <a:spcPts val="1200"/>
              </a:spcBef>
            </a:pP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!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Custom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employer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portal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000" u="sng" spc="-6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000" u="sng" spc="-14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u="sng" spc="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u="sng" spc="-7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u="sng" spc="-1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</a:t>
            </a:r>
            <a:r>
              <a:rPr sz="2000" u="sng" spc="-2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000" u="sng" spc="-1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ee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460375">
              <a:lnSpc>
                <a:spcPts val="2330"/>
              </a:lnSpc>
            </a:pP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460375">
              <a:lnSpc>
                <a:spcPts val="2210"/>
              </a:lnSpc>
            </a:pPr>
            <a:r>
              <a:rPr sz="2000" spc="-135" dirty="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minutes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complete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veriﬁcation!</a:t>
            </a:r>
            <a:endParaRPr sz="2000">
              <a:latin typeface="Calibri"/>
              <a:cs typeface="Calibri"/>
            </a:endParaRPr>
          </a:p>
          <a:p>
            <a:pPr marL="460375">
              <a:lnSpc>
                <a:spcPts val="228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79603" y="254"/>
            <a:ext cx="5312410" cy="6727190"/>
            <a:chOff x="6879603" y="254"/>
            <a:chExt cx="5312410" cy="67271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9603" y="254"/>
              <a:ext cx="5311918" cy="30080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9362" y="3552956"/>
              <a:ext cx="1876115" cy="21417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3112" y="5617463"/>
              <a:ext cx="832103" cy="11094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5075" y="642833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A6A6A6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066800"/>
            <a:ext cx="2057400" cy="2788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5947" y="6094882"/>
            <a:ext cx="169672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WWW.VERIFI1.COM</a:t>
            </a:r>
            <a:endParaRPr sz="1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6266" y="6094882"/>
            <a:ext cx="31203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4F81BB"/>
                </a:solidFill>
                <a:latin typeface="Arial"/>
                <a:cs typeface="Arial"/>
              </a:rPr>
              <a:t>26533</a:t>
            </a:r>
            <a:r>
              <a:rPr sz="1400" b="1" spc="-20" dirty="0">
                <a:solidFill>
                  <a:srgbClr val="4F81B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81BB"/>
                </a:solidFill>
                <a:latin typeface="Arial"/>
                <a:cs typeface="Arial"/>
              </a:rPr>
              <a:t>EVERGREEN </a:t>
            </a:r>
            <a:r>
              <a:rPr sz="1400" b="1" spc="-35" dirty="0">
                <a:solidFill>
                  <a:srgbClr val="4F81BB"/>
                </a:solidFill>
                <a:latin typeface="Arial"/>
                <a:cs typeface="Arial"/>
              </a:rPr>
              <a:t>ROAD</a:t>
            </a:r>
            <a:r>
              <a:rPr sz="1400" b="1" spc="-10" dirty="0">
                <a:solidFill>
                  <a:srgbClr val="4F81BB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4F81BB"/>
                </a:solidFill>
                <a:latin typeface="Arial"/>
                <a:cs typeface="Arial"/>
              </a:rPr>
              <a:t>SUITE</a:t>
            </a:r>
            <a:r>
              <a:rPr sz="1400" b="1" spc="10" dirty="0">
                <a:solidFill>
                  <a:srgbClr val="4F81BB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4F81BB"/>
                </a:solidFill>
                <a:latin typeface="Arial"/>
                <a:cs typeface="Arial"/>
              </a:rPr>
              <a:t>400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3902" y="6094882"/>
            <a:ext cx="26409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30" dirty="0">
                <a:solidFill>
                  <a:srgbClr val="4F81BB"/>
                </a:solidFill>
                <a:latin typeface="Arial"/>
                <a:cs typeface="Arial"/>
              </a:rPr>
              <a:t>SOUTHFIELD,</a:t>
            </a:r>
            <a:r>
              <a:rPr sz="1400" b="1" spc="55" dirty="0">
                <a:solidFill>
                  <a:srgbClr val="4F81B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F81BB"/>
                </a:solidFill>
                <a:latin typeface="Arial"/>
                <a:cs typeface="Arial"/>
              </a:rPr>
              <a:t>MICHIGAN</a:t>
            </a:r>
            <a:r>
              <a:rPr sz="1400" b="1" spc="-80" dirty="0">
                <a:solidFill>
                  <a:srgbClr val="4F81BB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4F81BB"/>
                </a:solidFill>
                <a:latin typeface="Arial"/>
                <a:cs typeface="Arial"/>
              </a:rPr>
              <a:t>48076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4182" y="4664585"/>
            <a:ext cx="3626485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5385" algn="l"/>
              </a:tabLst>
            </a:pPr>
            <a:r>
              <a:rPr sz="2200" b="1" dirty="0">
                <a:solidFill>
                  <a:srgbClr val="00BEFF"/>
                </a:solidFill>
                <a:latin typeface="Tahoma"/>
                <a:cs typeface="Tahoma"/>
              </a:rPr>
              <a:t>Verifi1	</a:t>
            </a:r>
            <a:r>
              <a:rPr sz="2200" spc="-85" dirty="0">
                <a:solidFill>
                  <a:srgbClr val="00BEFF"/>
                </a:solidFill>
                <a:latin typeface="Tahoma"/>
                <a:cs typeface="Tahoma"/>
              </a:rPr>
              <a:t>"</a:t>
            </a:r>
            <a:r>
              <a:rPr sz="2300" i="1" spc="-85" dirty="0">
                <a:solidFill>
                  <a:srgbClr val="00BEFF"/>
                </a:solidFill>
                <a:latin typeface="Tahoma"/>
                <a:cs typeface="Tahoma"/>
              </a:rPr>
              <a:t>TRUST...but</a:t>
            </a:r>
            <a:r>
              <a:rPr sz="2300" i="1" dirty="0">
                <a:solidFill>
                  <a:srgbClr val="00BEFF"/>
                </a:solidFill>
                <a:latin typeface="Tahoma"/>
                <a:cs typeface="Tahoma"/>
              </a:rPr>
              <a:t> </a:t>
            </a:r>
            <a:r>
              <a:rPr sz="2300" i="1" spc="-50" dirty="0">
                <a:solidFill>
                  <a:srgbClr val="00BEFF"/>
                </a:solidFill>
                <a:latin typeface="Tahoma"/>
                <a:cs typeface="Tahoma"/>
              </a:rPr>
              <a:t>verify"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697</Words>
  <Application>Microsoft Office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Symbol</vt:lpstr>
      <vt:lpstr>Tahoma</vt:lpstr>
      <vt:lpstr>Wingdings</vt:lpstr>
      <vt:lpstr>Office Theme</vt:lpstr>
      <vt:lpstr>We’re the  Verification  Specialists</vt:lpstr>
      <vt:lpstr>Who We Are</vt:lpstr>
      <vt:lpstr>Our Experience</vt:lpstr>
      <vt:lpstr>What We Do</vt:lpstr>
      <vt:lpstr>Our Services</vt:lpstr>
      <vt:lpstr>How It Works</vt:lpstr>
      <vt:lpstr>PowerPoint Presentation</vt:lpstr>
      <vt:lpstr>Experience The  Verifi1 Difference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the Verification Specialists</dc:title>
  <dc:creator>Louis Franco</dc:creator>
  <cp:lastModifiedBy>Terry Niles</cp:lastModifiedBy>
  <cp:revision>4</cp:revision>
  <dcterms:created xsi:type="dcterms:W3CDTF">2021-11-16T14:36:44Z</dcterms:created>
  <dcterms:modified xsi:type="dcterms:W3CDTF">2022-03-23T14:27:32Z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2021-11-16T00:00:00Z</vt:filetime>
  </property>
</Properties>
</file>