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6" r:id="rId3"/>
    <p:sldMasterId id="2147483702" r:id="rId4"/>
    <p:sldMasterId id="2147483714" r:id="rId5"/>
    <p:sldMasterId id="2147483726" r:id="rId6"/>
    <p:sldMasterId id="2147483738" r:id="rId7"/>
    <p:sldMasterId id="2147483750" r:id="rId8"/>
  </p:sldMasterIdLst>
  <p:notesMasterIdLst>
    <p:notesMasterId r:id="rId29"/>
  </p:notesMasterIdLst>
  <p:sldIdLst>
    <p:sldId id="257" r:id="rId9"/>
    <p:sldId id="263" r:id="rId10"/>
    <p:sldId id="264" r:id="rId11"/>
    <p:sldId id="266" r:id="rId12"/>
    <p:sldId id="286" r:id="rId13"/>
    <p:sldId id="270" r:id="rId14"/>
    <p:sldId id="287" r:id="rId15"/>
    <p:sldId id="269" r:id="rId16"/>
    <p:sldId id="288" r:id="rId17"/>
    <p:sldId id="291" r:id="rId18"/>
    <p:sldId id="292" r:id="rId19"/>
    <p:sldId id="280" r:id="rId20"/>
    <p:sldId id="281" r:id="rId21"/>
    <p:sldId id="290" r:id="rId22"/>
    <p:sldId id="278" r:id="rId23"/>
    <p:sldId id="284" r:id="rId24"/>
    <p:sldId id="282" r:id="rId25"/>
    <p:sldId id="283" r:id="rId26"/>
    <p:sldId id="258" r:id="rId27"/>
    <p:sldId id="25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303" autoAdjust="0"/>
  </p:normalViewPr>
  <p:slideViewPr>
    <p:cSldViewPr>
      <p:cViewPr>
        <p:scale>
          <a:sx n="90" d="100"/>
          <a:sy n="90" d="100"/>
        </p:scale>
        <p:origin x="-1608" y="54"/>
      </p:cViewPr>
      <p:guideLst>
        <p:guide orient="horz" pos="2160"/>
        <p:guide pos="2880"/>
      </p:guideLst>
    </p:cSldViewPr>
  </p:slideViewPr>
  <p:notesTextViewPr>
    <p:cViewPr>
      <p:scale>
        <a:sx n="1" d="1"/>
        <a:sy n="1" d="1"/>
      </p:scale>
      <p:origin x="0" y="0"/>
    </p:cViewPr>
  </p:notesTextViewPr>
  <p:sorterViewPr>
    <p:cViewPr>
      <p:scale>
        <a:sx n="100" d="100"/>
        <a:sy n="100" d="100"/>
      </p:scale>
      <p:origin x="0" y="1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FA9EBC-E19B-43FE-AD83-BD855E8A36A4}" type="datetimeFigureOut">
              <a:rPr lang="en-US" smtClean="0"/>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089F05-CCB2-4A88-A7EF-1DFCC887BB1C}" type="slidenum">
              <a:rPr lang="en-US" smtClean="0"/>
              <a:t>‹#›</a:t>
            </a:fld>
            <a:endParaRPr lang="en-US"/>
          </a:p>
        </p:txBody>
      </p:sp>
    </p:spTree>
    <p:extLst>
      <p:ext uri="{BB962C8B-B14F-4D97-AF65-F5344CB8AC3E}">
        <p14:creationId xmlns:p14="http://schemas.microsoft.com/office/powerpoint/2010/main" val="2264383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The new Quality</a:t>
            </a:r>
            <a:r>
              <a:rPr lang="en-US" altLang="en-US" baseline="0" dirty="0" smtClean="0"/>
              <a:t> of Life…Insurance </a:t>
            </a:r>
            <a:r>
              <a:rPr lang="en-US" altLang="en-US" baseline="0" dirty="0" err="1" smtClean="0"/>
              <a:t>SelectChoice</a:t>
            </a:r>
            <a:r>
              <a:rPr lang="en-US" altLang="en-US" baseline="0" dirty="0" smtClean="0"/>
              <a:t> II Accelerated Benefit Riders provide a great value proposition to your clients and prospects. This presentation will walk through the details of the new riders and explain how they work.</a:t>
            </a:r>
            <a:endParaRPr lang="en-US" altLang="en-US" dirty="0"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741798" indent="-285307" eaLnBrk="0" hangingPunct="0">
              <a:spcBef>
                <a:spcPct val="30000"/>
              </a:spcBef>
              <a:defRPr sz="1100">
                <a:solidFill>
                  <a:schemeClr val="tx1"/>
                </a:solidFill>
                <a:latin typeface="Calibri" pitchFamily="34" charset="0"/>
              </a:defRPr>
            </a:lvl2pPr>
            <a:lvl3pPr marL="1142730" indent="-228246" eaLnBrk="0" hangingPunct="0">
              <a:spcBef>
                <a:spcPct val="30000"/>
              </a:spcBef>
              <a:defRPr sz="1100">
                <a:solidFill>
                  <a:schemeClr val="tx1"/>
                </a:solidFill>
                <a:latin typeface="Calibri" pitchFamily="34" charset="0"/>
              </a:defRPr>
            </a:lvl3pPr>
            <a:lvl4pPr marL="1599222" indent="-228246" eaLnBrk="0" hangingPunct="0">
              <a:spcBef>
                <a:spcPct val="30000"/>
              </a:spcBef>
              <a:defRPr sz="1100">
                <a:solidFill>
                  <a:schemeClr val="tx1"/>
                </a:solidFill>
                <a:latin typeface="Calibri" pitchFamily="34" charset="0"/>
              </a:defRPr>
            </a:lvl4pPr>
            <a:lvl5pPr marL="2057214" indent="-228246" eaLnBrk="0" hangingPunct="0">
              <a:spcBef>
                <a:spcPct val="30000"/>
              </a:spcBef>
              <a:defRPr sz="1100">
                <a:solidFill>
                  <a:schemeClr val="tx1"/>
                </a:solidFill>
                <a:latin typeface="Calibri" pitchFamily="34" charset="0"/>
              </a:defRPr>
            </a:lvl5pPr>
            <a:lvl6pPr marL="2489680" indent="-228246" eaLnBrk="0" fontAlgn="base" hangingPunct="0">
              <a:spcBef>
                <a:spcPct val="30000"/>
              </a:spcBef>
              <a:spcAft>
                <a:spcPct val="0"/>
              </a:spcAft>
              <a:defRPr sz="1100">
                <a:solidFill>
                  <a:schemeClr val="tx1"/>
                </a:solidFill>
                <a:latin typeface="Calibri" pitchFamily="34" charset="0"/>
              </a:defRPr>
            </a:lvl6pPr>
            <a:lvl7pPr marL="2922145" indent="-228246" eaLnBrk="0" fontAlgn="base" hangingPunct="0">
              <a:spcBef>
                <a:spcPct val="30000"/>
              </a:spcBef>
              <a:spcAft>
                <a:spcPct val="0"/>
              </a:spcAft>
              <a:defRPr sz="1100">
                <a:solidFill>
                  <a:schemeClr val="tx1"/>
                </a:solidFill>
                <a:latin typeface="Calibri" pitchFamily="34" charset="0"/>
              </a:defRPr>
            </a:lvl7pPr>
            <a:lvl8pPr marL="3354611" indent="-228246" eaLnBrk="0" fontAlgn="base" hangingPunct="0">
              <a:spcBef>
                <a:spcPct val="30000"/>
              </a:spcBef>
              <a:spcAft>
                <a:spcPct val="0"/>
              </a:spcAft>
              <a:defRPr sz="1100">
                <a:solidFill>
                  <a:schemeClr val="tx1"/>
                </a:solidFill>
                <a:latin typeface="Calibri" pitchFamily="34" charset="0"/>
              </a:defRPr>
            </a:lvl8pPr>
            <a:lvl9pPr marL="3787076" indent="-228246" eaLnBrk="0" fontAlgn="base" hangingPunct="0">
              <a:spcBef>
                <a:spcPct val="30000"/>
              </a:spcBef>
              <a:spcAft>
                <a:spcPct val="0"/>
              </a:spcAft>
              <a:defRPr sz="1100">
                <a:solidFill>
                  <a:schemeClr val="tx1"/>
                </a:solidFill>
                <a:latin typeface="Calibri" pitchFamily="34" charset="0"/>
              </a:defRPr>
            </a:lvl9pPr>
          </a:lstStyle>
          <a:p>
            <a:pPr eaLnBrk="1" hangingPunct="1">
              <a:spcBef>
                <a:spcPct val="0"/>
              </a:spcBef>
            </a:pPr>
            <a:fld id="{47FA84C2-E5A2-4817-B8DD-37779840FD3A}" type="slidenum">
              <a:rPr lang="en-US" altLang="en-US" sz="1200">
                <a:solidFill>
                  <a:srgbClr val="000000"/>
                </a:solidFill>
                <a:cs typeface="Arial" charset="0"/>
              </a:rPr>
              <a:pPr eaLnBrk="1" hangingPunct="1">
                <a:spcBef>
                  <a:spcPct val="0"/>
                </a:spcBef>
              </a:pPr>
              <a:t>1</a:t>
            </a:fld>
            <a:endParaRPr lang="en-US" altLang="en-US" sz="1200">
              <a:solidFill>
                <a:srgbClr val="000000"/>
              </a:solidFill>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bwMode="auto">
          <a:noFill/>
          <a:ln>
            <a:solidFill>
              <a:srgbClr val="000000"/>
            </a:solidFill>
            <a:miter lim="800000"/>
            <a:headEnd/>
            <a:tailEnd/>
          </a:ln>
        </p:spPr>
      </p:sp>
      <p:sp>
        <p:nvSpPr>
          <p:cNvPr id="132098" name="Notes Placeholder 2"/>
          <p:cNvSpPr>
            <a:spLocks noGrp="1"/>
          </p:cNvSpPr>
          <p:nvPr>
            <p:ph type="body" idx="1"/>
          </p:nvPr>
        </p:nvSpPr>
        <p:spPr bwMode="auto">
          <a:noFill/>
        </p:spPr>
        <p:txBody>
          <a:bodyPr/>
          <a:lstStyle/>
          <a:p>
            <a:r>
              <a:rPr lang="en-US" dirty="0" smtClean="0">
                <a:solidFill>
                  <a:srgbClr val="0073AE"/>
                </a:solidFill>
                <a:ea typeface="ＭＳ Ｐゴシック"/>
              </a:rPr>
              <a:t>Quality of Life . . . </a:t>
            </a:r>
            <a:r>
              <a:rPr lang="en-US" dirty="0" err="1" smtClean="0">
                <a:solidFill>
                  <a:srgbClr val="0073AE"/>
                </a:solidFill>
                <a:ea typeface="ＭＳ Ｐゴシック"/>
              </a:rPr>
              <a:t>SelectChoice</a:t>
            </a:r>
            <a:r>
              <a:rPr lang="en-US" dirty="0" smtClean="0">
                <a:solidFill>
                  <a:srgbClr val="0073AE"/>
                </a:solidFill>
                <a:ea typeface="ＭＳ Ｐゴシック"/>
              </a:rPr>
              <a:t> II Accelerated Benefit Rider provides real benefits and real flexibility to your clients, which means real protection they need. In this grid, you can see how the </a:t>
            </a:r>
            <a:r>
              <a:rPr lang="en-US" dirty="0" err="1" smtClean="0">
                <a:solidFill>
                  <a:srgbClr val="0073AE"/>
                </a:solidFill>
                <a:ea typeface="ＭＳ Ｐゴシック"/>
              </a:rPr>
              <a:t>SelectChoice</a:t>
            </a:r>
            <a:r>
              <a:rPr lang="en-US" dirty="0" smtClean="0">
                <a:solidFill>
                  <a:srgbClr val="0073AE"/>
                </a:solidFill>
                <a:ea typeface="ＭＳ Ｐゴシック"/>
              </a:rPr>
              <a:t> II Accelerated Benefit Rider stacks up against the competition.</a:t>
            </a:r>
          </a:p>
          <a:p>
            <a:endParaRPr lang="en-US" dirty="0" smtClean="0">
              <a:solidFill>
                <a:srgbClr val="0073AE"/>
              </a:solidFill>
              <a:ea typeface="ＭＳ Ｐゴシック"/>
            </a:endParaRPr>
          </a:p>
          <a:p>
            <a:r>
              <a:rPr lang="en-US" altLang="en-US" dirty="0" smtClean="0">
                <a:ea typeface="ＭＳ Ｐゴシック"/>
              </a:rPr>
              <a:t>Read From Slide.  </a:t>
            </a:r>
            <a:r>
              <a:rPr lang="en-US" dirty="0" smtClean="0">
                <a:solidFill>
                  <a:srgbClr val="0073AE"/>
                </a:solidFill>
                <a:ea typeface="ＭＳ Ｐゴシック"/>
              </a:rPr>
              <a:t> </a:t>
            </a:r>
          </a:p>
          <a:p>
            <a:endParaRPr lang="en-US" dirty="0" smtClean="0">
              <a:ea typeface="ＭＳ Ｐゴシック"/>
            </a:endParaRPr>
          </a:p>
        </p:txBody>
      </p:sp>
      <p:sp>
        <p:nvSpPr>
          <p:cNvPr id="132099" name="Slide Number Placeholder 3"/>
          <p:cNvSpPr>
            <a:spLocks noGrp="1"/>
          </p:cNvSpPr>
          <p:nvPr>
            <p:ph type="sldNum" sz="quarter" idx="5"/>
          </p:nvPr>
        </p:nvSpPr>
        <p:spPr bwMode="auto">
          <a:noFill/>
          <a:ln>
            <a:miter lim="800000"/>
            <a:headEnd/>
            <a:tailEnd/>
          </a:ln>
        </p:spPr>
        <p:txBody>
          <a:bodyPr/>
          <a:lstStyle/>
          <a:p>
            <a:fld id="{09B57E3A-2C97-40CD-ADD9-C3E4B6CA6A2D}"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The new Quality</a:t>
            </a:r>
            <a:r>
              <a:rPr lang="en-US" altLang="en-US" baseline="0" dirty="0" smtClean="0"/>
              <a:t> of Life…Insurance </a:t>
            </a:r>
            <a:r>
              <a:rPr lang="en-US" altLang="en-US" baseline="0" dirty="0" err="1" smtClean="0"/>
              <a:t>SelectChoice</a:t>
            </a:r>
            <a:r>
              <a:rPr lang="en-US" altLang="en-US" baseline="0" dirty="0" smtClean="0"/>
              <a:t> II Accelerated Benefit Riders provide a great value proposition to your clients and prospects. This presentation will walk through the details of the new riders and explain how they work.</a:t>
            </a:r>
            <a:endParaRPr lang="en-US" altLang="en-US" dirty="0"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741798" indent="-285307" eaLnBrk="0" hangingPunct="0">
              <a:spcBef>
                <a:spcPct val="30000"/>
              </a:spcBef>
              <a:defRPr sz="1100">
                <a:solidFill>
                  <a:schemeClr val="tx1"/>
                </a:solidFill>
                <a:latin typeface="Calibri" pitchFamily="34" charset="0"/>
              </a:defRPr>
            </a:lvl2pPr>
            <a:lvl3pPr marL="1142730" indent="-228246" eaLnBrk="0" hangingPunct="0">
              <a:spcBef>
                <a:spcPct val="30000"/>
              </a:spcBef>
              <a:defRPr sz="1100">
                <a:solidFill>
                  <a:schemeClr val="tx1"/>
                </a:solidFill>
                <a:latin typeface="Calibri" pitchFamily="34" charset="0"/>
              </a:defRPr>
            </a:lvl3pPr>
            <a:lvl4pPr marL="1599222" indent="-228246" eaLnBrk="0" hangingPunct="0">
              <a:spcBef>
                <a:spcPct val="30000"/>
              </a:spcBef>
              <a:defRPr sz="1100">
                <a:solidFill>
                  <a:schemeClr val="tx1"/>
                </a:solidFill>
                <a:latin typeface="Calibri" pitchFamily="34" charset="0"/>
              </a:defRPr>
            </a:lvl4pPr>
            <a:lvl5pPr marL="2057214" indent="-228246" eaLnBrk="0" hangingPunct="0">
              <a:spcBef>
                <a:spcPct val="30000"/>
              </a:spcBef>
              <a:defRPr sz="1100">
                <a:solidFill>
                  <a:schemeClr val="tx1"/>
                </a:solidFill>
                <a:latin typeface="Calibri" pitchFamily="34" charset="0"/>
              </a:defRPr>
            </a:lvl5pPr>
            <a:lvl6pPr marL="2489680" indent="-228246" eaLnBrk="0" fontAlgn="base" hangingPunct="0">
              <a:spcBef>
                <a:spcPct val="30000"/>
              </a:spcBef>
              <a:spcAft>
                <a:spcPct val="0"/>
              </a:spcAft>
              <a:defRPr sz="1100">
                <a:solidFill>
                  <a:schemeClr val="tx1"/>
                </a:solidFill>
                <a:latin typeface="Calibri" pitchFamily="34" charset="0"/>
              </a:defRPr>
            </a:lvl6pPr>
            <a:lvl7pPr marL="2922145" indent="-228246" eaLnBrk="0" fontAlgn="base" hangingPunct="0">
              <a:spcBef>
                <a:spcPct val="30000"/>
              </a:spcBef>
              <a:spcAft>
                <a:spcPct val="0"/>
              </a:spcAft>
              <a:defRPr sz="1100">
                <a:solidFill>
                  <a:schemeClr val="tx1"/>
                </a:solidFill>
                <a:latin typeface="Calibri" pitchFamily="34" charset="0"/>
              </a:defRPr>
            </a:lvl7pPr>
            <a:lvl8pPr marL="3354611" indent="-228246" eaLnBrk="0" fontAlgn="base" hangingPunct="0">
              <a:spcBef>
                <a:spcPct val="30000"/>
              </a:spcBef>
              <a:spcAft>
                <a:spcPct val="0"/>
              </a:spcAft>
              <a:defRPr sz="1100">
                <a:solidFill>
                  <a:schemeClr val="tx1"/>
                </a:solidFill>
                <a:latin typeface="Calibri" pitchFamily="34" charset="0"/>
              </a:defRPr>
            </a:lvl8pPr>
            <a:lvl9pPr marL="3787076" indent="-228246" eaLnBrk="0" fontAlgn="base" hangingPunct="0">
              <a:spcBef>
                <a:spcPct val="30000"/>
              </a:spcBef>
              <a:spcAft>
                <a:spcPct val="0"/>
              </a:spcAft>
              <a:defRPr sz="1100">
                <a:solidFill>
                  <a:schemeClr val="tx1"/>
                </a:solidFill>
                <a:latin typeface="Calibri" pitchFamily="34" charset="0"/>
              </a:defRPr>
            </a:lvl9pPr>
          </a:lstStyle>
          <a:p>
            <a:pPr eaLnBrk="1" hangingPunct="1">
              <a:spcBef>
                <a:spcPct val="0"/>
              </a:spcBef>
            </a:pPr>
            <a:fld id="{47FA84C2-E5A2-4817-B8DD-37779840FD3A}" type="slidenum">
              <a:rPr lang="en-US" altLang="en-US" sz="1200">
                <a:solidFill>
                  <a:srgbClr val="000000"/>
                </a:solidFill>
                <a:cs typeface="Arial" charset="0"/>
              </a:rPr>
              <a:pPr eaLnBrk="1" hangingPunct="1">
                <a:spcBef>
                  <a:spcPct val="0"/>
                </a:spcBef>
              </a:pPr>
              <a:t>12</a:t>
            </a:fld>
            <a:endParaRPr lang="en-US" altLang="en-US" sz="1200">
              <a:solidFill>
                <a:srgbClr val="000000"/>
              </a:solidFill>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a:t>
            </a:r>
            <a:r>
              <a:rPr lang="en-US" smtClean="0"/>
              <a:t>through slide</a:t>
            </a:r>
            <a:endParaRPr lang="en-US"/>
          </a:p>
        </p:txBody>
      </p:sp>
      <p:sp>
        <p:nvSpPr>
          <p:cNvPr id="4" name="Slide Number Placeholder 3"/>
          <p:cNvSpPr>
            <a:spLocks noGrp="1"/>
          </p:cNvSpPr>
          <p:nvPr>
            <p:ph type="sldNum" sz="quarter" idx="10"/>
          </p:nvPr>
        </p:nvSpPr>
        <p:spPr/>
        <p:txBody>
          <a:bodyPr/>
          <a:lstStyle/>
          <a:p>
            <a:fld id="{65089F05-CCB2-4A88-A7EF-1DFCC887BB1C}" type="slidenum">
              <a:rPr lang="en-US" smtClean="0"/>
              <a:t>13</a:t>
            </a:fld>
            <a:endParaRPr lang="en-US"/>
          </a:p>
        </p:txBody>
      </p:sp>
    </p:spTree>
    <p:extLst>
      <p:ext uri="{BB962C8B-B14F-4D97-AF65-F5344CB8AC3E}">
        <p14:creationId xmlns:p14="http://schemas.microsoft.com/office/powerpoint/2010/main" val="2117472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txBox="1">
            <a:spLocks noGrp="1" noChangeArrowheads="1"/>
          </p:cNvSpPr>
          <p:nvPr/>
        </p:nvSpPr>
        <p:spPr bwMode="auto">
          <a:xfrm>
            <a:off x="3970734" y="8829524"/>
            <a:ext cx="3037583" cy="465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15" tIns="46559" rIns="93115" bIns="46559" anchor="b"/>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algn="r" eaLnBrk="1" fontAlgn="base" hangingPunct="1">
              <a:spcBef>
                <a:spcPct val="0"/>
              </a:spcBef>
              <a:spcAft>
                <a:spcPct val="0"/>
              </a:spcAft>
            </a:pPr>
            <a:fld id="{D49CB0D0-66FE-4242-B497-C4CC57CD9224}" type="slidenum">
              <a:rPr lang="en-US" altLang="en-US">
                <a:solidFill>
                  <a:srgbClr val="000000"/>
                </a:solidFill>
                <a:latin typeface="Arial Unicode MS" pitchFamily="34" charset="-128"/>
                <a:ea typeface="ＭＳ Ｐゴシック" pitchFamily="34" charset="-128"/>
                <a:cs typeface="Arial" pitchFamily="34" charset="0"/>
              </a:rPr>
              <a:pPr algn="r" eaLnBrk="1" fontAlgn="base" hangingPunct="1">
                <a:spcBef>
                  <a:spcPct val="0"/>
                </a:spcBef>
                <a:spcAft>
                  <a:spcPct val="0"/>
                </a:spcAft>
              </a:pPr>
              <a:t>14</a:t>
            </a:fld>
            <a:endParaRPr lang="en-US" altLang="en-US">
              <a:solidFill>
                <a:srgbClr val="000000"/>
              </a:solidFill>
              <a:latin typeface="Arial Unicode MS" pitchFamily="34" charset="-128"/>
              <a:ea typeface="ＭＳ Ｐゴシック" pitchFamily="34" charset="-128"/>
              <a:cs typeface="Arial" pitchFamily="34" charset="0"/>
            </a:endParaRPr>
          </a:p>
        </p:txBody>
      </p:sp>
      <p:sp>
        <p:nvSpPr>
          <p:cNvPr id="89091" name="Slide Image Placeholder 1"/>
          <p:cNvSpPr>
            <a:spLocks noGrp="1" noRot="1" noChangeAspect="1" noTextEdit="1"/>
          </p:cNvSpPr>
          <p:nvPr>
            <p:ph type="sldImg"/>
          </p:nvPr>
        </p:nvSpPr>
        <p:spPr bwMode="auto">
          <a:xfrm>
            <a:off x="1184275" y="692150"/>
            <a:ext cx="4646613"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Notes Placeholder 2"/>
          <p:cNvSpPr>
            <a:spLocks noGrp="1"/>
          </p:cNvSpPr>
          <p:nvPr>
            <p:ph type="body" idx="1"/>
          </p:nvPr>
        </p:nvSpPr>
        <p:spPr/>
        <p:txBody>
          <a:bodyPr lIns="93581" tIns="46792" rIns="93581" bIns="46792">
            <a:normAutofit fontScale="92500" lnSpcReduction="20000"/>
          </a:bodyPr>
          <a:lstStyle/>
          <a:p>
            <a:pPr eaLnBrk="1" hangingPunct="1">
              <a:spcBef>
                <a:spcPct val="0"/>
              </a:spcBef>
              <a:defRPr/>
            </a:pPr>
            <a:r>
              <a:rPr lang="en-US" dirty="0" smtClean="0">
                <a:ea typeface="ＭＳ Ｐゴシック" pitchFamily="34" charset="-128"/>
              </a:rPr>
              <a:t>Let’s look at some of the benefits of the Accelerated Access Solution.  </a:t>
            </a:r>
          </a:p>
          <a:p>
            <a:pPr eaLnBrk="1" hangingPunct="1">
              <a:spcBef>
                <a:spcPct val="0"/>
              </a:spcBef>
              <a:defRPr/>
            </a:pPr>
            <a:endParaRPr lang="en-US" dirty="0" smtClean="0">
              <a:ea typeface="ＭＳ Ｐゴシック" pitchFamily="34" charset="-128"/>
            </a:endParaRPr>
          </a:p>
          <a:p>
            <a:pPr eaLnBrk="1" hangingPunct="1">
              <a:spcBef>
                <a:spcPct val="0"/>
              </a:spcBef>
              <a:defRPr/>
            </a:pPr>
            <a:r>
              <a:rPr lang="en-US" dirty="0" smtClean="0">
                <a:ea typeface="ＭＳ Ｐゴシック" pitchFamily="34" charset="-128"/>
              </a:rPr>
              <a:t>Accelerated Access was filed as a rider under IRC section 101(g). That primarily means that:</a:t>
            </a:r>
          </a:p>
          <a:p>
            <a:pPr eaLnBrk="1" hangingPunct="1">
              <a:spcBef>
                <a:spcPct val="0"/>
              </a:spcBef>
              <a:buFontTx/>
              <a:buChar char="•"/>
              <a:defRPr/>
            </a:pPr>
            <a:r>
              <a:rPr lang="en-US" dirty="0" smtClean="0">
                <a:ea typeface="ＭＳ Ｐゴシック" pitchFamily="34" charset="-128"/>
              </a:rPr>
              <a:t>No LTC license is required for you to be able to sell the Accelerated Access Solution as part of an AG Secure Lifetime GUL II policy. Your Life Insurance and Accident &amp; Health licensing is all that’s necessary from a licensing standpoint.</a:t>
            </a:r>
          </a:p>
          <a:p>
            <a:pPr eaLnBrk="1" hangingPunct="1">
              <a:spcBef>
                <a:spcPct val="0"/>
              </a:spcBef>
              <a:buFontTx/>
              <a:buChar char="•"/>
              <a:defRPr/>
            </a:pPr>
            <a:r>
              <a:rPr lang="en-US" dirty="0" smtClean="0">
                <a:ea typeface="ＭＳ Ｐゴシック" pitchFamily="34" charset="-128"/>
              </a:rPr>
              <a:t>It also means that the primary triggers for Chronic Illness benefits are either (1) inability to perform 2-out-of-6 Activities of Daily Living (ADL’s); or (2) severe cognitive impairment.</a:t>
            </a:r>
          </a:p>
          <a:p>
            <a:pPr eaLnBrk="1" hangingPunct="1">
              <a:spcBef>
                <a:spcPct val="0"/>
              </a:spcBef>
              <a:defRPr/>
            </a:pPr>
            <a:endParaRPr lang="en-US" dirty="0" smtClean="0">
              <a:ea typeface="ＭＳ Ｐゴシック" pitchFamily="34" charset="-128"/>
            </a:endParaRPr>
          </a:p>
          <a:p>
            <a:pPr eaLnBrk="1" hangingPunct="1">
              <a:spcBef>
                <a:spcPct val="0"/>
              </a:spcBef>
              <a:defRPr/>
            </a:pPr>
            <a:r>
              <a:rPr lang="en-US" dirty="0" smtClean="0">
                <a:ea typeface="ＭＳ Ｐゴシック" pitchFamily="34" charset="-128"/>
              </a:rPr>
              <a:t>The benefit was filed as an Indemnity benefit. That’s completely different than the alternative – the Reimbursement benefit. With Reimbursement, you must file a claim and provide copies of all invoices. Your claim is reviewed and, eventually, you receive a reimbursement in an amount the insurance company deems appropriate based on your receipts. With American General Life’s Indemnity version, you don’t need to provide an receipts or file any claims regarding your treatments. American General Life will send your benefit checks every month, regardless of whether you’ve incurred any costs at all, and regardless of what those costs were. You meet the criteria for ADLs or severe cognitive impairment, file your claim and satisfy the 90-day waiting period, and American General Life begins sending the checks.</a:t>
            </a:r>
          </a:p>
          <a:p>
            <a:pPr eaLnBrk="1" hangingPunct="1">
              <a:spcBef>
                <a:spcPct val="0"/>
              </a:spcBef>
              <a:defRPr/>
            </a:pPr>
            <a:endParaRPr lang="en-US" dirty="0" smtClean="0">
              <a:ea typeface="ＭＳ Ｐゴシック" pitchFamily="34" charset="-128"/>
            </a:endParaRPr>
          </a:p>
          <a:p>
            <a:pPr eaLnBrk="1" hangingPunct="1">
              <a:spcBef>
                <a:spcPct val="0"/>
              </a:spcBef>
              <a:defRPr/>
            </a:pPr>
            <a:endParaRPr lang="en-US" dirty="0"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txBox="1">
            <a:spLocks noGrp="1" noChangeArrowheads="1"/>
          </p:cNvSpPr>
          <p:nvPr/>
        </p:nvSpPr>
        <p:spPr bwMode="auto">
          <a:xfrm>
            <a:off x="3970734" y="8829524"/>
            <a:ext cx="3037583" cy="465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11" tIns="46557" rIns="93111" bIns="46557" anchor="b"/>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algn="r" fontAlgn="base">
              <a:spcBef>
                <a:spcPct val="0"/>
              </a:spcBef>
              <a:spcAft>
                <a:spcPct val="0"/>
              </a:spcAft>
            </a:pPr>
            <a:fld id="{23335C68-8BC7-4573-A297-2BAA9EE68D62}" type="slidenum">
              <a:rPr lang="en-US" altLang="en-US">
                <a:solidFill>
                  <a:srgbClr val="000000"/>
                </a:solidFill>
                <a:latin typeface="Arial Unicode MS" pitchFamily="34" charset="-128"/>
                <a:ea typeface="ＭＳ Ｐゴシック" pitchFamily="34" charset="-128"/>
                <a:cs typeface="Arial" charset="0"/>
              </a:rPr>
              <a:pPr algn="r" fontAlgn="base">
                <a:spcBef>
                  <a:spcPct val="0"/>
                </a:spcBef>
                <a:spcAft>
                  <a:spcPct val="0"/>
                </a:spcAft>
              </a:pPr>
              <a:t>15</a:t>
            </a:fld>
            <a:endParaRPr lang="en-US" altLang="en-US">
              <a:solidFill>
                <a:srgbClr val="000000"/>
              </a:solidFill>
              <a:latin typeface="Arial Unicode MS" pitchFamily="34" charset="-128"/>
              <a:ea typeface="ＭＳ Ｐゴシック" pitchFamily="34" charset="-128"/>
              <a:cs typeface="Arial" charset="0"/>
            </a:endParaRPr>
          </a:p>
        </p:txBody>
      </p:sp>
      <p:sp>
        <p:nvSpPr>
          <p:cNvPr id="86019" name="Slide Image Placeholder 1"/>
          <p:cNvSpPr>
            <a:spLocks noGrp="1" noRot="1" noChangeAspect="1" noTextEdit="1"/>
          </p:cNvSpPr>
          <p:nvPr>
            <p:ph type="sldImg"/>
          </p:nvPr>
        </p:nvSpPr>
        <p:spPr bwMode="auto">
          <a:xfrm>
            <a:off x="1184275" y="69215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576" tIns="46789" rIns="93576" bIns="46789" numCol="1" anchor="t" anchorCtr="0" compatLnSpc="1">
            <a:prstTxWarp prst="textNoShape">
              <a:avLst/>
            </a:prstTxWarp>
          </a:bodyPr>
          <a:lstStyle/>
          <a:p>
            <a:pPr eaLnBrk="1" hangingPunct="1">
              <a:spcBef>
                <a:spcPct val="0"/>
              </a:spcBef>
            </a:pPr>
            <a:r>
              <a:rPr lang="en-US" altLang="en-US" dirty="0" smtClean="0">
                <a:ea typeface="ＭＳ Ｐゴシック" pitchFamily="34" charset="-128"/>
              </a:rPr>
              <a:t>Monthly benefit: American General Life will always pay up to the maximum IRS monthly Per Diem benefit, but you have a choice of three different caps on the maximum monthly benefit American General Life will pay.</a:t>
            </a:r>
          </a:p>
          <a:p>
            <a:pPr eaLnBrk="1" hangingPunct="1">
              <a:spcBef>
                <a:spcPct val="0"/>
              </a:spcBef>
            </a:pPr>
            <a:r>
              <a:rPr lang="en-US" altLang="en-US" dirty="0" smtClean="0">
                <a:ea typeface="ＭＳ Ｐゴシック" pitchFamily="34" charset="-128"/>
              </a:rPr>
              <a:t>2% of the AAS Benefit Base. With this option, if you had an Accelerated Access Solution aggregate benefit of $500,000, your monthly maximum benefit would be the lesser of: (a) the IRS monthly Per Diem; or (b) $10,000 per month.</a:t>
            </a:r>
          </a:p>
          <a:p>
            <a:pPr eaLnBrk="1" hangingPunct="1">
              <a:spcBef>
                <a:spcPct val="0"/>
              </a:spcBef>
            </a:pPr>
            <a:r>
              <a:rPr lang="en-US" altLang="en-US" dirty="0" smtClean="0">
                <a:ea typeface="ＭＳ Ｐゴシック" pitchFamily="34" charset="-128"/>
              </a:rPr>
              <a:t>4% of the AAS Benefit Base. With this option, if you had an Accelerated Access Solution aggregate benefit of $500,000, your monthly maximum benefit would be the lesser of: (a) the IRS monthly Per Diem; or (b) $20,000 per month.</a:t>
            </a:r>
          </a:p>
          <a:p>
            <a:pPr eaLnBrk="1" hangingPunct="1">
              <a:spcBef>
                <a:spcPct val="0"/>
              </a:spcBef>
            </a:pPr>
            <a:r>
              <a:rPr lang="en-US" altLang="en-US" dirty="0" smtClean="0">
                <a:ea typeface="ＭＳ Ｐゴシック" pitchFamily="34" charset="-128"/>
              </a:rPr>
              <a:t>If you don’t choose to cap your monthly benefit at 2% or 4%, and assuming the same aggregate $500,000 Accelerated Access Solution benefit, the maximum monthly benefit will be the lesser of: (a) the IRS monthly Per Diem; or (b) $500,000 divided by 12 months  =  $41,666 per month.</a:t>
            </a:r>
          </a:p>
          <a:p>
            <a:pPr eaLnBrk="1" hangingPunct="1">
              <a:spcBef>
                <a:spcPct val="0"/>
              </a:spcBef>
            </a:pPr>
            <a:endParaRPr lang="en-US" altLang="en-US" dirty="0" smtClean="0">
              <a:ea typeface="ＭＳ Ｐゴシック" pitchFamily="34" charset="-128"/>
            </a:endParaRPr>
          </a:p>
          <a:p>
            <a:pPr eaLnBrk="1" hangingPunct="1">
              <a:spcBef>
                <a:spcPct val="0"/>
              </a:spcBef>
            </a:pPr>
            <a:r>
              <a:rPr lang="en-US" altLang="en-US" dirty="0" smtClean="0">
                <a:ea typeface="ＭＳ Ｐゴシック" pitchFamily="34" charset="-128"/>
              </a:rPr>
              <a:t>So, choose your aggregate benefit, and your monthly cap, and you’ll be ready to go!</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txBox="1">
            <a:spLocks noGrp="1" noChangeArrowheads="1"/>
          </p:cNvSpPr>
          <p:nvPr/>
        </p:nvSpPr>
        <p:spPr bwMode="auto">
          <a:xfrm>
            <a:off x="3970734" y="8829524"/>
            <a:ext cx="3037583" cy="465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15" tIns="46559" rIns="93115" bIns="46559" anchor="b"/>
          <a:lstStyle>
            <a:lvl1pPr defTabSz="931863" eaLnBrk="0" hangingPunct="0">
              <a:spcBef>
                <a:spcPct val="30000"/>
              </a:spcBef>
              <a:defRPr sz="1200">
                <a:solidFill>
                  <a:schemeClr val="tx1"/>
                </a:solidFill>
                <a:latin typeface="Calibri" pitchFamily="34" charset="0"/>
              </a:defRPr>
            </a:lvl1pPr>
            <a:lvl2pPr marL="742950" indent="-285750" defTabSz="931863" eaLnBrk="0" hangingPunct="0">
              <a:spcBef>
                <a:spcPct val="30000"/>
              </a:spcBef>
              <a:defRPr sz="1200">
                <a:solidFill>
                  <a:schemeClr val="tx1"/>
                </a:solidFill>
                <a:latin typeface="Calibri" pitchFamily="34" charset="0"/>
              </a:defRPr>
            </a:lvl2pPr>
            <a:lvl3pPr marL="1143000" indent="-228600" defTabSz="931863" eaLnBrk="0" hangingPunct="0">
              <a:spcBef>
                <a:spcPct val="30000"/>
              </a:spcBef>
              <a:defRPr sz="1200">
                <a:solidFill>
                  <a:schemeClr val="tx1"/>
                </a:solidFill>
                <a:latin typeface="Calibri" pitchFamily="34" charset="0"/>
              </a:defRPr>
            </a:lvl3pPr>
            <a:lvl4pPr marL="1600200" indent="-228600" defTabSz="931863" eaLnBrk="0" hangingPunct="0">
              <a:spcBef>
                <a:spcPct val="30000"/>
              </a:spcBef>
              <a:defRPr sz="1200">
                <a:solidFill>
                  <a:schemeClr val="tx1"/>
                </a:solidFill>
                <a:latin typeface="Calibri" pitchFamily="34" charset="0"/>
              </a:defRPr>
            </a:lvl4pPr>
            <a:lvl5pPr marL="2057400" indent="-228600" defTabSz="931863" eaLnBrk="0" hangingPunct="0">
              <a:spcBef>
                <a:spcPct val="30000"/>
              </a:spcBef>
              <a:defRPr sz="1200">
                <a:solidFill>
                  <a:schemeClr val="tx1"/>
                </a:solidFill>
                <a:latin typeface="Calibri" pitchFamily="34" charset="0"/>
              </a:defRPr>
            </a:lvl5pPr>
            <a:lvl6pPr marL="2514600" indent="-228600" defTabSz="931863" eaLnBrk="0" fontAlgn="base" hangingPunct="0">
              <a:spcBef>
                <a:spcPct val="30000"/>
              </a:spcBef>
              <a:spcAft>
                <a:spcPct val="0"/>
              </a:spcAft>
              <a:defRPr sz="1200">
                <a:solidFill>
                  <a:schemeClr val="tx1"/>
                </a:solidFill>
                <a:latin typeface="Calibri" pitchFamily="34" charset="0"/>
              </a:defRPr>
            </a:lvl6pPr>
            <a:lvl7pPr marL="2971800" indent="-228600" defTabSz="931863" eaLnBrk="0" fontAlgn="base" hangingPunct="0">
              <a:spcBef>
                <a:spcPct val="30000"/>
              </a:spcBef>
              <a:spcAft>
                <a:spcPct val="0"/>
              </a:spcAft>
              <a:defRPr sz="1200">
                <a:solidFill>
                  <a:schemeClr val="tx1"/>
                </a:solidFill>
                <a:latin typeface="Calibri" pitchFamily="34" charset="0"/>
              </a:defRPr>
            </a:lvl7pPr>
            <a:lvl8pPr marL="3429000" indent="-228600" defTabSz="931863" eaLnBrk="0" fontAlgn="base" hangingPunct="0">
              <a:spcBef>
                <a:spcPct val="30000"/>
              </a:spcBef>
              <a:spcAft>
                <a:spcPct val="0"/>
              </a:spcAft>
              <a:defRPr sz="1200">
                <a:solidFill>
                  <a:schemeClr val="tx1"/>
                </a:solidFill>
                <a:latin typeface="Calibri" pitchFamily="34" charset="0"/>
              </a:defRPr>
            </a:lvl8pPr>
            <a:lvl9pPr marL="3886200" indent="-228600" defTabSz="931863" eaLnBrk="0" fontAlgn="base" hangingPunct="0">
              <a:spcBef>
                <a:spcPct val="30000"/>
              </a:spcBef>
              <a:spcAft>
                <a:spcPct val="0"/>
              </a:spcAft>
              <a:defRPr sz="1200">
                <a:solidFill>
                  <a:schemeClr val="tx1"/>
                </a:solidFill>
                <a:latin typeface="Calibri" pitchFamily="34" charset="0"/>
              </a:defRPr>
            </a:lvl9pPr>
          </a:lstStyle>
          <a:p>
            <a:pPr algn="r" eaLnBrk="1" fontAlgn="base" hangingPunct="1">
              <a:spcBef>
                <a:spcPct val="0"/>
              </a:spcBef>
              <a:spcAft>
                <a:spcPct val="0"/>
              </a:spcAft>
            </a:pPr>
            <a:fld id="{3DA0DC86-952E-486E-AE2A-7A6DA7AA276E}" type="slidenum">
              <a:rPr lang="en-US" altLang="en-US">
                <a:solidFill>
                  <a:srgbClr val="000000"/>
                </a:solidFill>
                <a:latin typeface="Arial Unicode MS" pitchFamily="34" charset="-128"/>
                <a:ea typeface="ＭＳ Ｐゴシック" pitchFamily="34" charset="-128"/>
                <a:cs typeface="Arial" charset="0"/>
              </a:rPr>
              <a:pPr algn="r" eaLnBrk="1" fontAlgn="base" hangingPunct="1">
                <a:spcBef>
                  <a:spcPct val="0"/>
                </a:spcBef>
                <a:spcAft>
                  <a:spcPct val="0"/>
                </a:spcAft>
              </a:pPr>
              <a:t>16</a:t>
            </a:fld>
            <a:endParaRPr lang="en-US" altLang="en-US">
              <a:solidFill>
                <a:srgbClr val="000000"/>
              </a:solidFill>
              <a:latin typeface="Arial Unicode MS" pitchFamily="34" charset="-128"/>
              <a:ea typeface="ＭＳ Ｐゴシック" pitchFamily="34" charset="-128"/>
              <a:cs typeface="Arial" charset="0"/>
            </a:endParaRPr>
          </a:p>
        </p:txBody>
      </p:sp>
      <p:sp>
        <p:nvSpPr>
          <p:cNvPr id="93187" name="Slide Image Placeholder 1"/>
          <p:cNvSpPr>
            <a:spLocks noGrp="1" noRot="1" noChangeAspect="1" noTextEdit="1"/>
          </p:cNvSpPr>
          <p:nvPr>
            <p:ph type="sldImg"/>
          </p:nvPr>
        </p:nvSpPr>
        <p:spPr bwMode="auto">
          <a:xfrm>
            <a:off x="1184275" y="692150"/>
            <a:ext cx="4646613"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581" tIns="46792" rIns="93581" bIns="46792" numCol="1" anchor="t" anchorCtr="0" compatLnSpc="1">
            <a:prstTxWarp prst="textNoShape">
              <a:avLst/>
            </a:prstTxWarp>
          </a:bodyPr>
          <a:lstStyle/>
          <a:p>
            <a:pPr eaLnBrk="1" hangingPunct="1">
              <a:lnSpc>
                <a:spcPct val="90000"/>
              </a:lnSpc>
              <a:spcBef>
                <a:spcPct val="0"/>
              </a:spcBef>
            </a:pPr>
            <a:r>
              <a:rPr lang="en-US" altLang="en-US" smtClean="0">
                <a:cs typeface="Arial" charset="0"/>
              </a:rPr>
              <a:t>For clarification, here are a few more examples.</a:t>
            </a:r>
          </a:p>
          <a:p>
            <a:pPr eaLnBrk="1" hangingPunct="1">
              <a:lnSpc>
                <a:spcPct val="90000"/>
              </a:lnSpc>
              <a:spcBef>
                <a:spcPct val="0"/>
              </a:spcBef>
            </a:pPr>
            <a:endParaRPr lang="en-US" altLang="en-US" smtClean="0">
              <a:cs typeface="Arial" charset="0"/>
            </a:endParaRPr>
          </a:p>
          <a:p>
            <a:pPr eaLnBrk="1" hangingPunct="1">
              <a:lnSpc>
                <a:spcPct val="90000"/>
              </a:lnSpc>
              <a:spcBef>
                <a:spcPct val="0"/>
              </a:spcBef>
            </a:pPr>
            <a:r>
              <a:rPr lang="en-US" altLang="en-US" smtClean="0">
                <a:cs typeface="Arial" charset="0"/>
              </a:rPr>
              <a:t>With Accelerated Access Solution you can actually purchase more than today’s Per Diem limit.</a:t>
            </a:r>
          </a:p>
          <a:p>
            <a:pPr eaLnBrk="1" hangingPunct="1">
              <a:lnSpc>
                <a:spcPct val="90000"/>
              </a:lnSpc>
              <a:spcBef>
                <a:spcPct val="0"/>
              </a:spcBef>
            </a:pPr>
            <a:r>
              <a:rPr lang="en-US" altLang="en-US" smtClean="0">
                <a:cs typeface="Arial" charset="0"/>
              </a:rPr>
              <a:t>There are products on the market that won’t let you purchase a benefit in excess of the current year’s Per Diem limit, which means your benefit will never go up, regardless of an increasing, inflation adjusted Per Diem.</a:t>
            </a:r>
          </a:p>
          <a:p>
            <a:pPr eaLnBrk="1" hangingPunct="1">
              <a:lnSpc>
                <a:spcPct val="90000"/>
              </a:lnSpc>
              <a:spcBef>
                <a:spcPct val="0"/>
              </a:spcBef>
            </a:pPr>
            <a:r>
              <a:rPr lang="en-US" altLang="en-US" smtClean="0">
                <a:cs typeface="Arial" charset="0"/>
              </a:rPr>
              <a:t>Because AIG allows you to purchase an aggregate amount and a monthly benefit amount in excess of the current Per Diem, the outcome is very simple. At lower Per Diem amounts you get less per month, but for more months. At higher Per Diem amounts you get more per month, but for fewer months.</a:t>
            </a:r>
          </a:p>
          <a:p>
            <a:pPr eaLnBrk="1" hangingPunct="1">
              <a:lnSpc>
                <a:spcPct val="90000"/>
              </a:lnSpc>
              <a:spcBef>
                <a:spcPct val="0"/>
              </a:spcBef>
            </a:pPr>
            <a:endParaRPr lang="en-US" altLang="en-US" smtClean="0">
              <a:cs typeface="Arial" charset="0"/>
            </a:endParaRPr>
          </a:p>
          <a:p>
            <a:pPr eaLnBrk="1" hangingPunct="1">
              <a:lnSpc>
                <a:spcPct val="90000"/>
              </a:lnSpc>
              <a:spcBef>
                <a:spcPct val="0"/>
              </a:spcBef>
            </a:pPr>
            <a:r>
              <a:rPr lang="en-US" altLang="en-US" smtClean="0">
                <a:cs typeface="Arial" charset="0"/>
              </a:rPr>
              <a:t>Let’s look at another example using a 4% cap. If you purchased a $300,000 Accelerated Access Solution benefit, your maximum monthly benefit would be $12,000. Accelerating $12,000 per month would be able to continue for 25 months ($300,000  ÷  12  =  $25)</a:t>
            </a:r>
          </a:p>
          <a:p>
            <a:pPr eaLnBrk="1" hangingPunct="1">
              <a:lnSpc>
                <a:spcPct val="90000"/>
              </a:lnSpc>
              <a:spcBef>
                <a:spcPct val="0"/>
              </a:spcBef>
            </a:pPr>
            <a:r>
              <a:rPr lang="en-US" altLang="en-US" smtClean="0">
                <a:cs typeface="Arial" charset="0"/>
              </a:rPr>
              <a:t>If you went on-claim in 2014 you’ wouldn’t receive the entire $12,000 per month. The IRS Per Diem would limit you to $9,900 per month, which would last for 30 months.</a:t>
            </a:r>
          </a:p>
          <a:p>
            <a:pPr eaLnBrk="1" hangingPunct="1">
              <a:lnSpc>
                <a:spcPct val="90000"/>
              </a:lnSpc>
              <a:spcBef>
                <a:spcPct val="0"/>
              </a:spcBef>
            </a:pPr>
            <a:r>
              <a:rPr lang="en-US" altLang="en-US" smtClean="0">
                <a:cs typeface="Arial" charset="0"/>
              </a:rPr>
              <a:t>And, if you went on claim when the IRS Per Diem was $15,000, American General would limit your monthly benefit to your capped amount of $12,000 per month.</a:t>
            </a:r>
          </a:p>
          <a:p>
            <a:pPr eaLnBrk="1" hangingPunct="1">
              <a:lnSpc>
                <a:spcPct val="90000"/>
              </a:lnSpc>
              <a:spcBef>
                <a:spcPct val="0"/>
              </a:spcBef>
            </a:pPr>
            <a:endParaRPr lang="en-US" altLang="en-US" smtClean="0">
              <a:cs typeface="Arial" charset="0"/>
            </a:endParaRPr>
          </a:p>
          <a:p>
            <a:pPr eaLnBrk="1" hangingPunct="1">
              <a:lnSpc>
                <a:spcPct val="90000"/>
              </a:lnSpc>
              <a:spcBef>
                <a:spcPct val="0"/>
              </a:spcBef>
            </a:pPr>
            <a:r>
              <a:rPr lang="en-US" altLang="en-US" smtClean="0">
                <a:cs typeface="Arial" charset="0"/>
              </a:rPr>
              <a:t>Lastly, if you did not choose a 2% or 4% cap, then your maximum monthly benefit is your total benefit divided by 12. In this example, $300,000  ÷  12  =  $25,000 per month.</a:t>
            </a:r>
          </a:p>
          <a:p>
            <a:pPr eaLnBrk="1" hangingPunct="1">
              <a:lnSpc>
                <a:spcPct val="90000"/>
              </a:lnSpc>
              <a:spcBef>
                <a:spcPct val="0"/>
              </a:spcBef>
            </a:pPr>
            <a:r>
              <a:rPr lang="en-US" altLang="en-US" smtClean="0">
                <a:cs typeface="Arial" charset="0"/>
              </a:rPr>
              <a:t>Naturally, if the Per Diem amount is less than $25,000 per month, you’ll receive the Per Diem in effect when you began your claim.</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directly from slide </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17</a:t>
            </a:fld>
            <a:endParaRPr lang="en-US"/>
          </a:p>
        </p:txBody>
      </p:sp>
    </p:spTree>
    <p:extLst>
      <p:ext uri="{BB962C8B-B14F-4D97-AF65-F5344CB8AC3E}">
        <p14:creationId xmlns:p14="http://schemas.microsoft.com/office/powerpoint/2010/main" val="27951569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directly </a:t>
            </a:r>
            <a:r>
              <a:rPr lang="en-US" smtClean="0"/>
              <a:t>from slide</a:t>
            </a:r>
            <a:r>
              <a:rPr lang="en-US" baseline="0" smtClean="0"/>
              <a:t> </a:t>
            </a:r>
            <a:endParaRPr lang="en-US"/>
          </a:p>
        </p:txBody>
      </p:sp>
      <p:sp>
        <p:nvSpPr>
          <p:cNvPr id="4" name="Slide Number Placeholder 3"/>
          <p:cNvSpPr>
            <a:spLocks noGrp="1"/>
          </p:cNvSpPr>
          <p:nvPr>
            <p:ph type="sldNum" sz="quarter" idx="10"/>
          </p:nvPr>
        </p:nvSpPr>
        <p:spPr/>
        <p:txBody>
          <a:bodyPr/>
          <a:lstStyle/>
          <a:p>
            <a:fld id="{65089F05-CCB2-4A88-A7EF-1DFCC887BB1C}" type="slidenum">
              <a:rPr lang="en-US" smtClean="0"/>
              <a:t>18</a:t>
            </a:fld>
            <a:endParaRPr lang="en-US"/>
          </a:p>
        </p:txBody>
      </p:sp>
    </p:spTree>
    <p:extLst>
      <p:ext uri="{BB962C8B-B14F-4D97-AF65-F5344CB8AC3E}">
        <p14:creationId xmlns:p14="http://schemas.microsoft.com/office/powerpoint/2010/main" val="2733502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D854D4C0-6849-4D5C-947A-035B4B874D88}" type="slidenum">
              <a:rPr lang="en-US">
                <a:solidFill>
                  <a:prstClr val="black"/>
                </a:solidFill>
              </a:rPr>
              <a:pPr>
                <a:defRPr/>
              </a:pPr>
              <a:t>20</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Living</a:t>
            </a:r>
            <a:r>
              <a:rPr lang="en-US" baseline="0" dirty="0" smtClean="0"/>
              <a:t> benefits are quite valuable and an important aspect in today’s financial planning. Not having the proper coverage in place to help protect against the unknown can derail even the most sound financial plans.</a:t>
            </a:r>
          </a:p>
          <a:p>
            <a:endParaRPr lang="en-US" baseline="0" dirty="0" smtClean="0"/>
          </a:p>
          <a:p>
            <a:r>
              <a:rPr lang="en-US" baseline="0" dirty="0" smtClean="0"/>
              <a:t>Living benefits will help cover the cost of care for chronic, critical, or terminal illnesses.</a:t>
            </a:r>
          </a:p>
          <a:p>
            <a:r>
              <a:rPr lang="en-US" baseline="0" dirty="0" smtClean="0"/>
              <a:t/>
            </a:r>
            <a:br>
              <a:rPr lang="en-US" baseline="0" dirty="0" smtClean="0"/>
            </a:br>
            <a:r>
              <a:rPr lang="en-US" baseline="0" dirty="0" smtClean="0"/>
              <a:t>They provide peace of mind to your clients during a difficult time. Knowing they can accelerate a portion of their life insurance policy’s death benefit can help ease the financial burden caused by these unexpected illnesses or conditions.</a:t>
            </a:r>
          </a:p>
          <a:p>
            <a:endParaRPr lang="en-US" baseline="0" dirty="0" smtClean="0"/>
          </a:p>
          <a:p>
            <a:r>
              <a:rPr lang="en-US" baseline="0" dirty="0" smtClean="0"/>
              <a:t>It will also help your clients maintain their quality of life.</a:t>
            </a:r>
          </a:p>
          <a:p>
            <a:endParaRPr lang="en-US" baseline="0" dirty="0" smtClean="0"/>
          </a:p>
          <a:p>
            <a:r>
              <a:rPr lang="en-US" baseline="0" dirty="0" smtClean="0"/>
              <a:t>The  </a:t>
            </a:r>
            <a:r>
              <a:rPr lang="en-US" baseline="0" dirty="0" err="1" smtClean="0"/>
              <a:t>SelectChoice</a:t>
            </a:r>
            <a:r>
              <a:rPr lang="en-US" baseline="0" dirty="0" smtClean="0"/>
              <a:t> II Accelerated Benefit Riders are included automatically on all Quality of Life…Insurance products. There are no underwriting restrictions. If they qualify for the policy, they automatically receive the accelerated benefit riders on their policy.</a:t>
            </a:r>
          </a:p>
          <a:p>
            <a:endParaRPr lang="en-US" baseline="0" dirty="0" smtClean="0"/>
          </a:p>
          <a:p>
            <a:r>
              <a:rPr lang="en-US" baseline="0" dirty="0" smtClean="0"/>
              <a:t>The best part is that these valuable benefits are provided on the policy at no additional premium cost to the client.</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2</a:t>
            </a:fld>
            <a:endParaRPr lang="en-US"/>
          </a:p>
        </p:txBody>
      </p:sp>
    </p:spTree>
    <p:extLst>
      <p:ext uri="{BB962C8B-B14F-4D97-AF65-F5344CB8AC3E}">
        <p14:creationId xmlns:p14="http://schemas.microsoft.com/office/powerpoint/2010/main" val="839013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riders allow the client to accelerate 100% of their death benefit, up to $2 million, for a qualifying chronic, critical, or terminal illness.</a:t>
            </a:r>
          </a:p>
          <a:p>
            <a:endParaRPr lang="en-US" baseline="0" dirty="0" smtClean="0"/>
          </a:p>
          <a:p>
            <a:r>
              <a:rPr lang="en-US" baseline="0" dirty="0" smtClean="0"/>
              <a:t>The total accelerated death benefit across all </a:t>
            </a:r>
            <a:r>
              <a:rPr lang="en-US" baseline="0" dirty="0" err="1" smtClean="0"/>
              <a:t>QoL</a:t>
            </a:r>
            <a:r>
              <a:rPr lang="en-US" baseline="0" dirty="0" smtClean="0"/>
              <a:t> policies may not exceed $2 million.</a:t>
            </a:r>
          </a:p>
          <a:p>
            <a:endParaRPr lang="en-US" baseline="0" dirty="0" smtClean="0"/>
          </a:p>
          <a:p>
            <a:r>
              <a:rPr lang="en-US" baseline="0" dirty="0" smtClean="0"/>
              <a:t>The riders provide a discounted benefit to your client depending on the severity of the condition and the expected impact it has on their remaining life expectancy. Because they are receiving a portion of their death benefit early, the actual amount they receive is discounted to account for the early acceleration. The more severe the expected impact on life expectancy, the greater the accelerated amount they receive may be. The policy’s death benefit will be reduced by the full claimed amount. </a:t>
            </a:r>
          </a:p>
          <a:p>
            <a:endParaRPr lang="en-US" baseline="0" dirty="0" smtClean="0"/>
          </a:p>
          <a:p>
            <a:r>
              <a:rPr lang="en-US" baseline="0" dirty="0" smtClean="0"/>
              <a:t>This version of the accelerated benefit riders now includes a guaranteed minimum benefit payout for the chronic, critical, and terminal illness conditions. The guaranteed minimums are a percentage of the policy’s death benefit and are based off the policy year at the time a claim is made. </a:t>
            </a:r>
          </a:p>
          <a:p>
            <a:endParaRPr lang="en-US" baseline="0" dirty="0" smtClean="0"/>
          </a:p>
          <a:p>
            <a:r>
              <a:rPr lang="en-US" baseline="0" dirty="0" smtClean="0"/>
              <a:t>The </a:t>
            </a:r>
            <a:r>
              <a:rPr lang="en-US" baseline="0" dirty="0" err="1" smtClean="0"/>
              <a:t>SelectChoice</a:t>
            </a:r>
            <a:r>
              <a:rPr lang="en-US" baseline="0" dirty="0" smtClean="0"/>
              <a:t> II accelerated benefit riders are an indemnity type of benefit. That means the client does not have to provide receipts to receive the acceleration or wait to be reimbursed for their medical expenses. In fact, they can spend the benefit payout on whatever they see fit.</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3</a:t>
            </a:fld>
            <a:endParaRPr lang="en-US"/>
          </a:p>
        </p:txBody>
      </p:sp>
    </p:spTree>
    <p:extLst>
      <p:ext uri="{BB962C8B-B14F-4D97-AF65-F5344CB8AC3E}">
        <p14:creationId xmlns:p14="http://schemas.microsoft.com/office/powerpoint/2010/main" val="1820548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a:t>
            </a:r>
            <a:r>
              <a:rPr lang="en-US" baseline="0" dirty="0" smtClean="0"/>
              <a:t> take a look at the chronic illness benefit. A chronic illness is defined as:</a:t>
            </a:r>
          </a:p>
          <a:p>
            <a:endParaRPr lang="en-US" baseline="0" dirty="0" smtClean="0"/>
          </a:p>
          <a:p>
            <a:r>
              <a:rPr lang="en-US" baseline="0" dirty="0" smtClean="0"/>
              <a:t>An illness or physical condition that:</a:t>
            </a:r>
          </a:p>
          <a:p>
            <a:endParaRPr lang="en-US" baseline="0" dirty="0" smtClean="0"/>
          </a:p>
          <a:p>
            <a:r>
              <a:rPr lang="en-US" baseline="0" dirty="0" smtClean="0"/>
              <a:t>Is certified in the last 12 months by a licensed health care practitioner</a:t>
            </a:r>
          </a:p>
          <a:p>
            <a:endParaRPr lang="en-US" baseline="0" dirty="0" smtClean="0"/>
          </a:p>
          <a:p>
            <a:r>
              <a:rPr lang="en-US" baseline="0" dirty="0" smtClean="0"/>
              <a:t>AND</a:t>
            </a:r>
          </a:p>
          <a:p>
            <a:endParaRPr lang="en-US" baseline="0" dirty="0" smtClean="0"/>
          </a:p>
          <a:p>
            <a:r>
              <a:rPr lang="en-US" baseline="0" dirty="0" smtClean="0"/>
              <a:t>Affects the insured so that he or she is unable to perform without substantial assistance at least 2 activities of daily living</a:t>
            </a:r>
          </a:p>
          <a:p>
            <a:endParaRPr lang="en-US" baseline="0" dirty="0" smtClean="0"/>
          </a:p>
          <a:p>
            <a:r>
              <a:rPr lang="en-US" baseline="0" dirty="0" smtClean="0"/>
              <a:t>OR</a:t>
            </a:r>
          </a:p>
          <a:p>
            <a:endParaRPr lang="en-US" baseline="0" dirty="0" smtClean="0"/>
          </a:p>
          <a:p>
            <a:r>
              <a:rPr lang="en-US" baseline="0" dirty="0" smtClean="0"/>
              <a:t>Requires substantial supervision by another person to protect themselves from threats to health and safety due to sever cognitive impairment.</a:t>
            </a:r>
          </a:p>
          <a:p>
            <a:endParaRPr lang="en-US" baseline="0" dirty="0" smtClean="0"/>
          </a:p>
          <a:p>
            <a:r>
              <a:rPr lang="en-US" baseline="0" dirty="0" smtClean="0"/>
              <a:t>The activities of daily living are: Bathing, eating, dressing, toileting, transferring, and continence.</a:t>
            </a:r>
          </a:p>
          <a:p>
            <a:endParaRPr lang="en-US" baseline="0" dirty="0" smtClean="0"/>
          </a:p>
          <a:p>
            <a:r>
              <a:rPr lang="en-US" baseline="0" dirty="0" smtClean="0"/>
              <a:t>Finally, we have removed the permanency requirement for the chronic illness benefit. That means the insured’s chronic illness is no longer required to remain permanent in order to receive the acceleration. They can now be expected to recover from the condition and still receive the benefit as long as they meet the other criteria. </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4</a:t>
            </a:fld>
            <a:endParaRPr lang="en-US"/>
          </a:p>
        </p:txBody>
      </p:sp>
    </p:spTree>
    <p:extLst>
      <p:ext uri="{BB962C8B-B14F-4D97-AF65-F5344CB8AC3E}">
        <p14:creationId xmlns:p14="http://schemas.microsoft.com/office/powerpoint/2010/main" val="2838408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illustrations</a:t>
            </a:r>
            <a:r>
              <a:rPr lang="en-US" baseline="0" dirty="0" smtClean="0"/>
              <a:t> have been redesigned and now include new graphs that show hypothetical payout examples for the accelerated benefit riders.</a:t>
            </a:r>
          </a:p>
          <a:p>
            <a:endParaRPr lang="en-US" baseline="0" dirty="0" smtClean="0"/>
          </a:p>
          <a:p>
            <a:r>
              <a:rPr lang="en-US" baseline="0" dirty="0" smtClean="0"/>
              <a:t>Here you can see a graph that shows the guaranteed, minor, moderate, and severe payout examples for the specific scenario at different benefit claim ages.</a:t>
            </a:r>
          </a:p>
          <a:p>
            <a:endParaRPr lang="en-US" baseline="0" dirty="0" smtClean="0"/>
          </a:p>
          <a:p>
            <a:r>
              <a:rPr lang="en-US" baseline="0" dirty="0" smtClean="0"/>
              <a:t>The minor, moderate, and severe hypothetical payout examples are based off the company’s expected impact on the insured’s life expectancy. Remember, the greater the expected impact to their life expectancy, the greater the benefit payout.</a:t>
            </a:r>
          </a:p>
          <a:p>
            <a:endParaRPr lang="en-US" baseline="0" dirty="0" smtClean="0"/>
          </a:p>
        </p:txBody>
      </p:sp>
      <p:sp>
        <p:nvSpPr>
          <p:cNvPr id="4" name="Slide Number Placeholder 3"/>
          <p:cNvSpPr>
            <a:spLocks noGrp="1"/>
          </p:cNvSpPr>
          <p:nvPr>
            <p:ph type="sldNum" sz="quarter" idx="10"/>
          </p:nvPr>
        </p:nvSpPr>
        <p:spPr/>
        <p:txBody>
          <a:bodyPr/>
          <a:lstStyle/>
          <a:p>
            <a:fld id="{65089F05-CCB2-4A88-A7EF-1DFCC887BB1C}"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714515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a:t>
            </a:r>
            <a:r>
              <a:rPr lang="en-US" baseline="0" dirty="0" smtClean="0"/>
              <a:t> lets take a look at the critical illness benefit. A critical illness is defined as:</a:t>
            </a:r>
          </a:p>
          <a:p>
            <a:endParaRPr lang="en-US" baseline="0" dirty="0" smtClean="0"/>
          </a:p>
          <a:p>
            <a:r>
              <a:rPr lang="en-US" baseline="0" dirty="0" smtClean="0"/>
              <a:t>An illness or physical condition that:</a:t>
            </a:r>
          </a:p>
          <a:p>
            <a:r>
              <a:rPr lang="en-US" baseline="0" dirty="0" smtClean="0"/>
              <a:t/>
            </a:r>
            <a:br>
              <a:rPr lang="en-US" baseline="0" dirty="0" smtClean="0"/>
            </a:br>
            <a:r>
              <a:rPr lang="en-US" baseline="0" dirty="0" smtClean="0"/>
              <a:t>The insured is diagnosed with by a physician within 365 days of the date the claim is received by the company.</a:t>
            </a:r>
          </a:p>
          <a:p>
            <a:endParaRPr lang="en-US" baseline="0" dirty="0" smtClean="0"/>
          </a:p>
          <a:p>
            <a:r>
              <a:rPr lang="en-US" baseline="0" dirty="0" smtClean="0"/>
              <a:t>Is diagnosed by a physician after the insured’s coverage has been in force for 30 consecutive days (or 90 consecutive days if the condition is invasive  cancer).</a:t>
            </a:r>
          </a:p>
          <a:p>
            <a:endParaRPr lang="en-US" baseline="0" dirty="0" smtClean="0"/>
          </a:p>
          <a:p>
            <a:r>
              <a:rPr lang="en-US" baseline="0" dirty="0" smtClean="0"/>
              <a:t>And, is not an occurrence of the same illness or condition that an acceleration has already been paid under this rider.</a:t>
            </a:r>
          </a:p>
          <a:p>
            <a:endParaRPr lang="en-US" baseline="0" dirty="0" smtClean="0"/>
          </a:p>
          <a:p>
            <a:r>
              <a:rPr lang="en-US" baseline="0" dirty="0" smtClean="0"/>
              <a:t>The list of qualifying critical illnesses is:</a:t>
            </a:r>
          </a:p>
          <a:p>
            <a:endParaRPr lang="en-US" baseline="0" dirty="0" smtClean="0"/>
          </a:p>
          <a:p>
            <a:r>
              <a:rPr lang="en-US" baseline="0" dirty="0" smtClean="0"/>
              <a:t>Major Heart attack</a:t>
            </a:r>
          </a:p>
          <a:p>
            <a:r>
              <a:rPr lang="en-US" baseline="0" dirty="0" smtClean="0"/>
              <a:t>Stroke</a:t>
            </a:r>
          </a:p>
          <a:p>
            <a:r>
              <a:rPr lang="en-US" baseline="0" dirty="0" smtClean="0"/>
              <a:t>Coronary Artery Bypass</a:t>
            </a:r>
          </a:p>
          <a:p>
            <a:r>
              <a:rPr lang="en-US" baseline="0" dirty="0" smtClean="0"/>
              <a:t>Invasive Cancer</a:t>
            </a:r>
          </a:p>
          <a:p>
            <a:r>
              <a:rPr lang="en-US" baseline="0" dirty="0" smtClean="0"/>
              <a:t>End Stage Renal Failure</a:t>
            </a:r>
          </a:p>
          <a:p>
            <a:r>
              <a:rPr lang="en-US" baseline="0" dirty="0" smtClean="0"/>
              <a:t>Major Organ Transplant</a:t>
            </a:r>
          </a:p>
          <a:p>
            <a:r>
              <a:rPr lang="en-US" baseline="0" dirty="0" smtClean="0"/>
              <a:t>Paralysis</a:t>
            </a:r>
          </a:p>
          <a:p>
            <a:r>
              <a:rPr lang="en-US" baseline="0" dirty="0" smtClean="0"/>
              <a:t>Coma</a:t>
            </a:r>
          </a:p>
          <a:p>
            <a:r>
              <a:rPr lang="en-US" baseline="0" dirty="0" smtClean="0"/>
              <a:t>Severe Burn</a:t>
            </a:r>
          </a:p>
        </p:txBody>
      </p:sp>
      <p:sp>
        <p:nvSpPr>
          <p:cNvPr id="4" name="Slide Number Placeholder 3"/>
          <p:cNvSpPr>
            <a:spLocks noGrp="1"/>
          </p:cNvSpPr>
          <p:nvPr>
            <p:ph type="sldNum" sz="quarter" idx="10"/>
          </p:nvPr>
        </p:nvSpPr>
        <p:spPr/>
        <p:txBody>
          <a:bodyPr/>
          <a:lstStyle/>
          <a:p>
            <a:fld id="{65089F05-CCB2-4A88-A7EF-1DFCC887BB1C}" type="slidenum">
              <a:rPr lang="en-US" smtClean="0"/>
              <a:t>6</a:t>
            </a:fld>
            <a:endParaRPr lang="en-US"/>
          </a:p>
        </p:txBody>
      </p:sp>
    </p:spTree>
    <p:extLst>
      <p:ext uri="{BB962C8B-B14F-4D97-AF65-F5344CB8AC3E}">
        <p14:creationId xmlns:p14="http://schemas.microsoft.com/office/powerpoint/2010/main" val="1460433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a look at the graph and the chart that is shown on the illustration for critical illness.</a:t>
            </a:r>
          </a:p>
          <a:p>
            <a:endParaRPr lang="en-US" baseline="0" dirty="0" smtClean="0"/>
          </a:p>
          <a:p>
            <a:r>
              <a:rPr lang="en-US" baseline="0" dirty="0" smtClean="0"/>
              <a:t>Again, these are hypothetical payout examples that depict what the guaranteed payout would be and what the payout could be if the condition was considered minor, moderate, or severe.</a:t>
            </a:r>
            <a:br>
              <a:rPr lang="en-US" baseline="0" dirty="0" smtClean="0"/>
            </a:br>
            <a:endParaRPr lang="en-US" baseline="0" dirty="0" smtClean="0"/>
          </a:p>
          <a:p>
            <a:r>
              <a:rPr lang="en-US" baseline="0" dirty="0" smtClean="0"/>
              <a:t>You will notice that for critical illness there are 2 separate payout scenarios. One for invasive cancer and one for other qualifying critical illnesses that are not invasive cancer.</a:t>
            </a:r>
          </a:p>
          <a:p>
            <a:endParaRPr lang="en-US" baseline="0" dirty="0" smtClean="0"/>
          </a:p>
          <a:p>
            <a:r>
              <a:rPr lang="en-US" baseline="0" dirty="0" smtClean="0"/>
              <a:t>Because of the nature of the illnesses you can see that the hypothetical payouts are higher for invasive cancer than they are for the other critical illnesses.</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17232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final portion of the accelerated benefit riders covers terminal illness. Terminal illness is defined as:</a:t>
            </a:r>
          </a:p>
          <a:p>
            <a:endParaRPr lang="en-US" baseline="0" dirty="0" smtClean="0"/>
          </a:p>
          <a:p>
            <a:r>
              <a:rPr lang="en-US" baseline="0" dirty="0" smtClean="0"/>
              <a:t>An illness or physical condition that:</a:t>
            </a:r>
          </a:p>
          <a:p>
            <a:endParaRPr lang="en-US" baseline="0" dirty="0" smtClean="0"/>
          </a:p>
          <a:p>
            <a:r>
              <a:rPr lang="en-US" baseline="0" dirty="0" smtClean="0"/>
              <a:t>Is diagnosed by a physician to be reasonably expected to result in the insured’s death within 24 months from the date of diagnosis</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t>8</a:t>
            </a:fld>
            <a:endParaRPr lang="en-US"/>
          </a:p>
        </p:txBody>
      </p:sp>
    </p:spTree>
    <p:extLst>
      <p:ext uri="{BB962C8B-B14F-4D97-AF65-F5344CB8AC3E}">
        <p14:creationId xmlns:p14="http://schemas.microsoft.com/office/powerpoint/2010/main" val="1097252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thing you will notice that is different on the terminal illness graphs is that it shows only a guaranteed and a hypothetical life threatening payout. Because of the definition of a terminal illness it is not broken down by minor, moderate, or severe like the chronic and critical illnesses are. </a:t>
            </a:r>
            <a:endParaRPr lang="en-US" dirty="0"/>
          </a:p>
        </p:txBody>
      </p:sp>
      <p:sp>
        <p:nvSpPr>
          <p:cNvPr id="4" name="Slide Number Placeholder 3"/>
          <p:cNvSpPr>
            <a:spLocks noGrp="1"/>
          </p:cNvSpPr>
          <p:nvPr>
            <p:ph type="sldNum" sz="quarter" idx="10"/>
          </p:nvPr>
        </p:nvSpPr>
        <p:spPr/>
        <p:txBody>
          <a:bodyPr/>
          <a:lstStyle/>
          <a:p>
            <a:fld id="{65089F05-CCB2-4A88-A7EF-1DFCC887BB1C}"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9067215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flipH="1">
            <a:off x="8039100" y="0"/>
            <a:ext cx="1104900" cy="1119188"/>
            <a:chOff x="1440543" y="1418168"/>
            <a:chExt cx="769056" cy="769056"/>
          </a:xfrm>
        </p:grpSpPr>
        <p:sp>
          <p:nvSpPr>
            <p:cNvPr id="5" name="Rectangle 4"/>
            <p:cNvSpPr>
              <a:spLocks noChangeArrowheads="1"/>
            </p:cNvSpPr>
            <p:nvPr userDrawn="1"/>
          </p:nvSpPr>
          <p:spPr bwMode="gray">
            <a:xfrm rot="5400000">
              <a:off x="1701804" y="1156907"/>
              <a:ext cx="246534"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1" fontAlgn="base" hangingPunct="1">
                <a:spcBef>
                  <a:spcPct val="0"/>
                </a:spcBef>
                <a:spcAft>
                  <a:spcPct val="0"/>
                </a:spcAft>
                <a:defRPr/>
              </a:pPr>
              <a:endParaRPr lang="en-US" altLang="en-US" smtClean="0">
                <a:solidFill>
                  <a:srgbClr val="00A4E4"/>
                </a:solidFill>
              </a:endParaRPr>
            </a:p>
          </p:txBody>
        </p:sp>
        <p:sp>
          <p:nvSpPr>
            <p:cNvPr id="6" name="Rectangle 5"/>
            <p:cNvSpPr>
              <a:spLocks noChangeArrowheads="1"/>
            </p:cNvSpPr>
            <p:nvPr userDrawn="1"/>
          </p:nvSpPr>
          <p:spPr bwMode="gray">
            <a:xfrm>
              <a:off x="1440543" y="1418168"/>
              <a:ext cx="246407"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1" fontAlgn="base" hangingPunct="1">
                <a:spcBef>
                  <a:spcPct val="0"/>
                </a:spcBef>
                <a:spcAft>
                  <a:spcPct val="0"/>
                </a:spcAft>
                <a:defRPr/>
              </a:pPr>
              <a:endParaRPr lang="en-US" altLang="en-US" smtClean="0">
                <a:solidFill>
                  <a:srgbClr val="00A4E4"/>
                </a:solidFill>
              </a:endParaRPr>
            </a:p>
          </p:txBody>
        </p:sp>
      </p:grpSp>
      <p:pic>
        <p:nvPicPr>
          <p:cNvPr id="7" name="Picture 5" descr="AIG_PRI_pms299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609600" y="685800"/>
            <a:ext cx="138747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smtClean="0">
                <a:solidFill>
                  <a:srgbClr val="000000"/>
                </a:solidFill>
              </a:rPr>
              <a:t>FOR FINANCIAL PROFESSIONAL USE ONLY-NOT FOR PUBLIC DISTRIBUTION</a:t>
            </a:r>
          </a:p>
        </p:txBody>
      </p:sp>
      <p:sp>
        <p:nvSpPr>
          <p:cNvPr id="123906" name="Title Placeholder 22"/>
          <p:cNvSpPr>
            <a:spLocks noGrp="1"/>
          </p:cNvSpPr>
          <p:nvPr>
            <p:ph type="ctrTitle"/>
          </p:nvPr>
        </p:nvSpPr>
        <p:spPr>
          <a:xfrm>
            <a:off x="609600" y="1919288"/>
            <a:ext cx="6581775" cy="1279525"/>
          </a:xfrm>
        </p:spPr>
        <p:txBody>
          <a:bodyPr wrap="square"/>
          <a:lstStyle>
            <a:lvl1pPr>
              <a:defRPr sz="3600">
                <a:solidFill>
                  <a:srgbClr val="0073AE"/>
                </a:solidFill>
              </a:defRPr>
            </a:lvl1pPr>
          </a:lstStyle>
          <a:p>
            <a:r>
              <a:rPr lang="en-US" smtClean="0"/>
              <a:t>Click to edit Master title style</a:t>
            </a:r>
            <a:endParaRPr lang="en-US"/>
          </a:p>
        </p:txBody>
      </p:sp>
      <p:sp>
        <p:nvSpPr>
          <p:cNvPr id="24" name="Text Placeholder 23"/>
          <p:cNvSpPr>
            <a:spLocks noGrp="1"/>
          </p:cNvSpPr>
          <p:nvPr>
            <p:ph type="subTitle" idx="1"/>
          </p:nvPr>
        </p:nvSpPr>
        <p:spPr bwMode="black">
          <a:xfrm>
            <a:off x="609600" y="3262313"/>
            <a:ext cx="6581775" cy="639762"/>
          </a:xfrm>
        </p:spPr>
        <p:txBody>
          <a:bodyPr/>
          <a:lstStyle>
            <a:lvl1pPr marL="0" indent="0">
              <a:buFont typeface="Wingdings" pitchFamily="2" charset="2"/>
              <a:buNone/>
              <a:defRPr sz="1800">
                <a:solidFill>
                  <a:srgbClr val="00A4E4"/>
                </a:solidFill>
              </a:defRPr>
            </a:lvl1pPr>
          </a:lstStyle>
          <a:p>
            <a:r>
              <a:rPr lang="en-US" smtClean="0"/>
              <a:t>Click to edit Master subtitle style</a:t>
            </a:r>
            <a:endParaRPr lang="en-US"/>
          </a:p>
        </p:txBody>
      </p:sp>
    </p:spTree>
    <p:extLst>
      <p:ext uri="{BB962C8B-B14F-4D97-AF65-F5344CB8AC3E}">
        <p14:creationId xmlns:p14="http://schemas.microsoft.com/office/powerpoint/2010/main" val="299238145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25175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3363" y="552450"/>
            <a:ext cx="2011362" cy="5437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552450"/>
            <a:ext cx="5881688" cy="5437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6705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flipH="1">
            <a:off x="8039100" y="0"/>
            <a:ext cx="1104900" cy="1119188"/>
            <a:chOff x="1440543" y="1418168"/>
            <a:chExt cx="769056" cy="769056"/>
          </a:xfrm>
        </p:grpSpPr>
        <p:sp>
          <p:nvSpPr>
            <p:cNvPr id="5" name="Rectangle 4"/>
            <p:cNvSpPr>
              <a:spLocks noChangeArrowheads="1"/>
            </p:cNvSpPr>
            <p:nvPr userDrawn="1"/>
          </p:nvSpPr>
          <p:spPr bwMode="gray">
            <a:xfrm rot="5400000">
              <a:off x="1701804" y="1156907"/>
              <a:ext cx="246534"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5071" eaLnBrk="1" fontAlgn="base" hangingPunct="1">
                <a:spcBef>
                  <a:spcPct val="0"/>
                </a:spcBef>
                <a:spcAft>
                  <a:spcPct val="0"/>
                </a:spcAft>
                <a:defRPr/>
              </a:pPr>
              <a:endParaRPr lang="en-US" altLang="en-US" smtClean="0">
                <a:solidFill>
                  <a:srgbClr val="00A4E4"/>
                </a:solidFill>
              </a:endParaRPr>
            </a:p>
          </p:txBody>
        </p:sp>
        <p:sp>
          <p:nvSpPr>
            <p:cNvPr id="6" name="Rectangle 5"/>
            <p:cNvSpPr>
              <a:spLocks noChangeArrowheads="1"/>
            </p:cNvSpPr>
            <p:nvPr userDrawn="1"/>
          </p:nvSpPr>
          <p:spPr bwMode="gray">
            <a:xfrm>
              <a:off x="1440543" y="1418168"/>
              <a:ext cx="246407"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5071" eaLnBrk="1" fontAlgn="base" hangingPunct="1">
                <a:spcBef>
                  <a:spcPct val="0"/>
                </a:spcBef>
                <a:spcAft>
                  <a:spcPct val="0"/>
                </a:spcAft>
                <a:defRPr/>
              </a:pPr>
              <a:endParaRPr lang="en-US" altLang="en-US" smtClean="0">
                <a:solidFill>
                  <a:srgbClr val="00A4E4"/>
                </a:solidFill>
              </a:endParaRPr>
            </a:p>
          </p:txBody>
        </p:sp>
      </p:grpSp>
      <p:pic>
        <p:nvPicPr>
          <p:cNvPr id="7" name="Picture 5" descr="AIG_PRI_pms299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609600" y="685800"/>
            <a:ext cx="138747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smtClean="0">
                <a:solidFill>
                  <a:srgbClr val="000000"/>
                </a:solidFill>
              </a:rPr>
              <a:t>FOR FINANCIAL PROFESSIONAL USE ONLY-NOT FOR PUBLIC DISTRIBUTION</a:t>
            </a:r>
          </a:p>
        </p:txBody>
      </p:sp>
      <p:sp>
        <p:nvSpPr>
          <p:cNvPr id="123906" name="Title Placeholder 22"/>
          <p:cNvSpPr>
            <a:spLocks noGrp="1"/>
          </p:cNvSpPr>
          <p:nvPr>
            <p:ph type="ctrTitle"/>
          </p:nvPr>
        </p:nvSpPr>
        <p:spPr>
          <a:xfrm>
            <a:off x="609640" y="1919290"/>
            <a:ext cx="6581775" cy="1279525"/>
          </a:xfrm>
        </p:spPr>
        <p:txBody>
          <a:bodyPr wrap="square"/>
          <a:lstStyle>
            <a:lvl1pPr>
              <a:defRPr sz="3600">
                <a:solidFill>
                  <a:srgbClr val="0073AE"/>
                </a:solidFill>
              </a:defRPr>
            </a:lvl1pPr>
          </a:lstStyle>
          <a:p>
            <a:r>
              <a:rPr lang="en-US" smtClean="0"/>
              <a:t>Click to edit Master title style</a:t>
            </a:r>
            <a:endParaRPr lang="en-US"/>
          </a:p>
        </p:txBody>
      </p:sp>
      <p:sp>
        <p:nvSpPr>
          <p:cNvPr id="24" name="Text Placeholder 23"/>
          <p:cNvSpPr>
            <a:spLocks noGrp="1"/>
          </p:cNvSpPr>
          <p:nvPr>
            <p:ph type="subTitle" idx="1"/>
          </p:nvPr>
        </p:nvSpPr>
        <p:spPr bwMode="black">
          <a:xfrm>
            <a:off x="609640" y="3262313"/>
            <a:ext cx="6581775" cy="639762"/>
          </a:xfrm>
        </p:spPr>
        <p:txBody>
          <a:bodyPr/>
          <a:lstStyle>
            <a:lvl1pPr marL="0" indent="0">
              <a:buFont typeface="Wingdings" pitchFamily="2" charset="2"/>
              <a:buNone/>
              <a:defRPr sz="1800">
                <a:solidFill>
                  <a:srgbClr val="00A4E4"/>
                </a:solidFill>
              </a:defRPr>
            </a:lvl1pPr>
          </a:lstStyle>
          <a:p>
            <a:r>
              <a:rPr lang="en-US" smtClean="0"/>
              <a:t>Click to edit Master subtitle style</a:t>
            </a:r>
            <a:endParaRPr lang="en-US"/>
          </a:p>
        </p:txBody>
      </p:sp>
    </p:spTree>
    <p:extLst>
      <p:ext uri="{BB962C8B-B14F-4D97-AF65-F5344CB8AC3E}">
        <p14:creationId xmlns:p14="http://schemas.microsoft.com/office/powerpoint/2010/main" val="63998171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39084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4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5071" indent="0">
              <a:buNone/>
              <a:defRPr sz="1800"/>
            </a:lvl2pPr>
            <a:lvl3pPr marL="910135" indent="0">
              <a:buNone/>
              <a:defRPr sz="1600"/>
            </a:lvl3pPr>
            <a:lvl4pPr marL="1365200" indent="0">
              <a:buNone/>
              <a:defRPr sz="1400"/>
            </a:lvl4pPr>
            <a:lvl5pPr marL="1820266" indent="0">
              <a:buNone/>
              <a:defRPr sz="1400"/>
            </a:lvl5pPr>
            <a:lvl6pPr marL="2275333" indent="0">
              <a:buNone/>
              <a:defRPr sz="1400"/>
            </a:lvl6pPr>
            <a:lvl7pPr marL="2730398" indent="0">
              <a:buNone/>
              <a:defRPr sz="1400"/>
            </a:lvl7pPr>
            <a:lvl8pPr marL="3185467" indent="0">
              <a:buNone/>
              <a:defRPr sz="1400"/>
            </a:lvl8pPr>
            <a:lvl9pPr marL="3640530" indent="0">
              <a:buNone/>
              <a:defRPr sz="1400"/>
            </a:lvl9pPr>
          </a:lstStyle>
          <a:p>
            <a:pPr lvl="0"/>
            <a:r>
              <a:rPr lang="en-US" smtClean="0"/>
              <a:t>Click to edit Master text styles</a:t>
            </a:r>
          </a:p>
        </p:txBody>
      </p:sp>
    </p:spTree>
    <p:extLst>
      <p:ext uri="{BB962C8B-B14F-4D97-AF65-F5344CB8AC3E}">
        <p14:creationId xmlns:p14="http://schemas.microsoft.com/office/powerpoint/2010/main" val="100818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8" y="1352550"/>
            <a:ext cx="394652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52550"/>
            <a:ext cx="394652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33267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5071" indent="0">
              <a:buNone/>
              <a:defRPr sz="2000" b="1"/>
            </a:lvl2pPr>
            <a:lvl3pPr marL="910135" indent="0">
              <a:buNone/>
              <a:defRPr sz="1800" b="1"/>
            </a:lvl3pPr>
            <a:lvl4pPr marL="1365200" indent="0">
              <a:buNone/>
              <a:defRPr sz="1600" b="1"/>
            </a:lvl4pPr>
            <a:lvl5pPr marL="1820266" indent="0">
              <a:buNone/>
              <a:defRPr sz="1600" b="1"/>
            </a:lvl5pPr>
            <a:lvl6pPr marL="2275333" indent="0">
              <a:buNone/>
              <a:defRPr sz="1600" b="1"/>
            </a:lvl6pPr>
            <a:lvl7pPr marL="2730398" indent="0">
              <a:buNone/>
              <a:defRPr sz="1600" b="1"/>
            </a:lvl7pPr>
            <a:lvl8pPr marL="3185467" indent="0">
              <a:buNone/>
              <a:defRPr sz="1600" b="1"/>
            </a:lvl8pPr>
            <a:lvl9pPr marL="364053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65" y="1535113"/>
            <a:ext cx="4041775" cy="639762"/>
          </a:xfrm>
        </p:spPr>
        <p:txBody>
          <a:bodyPr anchor="b"/>
          <a:lstStyle>
            <a:lvl1pPr marL="0" indent="0">
              <a:buNone/>
              <a:defRPr sz="2400" b="1"/>
            </a:lvl1pPr>
            <a:lvl2pPr marL="455071" indent="0">
              <a:buNone/>
              <a:defRPr sz="2000" b="1"/>
            </a:lvl2pPr>
            <a:lvl3pPr marL="910135" indent="0">
              <a:buNone/>
              <a:defRPr sz="1800" b="1"/>
            </a:lvl3pPr>
            <a:lvl4pPr marL="1365200" indent="0">
              <a:buNone/>
              <a:defRPr sz="1600" b="1"/>
            </a:lvl4pPr>
            <a:lvl5pPr marL="1820266" indent="0">
              <a:buNone/>
              <a:defRPr sz="1600" b="1"/>
            </a:lvl5pPr>
            <a:lvl6pPr marL="2275333" indent="0">
              <a:buNone/>
              <a:defRPr sz="1600" b="1"/>
            </a:lvl6pPr>
            <a:lvl7pPr marL="2730398" indent="0">
              <a:buNone/>
              <a:defRPr sz="1600" b="1"/>
            </a:lvl7pPr>
            <a:lvl8pPr marL="3185467" indent="0">
              <a:buNone/>
              <a:defRPr sz="1600" b="1"/>
            </a:lvl8pPr>
            <a:lvl9pPr marL="364053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6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9683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48329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6909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5071" indent="0">
              <a:buNone/>
              <a:defRPr sz="1200"/>
            </a:lvl2pPr>
            <a:lvl3pPr marL="910135" indent="0">
              <a:buNone/>
              <a:defRPr sz="1000"/>
            </a:lvl3pPr>
            <a:lvl4pPr marL="1365200" indent="0">
              <a:buNone/>
              <a:defRPr sz="900"/>
            </a:lvl4pPr>
            <a:lvl5pPr marL="1820266" indent="0">
              <a:buNone/>
              <a:defRPr sz="900"/>
            </a:lvl5pPr>
            <a:lvl6pPr marL="2275333" indent="0">
              <a:buNone/>
              <a:defRPr sz="900"/>
            </a:lvl6pPr>
            <a:lvl7pPr marL="2730398" indent="0">
              <a:buNone/>
              <a:defRPr sz="900"/>
            </a:lvl7pPr>
            <a:lvl8pPr marL="3185467" indent="0">
              <a:buNone/>
              <a:defRPr sz="900"/>
            </a:lvl8pPr>
            <a:lvl9pPr marL="3640530" indent="0">
              <a:buNone/>
              <a:defRPr sz="900"/>
            </a:lvl9pPr>
          </a:lstStyle>
          <a:p>
            <a:pPr lvl="0"/>
            <a:r>
              <a:rPr lang="en-US" smtClean="0"/>
              <a:t>Click to edit Master text styles</a:t>
            </a:r>
          </a:p>
        </p:txBody>
      </p:sp>
    </p:spTree>
    <p:extLst>
      <p:ext uri="{BB962C8B-B14F-4D97-AF65-F5344CB8AC3E}">
        <p14:creationId xmlns:p14="http://schemas.microsoft.com/office/powerpoint/2010/main" val="219764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846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5071" indent="0">
              <a:buNone/>
              <a:defRPr sz="2800"/>
            </a:lvl2pPr>
            <a:lvl3pPr marL="910135" indent="0">
              <a:buNone/>
              <a:defRPr sz="2400"/>
            </a:lvl3pPr>
            <a:lvl4pPr marL="1365200" indent="0">
              <a:buNone/>
              <a:defRPr sz="2000"/>
            </a:lvl4pPr>
            <a:lvl5pPr marL="1820266" indent="0">
              <a:buNone/>
              <a:defRPr sz="2000"/>
            </a:lvl5pPr>
            <a:lvl6pPr marL="2275333" indent="0">
              <a:buNone/>
              <a:defRPr sz="2000"/>
            </a:lvl6pPr>
            <a:lvl7pPr marL="2730398" indent="0">
              <a:buNone/>
              <a:defRPr sz="2000"/>
            </a:lvl7pPr>
            <a:lvl8pPr marL="3185467" indent="0">
              <a:buNone/>
              <a:defRPr sz="2000"/>
            </a:lvl8pPr>
            <a:lvl9pPr marL="364053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5071" indent="0">
              <a:buNone/>
              <a:defRPr sz="1200"/>
            </a:lvl2pPr>
            <a:lvl3pPr marL="910135" indent="0">
              <a:buNone/>
              <a:defRPr sz="1000"/>
            </a:lvl3pPr>
            <a:lvl4pPr marL="1365200" indent="0">
              <a:buNone/>
              <a:defRPr sz="900"/>
            </a:lvl4pPr>
            <a:lvl5pPr marL="1820266" indent="0">
              <a:buNone/>
              <a:defRPr sz="900"/>
            </a:lvl5pPr>
            <a:lvl6pPr marL="2275333" indent="0">
              <a:buNone/>
              <a:defRPr sz="900"/>
            </a:lvl6pPr>
            <a:lvl7pPr marL="2730398" indent="0">
              <a:buNone/>
              <a:defRPr sz="900"/>
            </a:lvl7pPr>
            <a:lvl8pPr marL="3185467" indent="0">
              <a:buNone/>
              <a:defRPr sz="900"/>
            </a:lvl8pPr>
            <a:lvl9pPr marL="3640530" indent="0">
              <a:buNone/>
              <a:defRPr sz="900"/>
            </a:lvl9pPr>
          </a:lstStyle>
          <a:p>
            <a:pPr lvl="0"/>
            <a:r>
              <a:rPr lang="en-US" smtClean="0"/>
              <a:t>Click to edit Master text styles</a:t>
            </a:r>
          </a:p>
        </p:txBody>
      </p:sp>
    </p:spTree>
    <p:extLst>
      <p:ext uri="{BB962C8B-B14F-4D97-AF65-F5344CB8AC3E}">
        <p14:creationId xmlns:p14="http://schemas.microsoft.com/office/powerpoint/2010/main" val="2863892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26965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3363" y="552450"/>
            <a:ext cx="2011362" cy="5437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552450"/>
            <a:ext cx="5881688" cy="5437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94671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One Life">
    <p:spTree>
      <p:nvGrpSpPr>
        <p:cNvPr id="1" name=""/>
        <p:cNvGrpSpPr/>
        <p:nvPr/>
      </p:nvGrpSpPr>
      <p:grpSpPr>
        <a:xfrm>
          <a:off x="0" y="0"/>
          <a:ext cx="0" cy="0"/>
          <a:chOff x="0" y="0"/>
          <a:chExt cx="0" cy="0"/>
        </a:xfrm>
      </p:grpSpPr>
      <p:sp>
        <p:nvSpPr>
          <p:cNvPr id="2" name="Title 1"/>
          <p:cNvSpPr>
            <a:spLocks noGrp="1"/>
          </p:cNvSpPr>
          <p:nvPr>
            <p:ph type="title"/>
          </p:nvPr>
        </p:nvSpPr>
        <p:spPr>
          <a:xfrm>
            <a:off x="530230" y="739775"/>
            <a:ext cx="8045450" cy="306388"/>
          </a:xfrm>
        </p:spPr>
        <p:txBody>
          <a:bodyPr/>
          <a:lstStyle/>
          <a:p>
            <a:r>
              <a:rPr lang="en-US" smtClean="0"/>
              <a:t>Click to edit Master title style</a:t>
            </a:r>
            <a:endParaRPr lang="en-US"/>
          </a:p>
        </p:txBody>
      </p:sp>
      <p:sp>
        <p:nvSpPr>
          <p:cNvPr id="3" name="Content Placeholder 2"/>
          <p:cNvSpPr>
            <a:spLocks noGrp="1"/>
          </p:cNvSpPr>
          <p:nvPr>
            <p:ph idx="1"/>
          </p:nvPr>
        </p:nvSpPr>
        <p:spPr>
          <a:xfrm>
            <a:off x="549280" y="1603375"/>
            <a:ext cx="8045450" cy="356239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ubtitle 2"/>
          <p:cNvSpPr>
            <a:spLocks noGrp="1"/>
          </p:cNvSpPr>
          <p:nvPr>
            <p:ph type="subTitle" idx="15"/>
          </p:nvPr>
        </p:nvSpPr>
        <p:spPr>
          <a:xfrm>
            <a:off x="548640" y="1055193"/>
            <a:ext cx="8046720" cy="215444"/>
          </a:xfrm>
          <a:prstGeom prst="rect">
            <a:avLst/>
          </a:prstGeom>
        </p:spPr>
        <p:txBody>
          <a:bodyPr/>
          <a:lstStyle>
            <a:lvl1pPr marL="0" indent="0" algn="l">
              <a:buNone/>
              <a:defRPr sz="1400">
                <a:solidFill>
                  <a:srgbClr val="0087BC"/>
                </a:solidFill>
                <a:latin typeface="Century Gothic" pitchFamily="34" charset="0"/>
              </a:defRPr>
            </a:lvl1pPr>
            <a:lvl2pPr marL="455124" indent="0" algn="ctr">
              <a:buNone/>
              <a:defRPr>
                <a:solidFill>
                  <a:schemeClr val="tx1">
                    <a:tint val="75000"/>
                  </a:schemeClr>
                </a:solidFill>
              </a:defRPr>
            </a:lvl2pPr>
            <a:lvl3pPr marL="910241" indent="0" algn="ctr">
              <a:buNone/>
              <a:defRPr>
                <a:solidFill>
                  <a:schemeClr val="tx1">
                    <a:tint val="75000"/>
                  </a:schemeClr>
                </a:solidFill>
              </a:defRPr>
            </a:lvl3pPr>
            <a:lvl4pPr marL="1365360" indent="0" algn="ctr">
              <a:buNone/>
              <a:defRPr>
                <a:solidFill>
                  <a:schemeClr val="tx1">
                    <a:tint val="75000"/>
                  </a:schemeClr>
                </a:solidFill>
              </a:defRPr>
            </a:lvl4pPr>
            <a:lvl5pPr marL="1820479" indent="0" algn="ctr">
              <a:buNone/>
              <a:defRPr>
                <a:solidFill>
                  <a:schemeClr val="tx1">
                    <a:tint val="75000"/>
                  </a:schemeClr>
                </a:solidFill>
              </a:defRPr>
            </a:lvl5pPr>
            <a:lvl6pPr marL="2275599" indent="0" algn="ctr">
              <a:buNone/>
              <a:defRPr>
                <a:solidFill>
                  <a:schemeClr val="tx1">
                    <a:tint val="75000"/>
                  </a:schemeClr>
                </a:solidFill>
              </a:defRPr>
            </a:lvl6pPr>
            <a:lvl7pPr marL="2730717" indent="0" algn="ctr">
              <a:buNone/>
              <a:defRPr>
                <a:solidFill>
                  <a:schemeClr val="tx1">
                    <a:tint val="75000"/>
                  </a:schemeClr>
                </a:solidFill>
              </a:defRPr>
            </a:lvl7pPr>
            <a:lvl8pPr marL="3185839" indent="0" algn="ctr">
              <a:buNone/>
              <a:defRPr>
                <a:solidFill>
                  <a:schemeClr val="tx1">
                    <a:tint val="75000"/>
                  </a:schemeClr>
                </a:solidFill>
              </a:defRPr>
            </a:lvl8pPr>
            <a:lvl9pPr marL="3640956" indent="0" algn="ctr">
              <a:buNone/>
              <a:defRPr>
                <a:solidFill>
                  <a:schemeClr val="tx1">
                    <a:tint val="75000"/>
                  </a:schemeClr>
                </a:solidFill>
              </a:defRPr>
            </a:lvl9pPr>
          </a:lstStyle>
          <a:p>
            <a:r>
              <a:rPr lang="en-CA" smtClean="0"/>
              <a:t>Click to edit Master subtitle style</a:t>
            </a:r>
            <a:endParaRPr lang="en-US" dirty="0"/>
          </a:p>
        </p:txBody>
      </p:sp>
      <p:sp>
        <p:nvSpPr>
          <p:cNvPr id="7" name="Text Placeholder 14"/>
          <p:cNvSpPr>
            <a:spLocks noGrp="1"/>
          </p:cNvSpPr>
          <p:nvPr>
            <p:ph type="body" sz="quarter" idx="14"/>
          </p:nvPr>
        </p:nvSpPr>
        <p:spPr>
          <a:xfrm>
            <a:off x="548640" y="6164220"/>
            <a:ext cx="7726680" cy="123111"/>
          </a:xfrm>
        </p:spPr>
        <p:txBody>
          <a:bodyPr>
            <a:spAutoFit/>
          </a:bodyPr>
          <a:lstStyle>
            <a:lvl1pPr marL="0" indent="0">
              <a:buNone/>
              <a:defRPr sz="800"/>
            </a:lvl1pPr>
            <a:lvl2pPr marL="189638" indent="0">
              <a:buNone/>
              <a:defRPr sz="800"/>
            </a:lvl2pPr>
            <a:lvl3pPr marL="360301" indent="0">
              <a:buNone/>
              <a:defRPr sz="800"/>
            </a:lvl3pPr>
            <a:lvl4pPr marL="493046" indent="0">
              <a:buNone/>
              <a:defRPr sz="800"/>
            </a:lvl4pPr>
            <a:lvl5pPr marL="644751" indent="0">
              <a:buNone/>
              <a:defRPr sz="800"/>
            </a:lvl5pPr>
          </a:lstStyle>
          <a:p>
            <a:pPr lvl="0"/>
            <a:r>
              <a:rPr lang="en-CA" dirty="0" smtClean="0"/>
              <a:t>Click to edit Master text styles</a:t>
            </a:r>
          </a:p>
        </p:txBody>
      </p:sp>
    </p:spTree>
    <p:extLst>
      <p:ext uri="{BB962C8B-B14F-4D97-AF65-F5344CB8AC3E}">
        <p14:creationId xmlns:p14="http://schemas.microsoft.com/office/powerpoint/2010/main" val="3712612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1_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lIns="91024" tIns="45514" rIns="91024" bIns="45514"/>
          <a:lstStyle>
            <a:lvl1pPr defTabSz="453862">
              <a:defRPr sz="2200">
                <a:solidFill>
                  <a:srgbClr val="000000"/>
                </a:solidFill>
                <a:latin typeface="Arial" pitchFamily="34" charset="0"/>
                <a:ea typeface="MS PGothic" pitchFamily="34" charset="-128"/>
                <a:cs typeface="+mn-cs"/>
              </a:defRPr>
            </a:lvl1pPr>
          </a:lstStyle>
          <a:p>
            <a:pPr fontAlgn="base">
              <a:spcBef>
                <a:spcPct val="0"/>
              </a:spcBef>
              <a:spcAft>
                <a:spcPct val="0"/>
              </a:spcAft>
              <a:defRPr/>
            </a:pPr>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lIns="91024" tIns="45514" rIns="91024" bIns="45514"/>
          <a:lstStyle>
            <a:lvl1pPr defTabSz="453862">
              <a:defRPr sz="2200">
                <a:solidFill>
                  <a:srgbClr val="000000"/>
                </a:solidFill>
                <a:latin typeface="Arial" pitchFamily="34" charset="0"/>
                <a:ea typeface="MS PGothic" pitchFamily="34" charset="-128"/>
                <a:cs typeface="+mn-cs"/>
              </a:defRPr>
            </a:lvl1pPr>
          </a:lstStyle>
          <a:p>
            <a:pPr fontAlgn="base">
              <a:spcBef>
                <a:spcPct val="0"/>
              </a:spcBef>
              <a:spcAft>
                <a:spcPct val="0"/>
              </a:spcAft>
              <a:defRPr/>
            </a:pPr>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lIns="91024" tIns="45514" rIns="91024" bIns="45514"/>
          <a:lstStyle>
            <a:lvl1pPr defTabSz="453862">
              <a:defRPr sz="2200">
                <a:solidFill>
                  <a:srgbClr val="000000"/>
                </a:solidFill>
                <a:latin typeface="Arial" pitchFamily="34" charset="0"/>
                <a:ea typeface="MS PGothic" pitchFamily="34" charset="-128"/>
                <a:cs typeface="+mn-cs"/>
              </a:defRPr>
            </a:lvl1pPr>
          </a:lstStyle>
          <a:p>
            <a:pPr fontAlgn="base">
              <a:spcBef>
                <a:spcPct val="0"/>
              </a:spcBef>
              <a:spcAft>
                <a:spcPct val="0"/>
              </a:spcAft>
              <a:defRPr/>
            </a:pPr>
            <a:fld id="{0DF9242F-4206-4BDE-8EB1-4401D36B8B74}" type="slidenum">
              <a:rPr lang="en-US"/>
              <a:pPr fontAlgn="base">
                <a:spcBef>
                  <a:spcPct val="0"/>
                </a:spcBef>
                <a:spcAft>
                  <a:spcPct val="0"/>
                </a:spcAft>
                <a:defRPr/>
              </a:pPr>
              <a:t>‹#›</a:t>
            </a:fld>
            <a:endParaRPr lang="en-US"/>
          </a:p>
        </p:txBody>
      </p:sp>
    </p:spTree>
    <p:extLst>
      <p:ext uri="{BB962C8B-B14F-4D97-AF65-F5344CB8AC3E}">
        <p14:creationId xmlns:p14="http://schemas.microsoft.com/office/powerpoint/2010/main" val="14924614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flipH="1">
            <a:off x="8039100" y="0"/>
            <a:ext cx="1104900" cy="1119188"/>
            <a:chOff x="1440543" y="1418168"/>
            <a:chExt cx="769056" cy="769056"/>
          </a:xfrm>
        </p:grpSpPr>
        <p:sp>
          <p:nvSpPr>
            <p:cNvPr id="5" name="Rectangle 4"/>
            <p:cNvSpPr>
              <a:spLocks noChangeArrowheads="1"/>
            </p:cNvSpPr>
            <p:nvPr userDrawn="1"/>
          </p:nvSpPr>
          <p:spPr bwMode="gray">
            <a:xfrm rot="5400000">
              <a:off x="1701804" y="1156907"/>
              <a:ext cx="246534"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6986" eaLnBrk="1" fontAlgn="base" hangingPunct="1">
                <a:spcBef>
                  <a:spcPct val="0"/>
                </a:spcBef>
                <a:spcAft>
                  <a:spcPct val="0"/>
                </a:spcAft>
                <a:defRPr/>
              </a:pPr>
              <a:endParaRPr lang="en-US" altLang="en-US" smtClean="0">
                <a:solidFill>
                  <a:srgbClr val="00A4E4"/>
                </a:solidFill>
              </a:endParaRPr>
            </a:p>
          </p:txBody>
        </p:sp>
        <p:sp>
          <p:nvSpPr>
            <p:cNvPr id="6" name="Rectangle 5"/>
            <p:cNvSpPr>
              <a:spLocks noChangeArrowheads="1"/>
            </p:cNvSpPr>
            <p:nvPr userDrawn="1"/>
          </p:nvSpPr>
          <p:spPr bwMode="gray">
            <a:xfrm>
              <a:off x="1440543" y="1418168"/>
              <a:ext cx="246407"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6986" eaLnBrk="1" fontAlgn="base" hangingPunct="1">
                <a:spcBef>
                  <a:spcPct val="0"/>
                </a:spcBef>
                <a:spcAft>
                  <a:spcPct val="0"/>
                </a:spcAft>
                <a:defRPr/>
              </a:pPr>
              <a:endParaRPr lang="en-US" altLang="en-US" smtClean="0">
                <a:solidFill>
                  <a:srgbClr val="00A4E4"/>
                </a:solidFill>
              </a:endParaRPr>
            </a:p>
          </p:txBody>
        </p:sp>
      </p:grpSp>
      <p:pic>
        <p:nvPicPr>
          <p:cNvPr id="7" name="Picture 5" descr="AIG_PRI_pms299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609600" y="685800"/>
            <a:ext cx="138747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smtClean="0">
                <a:solidFill>
                  <a:srgbClr val="000000"/>
                </a:solidFill>
              </a:rPr>
              <a:t>FOR FINANCIAL PROFESSIONAL USE ONLY-NOT FOR PUBLIC DISTRIBUTION</a:t>
            </a:r>
          </a:p>
        </p:txBody>
      </p:sp>
      <p:sp>
        <p:nvSpPr>
          <p:cNvPr id="123906" name="Title Placeholder 22"/>
          <p:cNvSpPr>
            <a:spLocks noGrp="1"/>
          </p:cNvSpPr>
          <p:nvPr>
            <p:ph type="ctrTitle"/>
          </p:nvPr>
        </p:nvSpPr>
        <p:spPr>
          <a:xfrm>
            <a:off x="609604" y="1919290"/>
            <a:ext cx="6581775" cy="1279525"/>
          </a:xfrm>
        </p:spPr>
        <p:txBody>
          <a:bodyPr wrap="square"/>
          <a:lstStyle>
            <a:lvl1pPr>
              <a:defRPr sz="3600">
                <a:solidFill>
                  <a:srgbClr val="0073AE"/>
                </a:solidFill>
              </a:defRPr>
            </a:lvl1pPr>
          </a:lstStyle>
          <a:p>
            <a:r>
              <a:rPr lang="en-US" smtClean="0"/>
              <a:t>Click to edit Master title style</a:t>
            </a:r>
            <a:endParaRPr lang="en-US"/>
          </a:p>
        </p:txBody>
      </p:sp>
      <p:sp>
        <p:nvSpPr>
          <p:cNvPr id="24" name="Text Placeholder 23"/>
          <p:cNvSpPr>
            <a:spLocks noGrp="1"/>
          </p:cNvSpPr>
          <p:nvPr>
            <p:ph type="subTitle" idx="1"/>
          </p:nvPr>
        </p:nvSpPr>
        <p:spPr bwMode="black">
          <a:xfrm>
            <a:off x="609604" y="3262313"/>
            <a:ext cx="6581775" cy="639762"/>
          </a:xfrm>
        </p:spPr>
        <p:txBody>
          <a:bodyPr/>
          <a:lstStyle>
            <a:lvl1pPr marL="0" indent="0">
              <a:buFont typeface="Wingdings" pitchFamily="2" charset="2"/>
              <a:buNone/>
              <a:defRPr sz="1800">
                <a:solidFill>
                  <a:srgbClr val="00A4E4"/>
                </a:solidFill>
              </a:defRPr>
            </a:lvl1pPr>
          </a:lstStyle>
          <a:p>
            <a:r>
              <a:rPr lang="en-US" smtClean="0"/>
              <a:t>Click to edit Master subtitle style</a:t>
            </a:r>
            <a:endParaRPr lang="en-US"/>
          </a:p>
        </p:txBody>
      </p:sp>
    </p:spTree>
    <p:extLst>
      <p:ext uri="{BB962C8B-B14F-4D97-AF65-F5344CB8AC3E}">
        <p14:creationId xmlns:p14="http://schemas.microsoft.com/office/powerpoint/2010/main" val="169757881"/>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5154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986" indent="0">
              <a:buNone/>
              <a:defRPr sz="1800"/>
            </a:lvl2pPr>
            <a:lvl3pPr marL="913972" indent="0">
              <a:buNone/>
              <a:defRPr sz="1600"/>
            </a:lvl3pPr>
            <a:lvl4pPr marL="1370959" indent="0">
              <a:buNone/>
              <a:defRPr sz="1400"/>
            </a:lvl4pPr>
            <a:lvl5pPr marL="1827945" indent="0">
              <a:buNone/>
              <a:defRPr sz="1400"/>
            </a:lvl5pPr>
            <a:lvl6pPr marL="2284932" indent="0">
              <a:buNone/>
              <a:defRPr sz="1400"/>
            </a:lvl6pPr>
            <a:lvl7pPr marL="2741916" indent="0">
              <a:buNone/>
              <a:defRPr sz="1400"/>
            </a:lvl7pPr>
            <a:lvl8pPr marL="3198904" indent="0">
              <a:buNone/>
              <a:defRPr sz="1400"/>
            </a:lvl8pPr>
            <a:lvl9pPr marL="3655888" indent="0">
              <a:buNone/>
              <a:defRPr sz="1400"/>
            </a:lvl9pPr>
          </a:lstStyle>
          <a:p>
            <a:pPr lvl="0"/>
            <a:r>
              <a:rPr lang="en-US" smtClean="0"/>
              <a:t>Click to edit Master text styles</a:t>
            </a:r>
          </a:p>
        </p:txBody>
      </p:sp>
    </p:spTree>
    <p:extLst>
      <p:ext uri="{BB962C8B-B14F-4D97-AF65-F5344CB8AC3E}">
        <p14:creationId xmlns:p14="http://schemas.microsoft.com/office/powerpoint/2010/main" val="9951784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8" y="1352550"/>
            <a:ext cx="394652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52550"/>
            <a:ext cx="394652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96253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986" indent="0">
              <a:buNone/>
              <a:defRPr sz="2000" b="1"/>
            </a:lvl2pPr>
            <a:lvl3pPr marL="913972" indent="0">
              <a:buNone/>
              <a:defRPr sz="1800" b="1"/>
            </a:lvl3pPr>
            <a:lvl4pPr marL="1370959" indent="0">
              <a:buNone/>
              <a:defRPr sz="1600" b="1"/>
            </a:lvl4pPr>
            <a:lvl5pPr marL="1827945" indent="0">
              <a:buNone/>
              <a:defRPr sz="1600" b="1"/>
            </a:lvl5pPr>
            <a:lvl6pPr marL="2284932" indent="0">
              <a:buNone/>
              <a:defRPr sz="1600" b="1"/>
            </a:lvl6pPr>
            <a:lvl7pPr marL="2741916" indent="0">
              <a:buNone/>
              <a:defRPr sz="1600" b="1"/>
            </a:lvl7pPr>
            <a:lvl8pPr marL="3198904" indent="0">
              <a:buNone/>
              <a:defRPr sz="1600" b="1"/>
            </a:lvl8pPr>
            <a:lvl9pPr marL="365588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6986" indent="0">
              <a:buNone/>
              <a:defRPr sz="2000" b="1"/>
            </a:lvl2pPr>
            <a:lvl3pPr marL="913972" indent="0">
              <a:buNone/>
              <a:defRPr sz="1800" b="1"/>
            </a:lvl3pPr>
            <a:lvl4pPr marL="1370959" indent="0">
              <a:buNone/>
              <a:defRPr sz="1600" b="1"/>
            </a:lvl4pPr>
            <a:lvl5pPr marL="1827945" indent="0">
              <a:buNone/>
              <a:defRPr sz="1600" b="1"/>
            </a:lvl5pPr>
            <a:lvl6pPr marL="2284932" indent="0">
              <a:buNone/>
              <a:defRPr sz="1600" b="1"/>
            </a:lvl6pPr>
            <a:lvl7pPr marL="2741916" indent="0">
              <a:buNone/>
              <a:defRPr sz="1600" b="1"/>
            </a:lvl7pPr>
            <a:lvl8pPr marL="3198904" indent="0">
              <a:buNone/>
              <a:defRPr sz="1600" b="1"/>
            </a:lvl8pPr>
            <a:lvl9pPr marL="365588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9569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29767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062335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37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986" indent="0">
              <a:buNone/>
              <a:defRPr sz="1200"/>
            </a:lvl2pPr>
            <a:lvl3pPr marL="913972" indent="0">
              <a:buNone/>
              <a:defRPr sz="1000"/>
            </a:lvl3pPr>
            <a:lvl4pPr marL="1370959" indent="0">
              <a:buNone/>
              <a:defRPr sz="900"/>
            </a:lvl4pPr>
            <a:lvl5pPr marL="1827945" indent="0">
              <a:buNone/>
              <a:defRPr sz="900"/>
            </a:lvl5pPr>
            <a:lvl6pPr marL="2284932" indent="0">
              <a:buNone/>
              <a:defRPr sz="900"/>
            </a:lvl6pPr>
            <a:lvl7pPr marL="2741916" indent="0">
              <a:buNone/>
              <a:defRPr sz="900"/>
            </a:lvl7pPr>
            <a:lvl8pPr marL="3198904" indent="0">
              <a:buNone/>
              <a:defRPr sz="900"/>
            </a:lvl8pPr>
            <a:lvl9pPr marL="3655888" indent="0">
              <a:buNone/>
              <a:defRPr sz="900"/>
            </a:lvl9pPr>
          </a:lstStyle>
          <a:p>
            <a:pPr lvl="0"/>
            <a:r>
              <a:rPr lang="en-US" smtClean="0"/>
              <a:t>Click to edit Master text styles</a:t>
            </a:r>
          </a:p>
        </p:txBody>
      </p:sp>
    </p:spTree>
    <p:extLst>
      <p:ext uri="{BB962C8B-B14F-4D97-AF65-F5344CB8AC3E}">
        <p14:creationId xmlns:p14="http://schemas.microsoft.com/office/powerpoint/2010/main" val="29263608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986" indent="0">
              <a:buNone/>
              <a:defRPr sz="2800"/>
            </a:lvl2pPr>
            <a:lvl3pPr marL="913972" indent="0">
              <a:buNone/>
              <a:defRPr sz="2400"/>
            </a:lvl3pPr>
            <a:lvl4pPr marL="1370959" indent="0">
              <a:buNone/>
              <a:defRPr sz="2000"/>
            </a:lvl4pPr>
            <a:lvl5pPr marL="1827945" indent="0">
              <a:buNone/>
              <a:defRPr sz="2000"/>
            </a:lvl5pPr>
            <a:lvl6pPr marL="2284932" indent="0">
              <a:buNone/>
              <a:defRPr sz="2000"/>
            </a:lvl6pPr>
            <a:lvl7pPr marL="2741916" indent="0">
              <a:buNone/>
              <a:defRPr sz="2000"/>
            </a:lvl7pPr>
            <a:lvl8pPr marL="3198904" indent="0">
              <a:buNone/>
              <a:defRPr sz="2000"/>
            </a:lvl8pPr>
            <a:lvl9pPr marL="3655888"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986" indent="0">
              <a:buNone/>
              <a:defRPr sz="1200"/>
            </a:lvl2pPr>
            <a:lvl3pPr marL="913972" indent="0">
              <a:buNone/>
              <a:defRPr sz="1000"/>
            </a:lvl3pPr>
            <a:lvl4pPr marL="1370959" indent="0">
              <a:buNone/>
              <a:defRPr sz="900"/>
            </a:lvl4pPr>
            <a:lvl5pPr marL="1827945" indent="0">
              <a:buNone/>
              <a:defRPr sz="900"/>
            </a:lvl5pPr>
            <a:lvl6pPr marL="2284932" indent="0">
              <a:buNone/>
              <a:defRPr sz="900"/>
            </a:lvl6pPr>
            <a:lvl7pPr marL="2741916" indent="0">
              <a:buNone/>
              <a:defRPr sz="900"/>
            </a:lvl7pPr>
            <a:lvl8pPr marL="3198904" indent="0">
              <a:buNone/>
              <a:defRPr sz="900"/>
            </a:lvl8pPr>
            <a:lvl9pPr marL="3655888" indent="0">
              <a:buNone/>
              <a:defRPr sz="900"/>
            </a:lvl9pPr>
          </a:lstStyle>
          <a:p>
            <a:pPr lvl="0"/>
            <a:r>
              <a:rPr lang="en-US" smtClean="0"/>
              <a:t>Click to edit Master text styles</a:t>
            </a:r>
          </a:p>
        </p:txBody>
      </p:sp>
    </p:spTree>
    <p:extLst>
      <p:ext uri="{BB962C8B-B14F-4D97-AF65-F5344CB8AC3E}">
        <p14:creationId xmlns:p14="http://schemas.microsoft.com/office/powerpoint/2010/main" val="19642006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602442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3363" y="552450"/>
            <a:ext cx="2011362" cy="5437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552450"/>
            <a:ext cx="5881688" cy="5437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70963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One Life">
    <p:spTree>
      <p:nvGrpSpPr>
        <p:cNvPr id="1" name=""/>
        <p:cNvGrpSpPr/>
        <p:nvPr/>
      </p:nvGrpSpPr>
      <p:grpSpPr>
        <a:xfrm>
          <a:off x="0" y="0"/>
          <a:ext cx="0" cy="0"/>
          <a:chOff x="0" y="0"/>
          <a:chExt cx="0" cy="0"/>
        </a:xfrm>
      </p:grpSpPr>
      <p:sp>
        <p:nvSpPr>
          <p:cNvPr id="2" name="Title 1"/>
          <p:cNvSpPr>
            <a:spLocks noGrp="1"/>
          </p:cNvSpPr>
          <p:nvPr>
            <p:ph type="title"/>
          </p:nvPr>
        </p:nvSpPr>
        <p:spPr>
          <a:xfrm>
            <a:off x="530230" y="739775"/>
            <a:ext cx="8045450" cy="306388"/>
          </a:xfrm>
        </p:spPr>
        <p:txBody>
          <a:bodyPr/>
          <a:lstStyle/>
          <a:p>
            <a:r>
              <a:rPr lang="en-US" smtClean="0"/>
              <a:t>Click to edit Master title style</a:t>
            </a:r>
            <a:endParaRPr lang="en-US"/>
          </a:p>
        </p:txBody>
      </p:sp>
      <p:sp>
        <p:nvSpPr>
          <p:cNvPr id="3" name="Content Placeholder 2"/>
          <p:cNvSpPr>
            <a:spLocks noGrp="1"/>
          </p:cNvSpPr>
          <p:nvPr>
            <p:ph idx="1"/>
          </p:nvPr>
        </p:nvSpPr>
        <p:spPr>
          <a:xfrm>
            <a:off x="549280" y="1603376"/>
            <a:ext cx="8045450" cy="43959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ubtitle 2"/>
          <p:cNvSpPr>
            <a:spLocks noGrp="1"/>
          </p:cNvSpPr>
          <p:nvPr>
            <p:ph type="subTitle" idx="15"/>
          </p:nvPr>
        </p:nvSpPr>
        <p:spPr>
          <a:xfrm>
            <a:off x="548640" y="1055193"/>
            <a:ext cx="8046720" cy="215444"/>
          </a:xfrm>
          <a:prstGeom prst="rect">
            <a:avLst/>
          </a:prstGeom>
        </p:spPr>
        <p:txBody>
          <a:bodyPr/>
          <a:lstStyle>
            <a:lvl1pPr marL="0" indent="0" algn="l">
              <a:buNone/>
              <a:defRPr sz="1400">
                <a:solidFill>
                  <a:srgbClr val="0087BC"/>
                </a:solidFill>
                <a:latin typeface="Century Gothic" pitchFamily="34" charset="0"/>
              </a:defRPr>
            </a:lvl1pPr>
            <a:lvl2pPr marL="456721" indent="0" algn="ctr">
              <a:buNone/>
              <a:defRPr>
                <a:solidFill>
                  <a:schemeClr val="tx1">
                    <a:tint val="75000"/>
                  </a:schemeClr>
                </a:solidFill>
              </a:defRPr>
            </a:lvl2pPr>
            <a:lvl3pPr marL="913437" indent="0" algn="ctr">
              <a:buNone/>
              <a:defRPr>
                <a:solidFill>
                  <a:schemeClr val="tx1">
                    <a:tint val="75000"/>
                  </a:schemeClr>
                </a:solidFill>
              </a:defRPr>
            </a:lvl3pPr>
            <a:lvl4pPr marL="1370158" indent="0" algn="ctr">
              <a:buNone/>
              <a:defRPr>
                <a:solidFill>
                  <a:schemeClr val="tx1">
                    <a:tint val="75000"/>
                  </a:schemeClr>
                </a:solidFill>
              </a:defRPr>
            </a:lvl4pPr>
            <a:lvl5pPr marL="1826876" indent="0" algn="ctr">
              <a:buNone/>
              <a:defRPr>
                <a:solidFill>
                  <a:schemeClr val="tx1">
                    <a:tint val="75000"/>
                  </a:schemeClr>
                </a:solidFill>
              </a:defRPr>
            </a:lvl5pPr>
            <a:lvl6pPr marL="2283597" indent="0" algn="ctr">
              <a:buNone/>
              <a:defRPr>
                <a:solidFill>
                  <a:schemeClr val="tx1">
                    <a:tint val="75000"/>
                  </a:schemeClr>
                </a:solidFill>
              </a:defRPr>
            </a:lvl6pPr>
            <a:lvl7pPr marL="2740313" indent="0" algn="ctr">
              <a:buNone/>
              <a:defRPr>
                <a:solidFill>
                  <a:schemeClr val="tx1">
                    <a:tint val="75000"/>
                  </a:schemeClr>
                </a:solidFill>
              </a:defRPr>
            </a:lvl7pPr>
            <a:lvl8pPr marL="3197034" indent="0" algn="ctr">
              <a:buNone/>
              <a:defRPr>
                <a:solidFill>
                  <a:schemeClr val="tx1">
                    <a:tint val="75000"/>
                  </a:schemeClr>
                </a:solidFill>
              </a:defRPr>
            </a:lvl8pPr>
            <a:lvl9pPr marL="3653752" indent="0" algn="ctr">
              <a:buNone/>
              <a:defRPr>
                <a:solidFill>
                  <a:schemeClr val="tx1">
                    <a:tint val="75000"/>
                  </a:schemeClr>
                </a:solidFill>
              </a:defRPr>
            </a:lvl9pPr>
          </a:lstStyle>
          <a:p>
            <a:r>
              <a:rPr lang="en-CA" smtClean="0"/>
              <a:t>Click to edit Master subtitle style</a:t>
            </a:r>
            <a:endParaRPr lang="en-US" dirty="0"/>
          </a:p>
        </p:txBody>
      </p:sp>
      <p:sp>
        <p:nvSpPr>
          <p:cNvPr id="7" name="Text Placeholder 14"/>
          <p:cNvSpPr>
            <a:spLocks noGrp="1"/>
          </p:cNvSpPr>
          <p:nvPr>
            <p:ph type="body" sz="quarter" idx="14"/>
          </p:nvPr>
        </p:nvSpPr>
        <p:spPr>
          <a:xfrm>
            <a:off x="548640" y="6164220"/>
            <a:ext cx="7726680" cy="123111"/>
          </a:xfrm>
        </p:spPr>
        <p:txBody>
          <a:bodyPr>
            <a:spAutoFit/>
          </a:bodyPr>
          <a:lstStyle>
            <a:lvl1pPr marL="0" indent="0">
              <a:buNone/>
              <a:defRPr sz="800"/>
            </a:lvl1pPr>
            <a:lvl2pPr marL="190302" indent="0">
              <a:buNone/>
              <a:defRPr sz="800"/>
            </a:lvl2pPr>
            <a:lvl3pPr marL="361569" indent="0">
              <a:buNone/>
              <a:defRPr sz="800"/>
            </a:lvl3pPr>
            <a:lvl4pPr marL="494779" indent="0">
              <a:buNone/>
              <a:defRPr sz="800"/>
            </a:lvl4pPr>
            <a:lvl5pPr marL="647018" indent="0">
              <a:buNone/>
              <a:defRPr sz="800"/>
            </a:lvl5pPr>
          </a:lstStyle>
          <a:p>
            <a:pPr lvl="0"/>
            <a:r>
              <a:rPr lang="en-CA" dirty="0" smtClean="0"/>
              <a:t>Click to edit Master text styles</a:t>
            </a:r>
          </a:p>
        </p:txBody>
      </p:sp>
    </p:spTree>
    <p:extLst>
      <p:ext uri="{BB962C8B-B14F-4D97-AF65-F5344CB8AC3E}">
        <p14:creationId xmlns:p14="http://schemas.microsoft.com/office/powerpoint/2010/main" val="879208320"/>
      </p:ext>
    </p:extLst>
  </p:cSld>
  <p:clrMapOvr>
    <a:masterClrMapping/>
  </p:clrMapOvr>
  <p:transition spd="slow">
    <p:push dir="u"/>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AIGLR">
    <p:spTree>
      <p:nvGrpSpPr>
        <p:cNvPr id="1" name=""/>
        <p:cNvGrpSpPr/>
        <p:nvPr/>
      </p:nvGrpSpPr>
      <p:grpSpPr>
        <a:xfrm>
          <a:off x="0" y="0"/>
          <a:ext cx="0" cy="0"/>
          <a:chOff x="0" y="0"/>
          <a:chExt cx="0" cy="0"/>
        </a:xfrm>
      </p:grpSpPr>
      <p:sp>
        <p:nvSpPr>
          <p:cNvPr id="2" name="Title 1"/>
          <p:cNvSpPr>
            <a:spLocks noGrp="1"/>
          </p:cNvSpPr>
          <p:nvPr>
            <p:ph type="title"/>
          </p:nvPr>
        </p:nvSpPr>
        <p:spPr>
          <a:xfrm>
            <a:off x="530230" y="739775"/>
            <a:ext cx="8045450" cy="306388"/>
          </a:xfrm>
        </p:spPr>
        <p:txBody>
          <a:bodyPr/>
          <a:lstStyle/>
          <a:p>
            <a:r>
              <a:rPr lang="en-US" smtClean="0"/>
              <a:t>Click to edit Master title style</a:t>
            </a:r>
            <a:endParaRPr lang="en-US"/>
          </a:p>
        </p:txBody>
      </p:sp>
      <p:sp>
        <p:nvSpPr>
          <p:cNvPr id="3" name="Content Placeholder 2"/>
          <p:cNvSpPr>
            <a:spLocks noGrp="1"/>
          </p:cNvSpPr>
          <p:nvPr>
            <p:ph idx="1"/>
          </p:nvPr>
        </p:nvSpPr>
        <p:spPr>
          <a:xfrm>
            <a:off x="549280" y="1603376"/>
            <a:ext cx="8045450" cy="43959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14"/>
          <p:cNvSpPr>
            <a:spLocks noGrp="1"/>
          </p:cNvSpPr>
          <p:nvPr>
            <p:ph type="body" sz="quarter" idx="14"/>
          </p:nvPr>
        </p:nvSpPr>
        <p:spPr>
          <a:xfrm>
            <a:off x="548640" y="6164220"/>
            <a:ext cx="7726680" cy="123111"/>
          </a:xfrm>
        </p:spPr>
        <p:txBody>
          <a:bodyPr>
            <a:spAutoFit/>
          </a:bodyPr>
          <a:lstStyle>
            <a:lvl1pPr marL="0" indent="0">
              <a:buNone/>
              <a:defRPr sz="800"/>
            </a:lvl1pPr>
            <a:lvl2pPr marL="190302" indent="0">
              <a:buNone/>
              <a:defRPr sz="800"/>
            </a:lvl2pPr>
            <a:lvl3pPr marL="361569" indent="0">
              <a:buNone/>
              <a:defRPr sz="800"/>
            </a:lvl3pPr>
            <a:lvl4pPr marL="494779" indent="0">
              <a:buNone/>
              <a:defRPr sz="800"/>
            </a:lvl4pPr>
            <a:lvl5pPr marL="647018" indent="0">
              <a:buNone/>
              <a:defRPr sz="800"/>
            </a:lvl5pPr>
          </a:lstStyle>
          <a:p>
            <a:pPr lvl="0"/>
            <a:r>
              <a:rPr lang="en-CA" dirty="0" smtClean="0"/>
              <a:t>Click to edit Master text styles</a:t>
            </a:r>
          </a:p>
        </p:txBody>
      </p:sp>
      <p:sp>
        <p:nvSpPr>
          <p:cNvPr id="5" name="Subtitle 2"/>
          <p:cNvSpPr>
            <a:spLocks noGrp="1"/>
          </p:cNvSpPr>
          <p:nvPr>
            <p:ph type="subTitle" idx="15"/>
          </p:nvPr>
        </p:nvSpPr>
        <p:spPr>
          <a:xfrm>
            <a:off x="548640" y="1055193"/>
            <a:ext cx="8046720" cy="215444"/>
          </a:xfrm>
          <a:prstGeom prst="rect">
            <a:avLst/>
          </a:prstGeom>
        </p:spPr>
        <p:txBody>
          <a:bodyPr/>
          <a:lstStyle>
            <a:lvl1pPr marL="0" indent="0" algn="l">
              <a:buNone/>
              <a:defRPr sz="1400">
                <a:solidFill>
                  <a:srgbClr val="0087BC"/>
                </a:solidFill>
                <a:latin typeface="Century Gothic" pitchFamily="34" charset="0"/>
              </a:defRPr>
            </a:lvl1pPr>
            <a:lvl2pPr marL="456721" indent="0" algn="ctr">
              <a:buNone/>
              <a:defRPr>
                <a:solidFill>
                  <a:schemeClr val="tx1">
                    <a:tint val="75000"/>
                  </a:schemeClr>
                </a:solidFill>
              </a:defRPr>
            </a:lvl2pPr>
            <a:lvl3pPr marL="913437" indent="0" algn="ctr">
              <a:buNone/>
              <a:defRPr>
                <a:solidFill>
                  <a:schemeClr val="tx1">
                    <a:tint val="75000"/>
                  </a:schemeClr>
                </a:solidFill>
              </a:defRPr>
            </a:lvl3pPr>
            <a:lvl4pPr marL="1370158" indent="0" algn="ctr">
              <a:buNone/>
              <a:defRPr>
                <a:solidFill>
                  <a:schemeClr val="tx1">
                    <a:tint val="75000"/>
                  </a:schemeClr>
                </a:solidFill>
              </a:defRPr>
            </a:lvl4pPr>
            <a:lvl5pPr marL="1826876" indent="0" algn="ctr">
              <a:buNone/>
              <a:defRPr>
                <a:solidFill>
                  <a:schemeClr val="tx1">
                    <a:tint val="75000"/>
                  </a:schemeClr>
                </a:solidFill>
              </a:defRPr>
            </a:lvl5pPr>
            <a:lvl6pPr marL="2283597" indent="0" algn="ctr">
              <a:buNone/>
              <a:defRPr>
                <a:solidFill>
                  <a:schemeClr val="tx1">
                    <a:tint val="75000"/>
                  </a:schemeClr>
                </a:solidFill>
              </a:defRPr>
            </a:lvl6pPr>
            <a:lvl7pPr marL="2740313" indent="0" algn="ctr">
              <a:buNone/>
              <a:defRPr>
                <a:solidFill>
                  <a:schemeClr val="tx1">
                    <a:tint val="75000"/>
                  </a:schemeClr>
                </a:solidFill>
              </a:defRPr>
            </a:lvl7pPr>
            <a:lvl8pPr marL="3197034" indent="0" algn="ctr">
              <a:buNone/>
              <a:defRPr>
                <a:solidFill>
                  <a:schemeClr val="tx1">
                    <a:tint val="75000"/>
                  </a:schemeClr>
                </a:solidFill>
              </a:defRPr>
            </a:lvl8pPr>
            <a:lvl9pPr marL="3653752" indent="0" algn="ctr">
              <a:buNone/>
              <a:defRPr>
                <a:solidFill>
                  <a:schemeClr val="tx1">
                    <a:tint val="75000"/>
                  </a:schemeClr>
                </a:solidFill>
              </a:defRPr>
            </a:lvl9pPr>
          </a:lstStyle>
          <a:p>
            <a:r>
              <a:rPr lang="en-CA" smtClean="0"/>
              <a:t>Click to edit Master subtitle style</a:t>
            </a:r>
            <a:endParaRPr lang="en-US" dirty="0"/>
          </a:p>
        </p:txBody>
      </p:sp>
    </p:spTree>
    <p:extLst>
      <p:ext uri="{BB962C8B-B14F-4D97-AF65-F5344CB8AC3E}">
        <p14:creationId xmlns:p14="http://schemas.microsoft.com/office/powerpoint/2010/main" val="1474121971"/>
      </p:ext>
    </p:extLst>
  </p:cSld>
  <p:clrMapOvr>
    <a:masterClrMapping/>
  </p:clrMapOvr>
  <p:transition spd="slow">
    <p:push dir="u"/>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AIGLR - Title Slide">
    <p:bg>
      <p:bgPr>
        <a:solidFill>
          <a:srgbClr val="00A4E4"/>
        </a:solidFill>
        <a:effectLst/>
      </p:bgPr>
    </p:bg>
    <p:spTree>
      <p:nvGrpSpPr>
        <p:cNvPr id="1" name=""/>
        <p:cNvGrpSpPr/>
        <p:nvPr/>
      </p:nvGrpSpPr>
      <p:grpSpPr>
        <a:xfrm>
          <a:off x="0" y="0"/>
          <a:ext cx="0" cy="0"/>
          <a:chOff x="0" y="0"/>
          <a:chExt cx="0" cy="0"/>
        </a:xfrm>
      </p:grpSpPr>
      <p:pic>
        <p:nvPicPr>
          <p:cNvPr id="4" name="Picture 13" descr="AG_Logo_2Line_Left_white_larg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5763" y="454025"/>
            <a:ext cx="2676525"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gray">
          <a:xfrm>
            <a:off x="523875" y="6069013"/>
            <a:ext cx="6992938"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81985" rIns="29211" bIns="81985" anchor="ctr">
            <a:spAutoFit/>
          </a:bodyPr>
          <a:lstStyle/>
          <a:p>
            <a:pPr defTabSz="735842" eaLnBrk="0" fontAlgn="base" hangingPunct="0">
              <a:spcBef>
                <a:spcPts val="269"/>
              </a:spcBef>
              <a:spcAft>
                <a:spcPct val="0"/>
              </a:spcAft>
              <a:defRPr/>
            </a:pPr>
            <a:r>
              <a:rPr lang="en-US" sz="900" b="1" dirty="0">
                <a:solidFill>
                  <a:srgbClr val="FFFFFF"/>
                </a:solidFill>
                <a:latin typeface="Century Gothic" pitchFamily="34" charset="0"/>
                <a:cs typeface="ＭＳ Ｐゴシック"/>
              </a:rPr>
              <a:t>FOR PRODUCER USE ONLY – NOT FOR DISSEMINATION TO THE PUBLIC</a:t>
            </a:r>
          </a:p>
          <a:p>
            <a:pPr defTabSz="735842" eaLnBrk="0" fontAlgn="base" hangingPunct="0">
              <a:spcBef>
                <a:spcPts val="269"/>
              </a:spcBef>
              <a:spcAft>
                <a:spcPct val="0"/>
              </a:spcAft>
              <a:defRPr/>
            </a:pPr>
            <a:r>
              <a:rPr lang="en-US" sz="900" dirty="0">
                <a:solidFill>
                  <a:srgbClr val="FFFFFF"/>
                </a:solidFill>
                <a:latin typeface="Century Gothic" pitchFamily="34" charset="0"/>
                <a:cs typeface="ＭＳ Ｐゴシック"/>
              </a:rPr>
              <a:t>All the information contained herein is confidential and proprietary and belongs solely to American General Life Companies.  The unauthorized use, reproduction or disclosure of this information is prohibited.</a:t>
            </a:r>
          </a:p>
        </p:txBody>
      </p:sp>
      <p:sp>
        <p:nvSpPr>
          <p:cNvPr id="6" name="Title 1"/>
          <p:cNvSpPr>
            <a:spLocks noGrp="1"/>
          </p:cNvSpPr>
          <p:nvPr>
            <p:ph type="title"/>
          </p:nvPr>
        </p:nvSpPr>
        <p:spPr>
          <a:xfrm>
            <a:off x="491145" y="2613780"/>
            <a:ext cx="6583680" cy="624523"/>
          </a:xfrm>
          <a:prstGeom prst="rect">
            <a:avLst/>
          </a:prstGeom>
        </p:spPr>
        <p:txBody>
          <a:bodyPr/>
          <a:lstStyle>
            <a:lvl1pPr algn="l">
              <a:defRPr sz="3600">
                <a:solidFill>
                  <a:schemeClr val="bg1"/>
                </a:solidFill>
              </a:defRPr>
            </a:lvl1pPr>
          </a:lstStyle>
          <a:p>
            <a:r>
              <a:rPr lang="en-CA" dirty="0" smtClean="0"/>
              <a:t>Click to edit Master title style</a:t>
            </a:r>
            <a:endParaRPr lang="en-US" dirty="0"/>
          </a:p>
        </p:txBody>
      </p:sp>
      <p:sp>
        <p:nvSpPr>
          <p:cNvPr id="8" name="Subtitle 2"/>
          <p:cNvSpPr>
            <a:spLocks noGrp="1"/>
          </p:cNvSpPr>
          <p:nvPr>
            <p:ph type="subTitle" idx="1"/>
          </p:nvPr>
        </p:nvSpPr>
        <p:spPr bwMode="gray">
          <a:xfrm>
            <a:off x="491146" y="3371295"/>
            <a:ext cx="6587066" cy="301441"/>
          </a:xfrm>
          <a:prstGeom prst="rect">
            <a:avLst/>
          </a:prstGeom>
        </p:spPr>
        <p:txBody>
          <a:bodyPr/>
          <a:lstStyle>
            <a:lvl1pPr marL="0" indent="0" algn="l">
              <a:spcBef>
                <a:spcPts val="0"/>
              </a:spcBef>
              <a:buNone/>
              <a:defRPr sz="1800">
                <a:solidFill>
                  <a:schemeClr val="bg1"/>
                </a:solidFill>
                <a:latin typeface="Century Gothic" pitchFamily="34" charset="0"/>
              </a:defRPr>
            </a:lvl1pPr>
            <a:lvl2pPr marL="456721" indent="0" algn="ctr">
              <a:buNone/>
              <a:defRPr>
                <a:solidFill>
                  <a:schemeClr val="tx1">
                    <a:tint val="75000"/>
                  </a:schemeClr>
                </a:solidFill>
              </a:defRPr>
            </a:lvl2pPr>
            <a:lvl3pPr marL="913437" indent="0" algn="ctr">
              <a:buNone/>
              <a:defRPr>
                <a:solidFill>
                  <a:schemeClr val="tx1">
                    <a:tint val="75000"/>
                  </a:schemeClr>
                </a:solidFill>
              </a:defRPr>
            </a:lvl3pPr>
            <a:lvl4pPr marL="1370158" indent="0" algn="ctr">
              <a:buNone/>
              <a:defRPr>
                <a:solidFill>
                  <a:schemeClr val="tx1">
                    <a:tint val="75000"/>
                  </a:schemeClr>
                </a:solidFill>
              </a:defRPr>
            </a:lvl4pPr>
            <a:lvl5pPr marL="1826876" indent="0" algn="ctr">
              <a:buNone/>
              <a:defRPr>
                <a:solidFill>
                  <a:schemeClr val="tx1">
                    <a:tint val="75000"/>
                  </a:schemeClr>
                </a:solidFill>
              </a:defRPr>
            </a:lvl5pPr>
            <a:lvl6pPr marL="2283597" indent="0" algn="ctr">
              <a:buNone/>
              <a:defRPr>
                <a:solidFill>
                  <a:schemeClr val="tx1">
                    <a:tint val="75000"/>
                  </a:schemeClr>
                </a:solidFill>
              </a:defRPr>
            </a:lvl6pPr>
            <a:lvl7pPr marL="2740313" indent="0" algn="ctr">
              <a:buNone/>
              <a:defRPr>
                <a:solidFill>
                  <a:schemeClr val="tx1">
                    <a:tint val="75000"/>
                  </a:schemeClr>
                </a:solidFill>
              </a:defRPr>
            </a:lvl7pPr>
            <a:lvl8pPr marL="3197034" indent="0" algn="ctr">
              <a:buNone/>
              <a:defRPr>
                <a:solidFill>
                  <a:schemeClr val="tx1">
                    <a:tint val="75000"/>
                  </a:schemeClr>
                </a:solidFill>
              </a:defRPr>
            </a:lvl8pPr>
            <a:lvl9pPr marL="3653752" indent="0" algn="ctr">
              <a:buNone/>
              <a:defRPr>
                <a:solidFill>
                  <a:schemeClr val="tx1">
                    <a:tint val="75000"/>
                  </a:schemeClr>
                </a:solidFill>
              </a:defRPr>
            </a:lvl9pPr>
          </a:lstStyle>
          <a:p>
            <a:r>
              <a:rPr lang="en-CA" dirty="0" smtClean="0"/>
              <a:t>Click to edit Master subtitle style</a:t>
            </a:r>
            <a:endParaRPr lang="en-US" dirty="0"/>
          </a:p>
        </p:txBody>
      </p:sp>
    </p:spTree>
    <p:extLst>
      <p:ext uri="{BB962C8B-B14F-4D97-AF65-F5344CB8AC3E}">
        <p14:creationId xmlns:p14="http://schemas.microsoft.com/office/powerpoint/2010/main" val="809556816"/>
      </p:ext>
    </p:extLst>
  </p:cSld>
  <p:clrMapOvr>
    <a:masterClrMapping/>
  </p:clrMapOvr>
  <p:transition spd="slow"/>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Divider Mast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609600"/>
          </a:xfrm>
          <a:prstGeom prst="rect">
            <a:avLst/>
          </a:prstGeom>
          <a:solidFill>
            <a:srgbClr val="00A4E4"/>
          </a:solidFill>
          <a:ln>
            <a:noFill/>
          </a:ln>
          <a:effectLst>
            <a:outerShdw blurRad="40000" dist="23000" dir="5400000" rotWithShape="0">
              <a:srgbClr val="808080">
                <a:alpha val="34998"/>
              </a:srgbClr>
            </a:outerShdw>
          </a:effectLst>
          <a:extLst>
            <a:ext uri="{91240B29-F687-4F45-9708-019B960494DF}">
              <a14:hiddenLine xmlns:a14="http://schemas.microsoft.com/office/drawing/2010/main" w="9525">
                <a:solidFill>
                  <a:srgbClr val="000000"/>
                </a:solidFill>
                <a:miter lim="800000"/>
                <a:headEnd/>
                <a:tailEnd/>
              </a14:hiddenLine>
            </a:ext>
          </a:extLst>
        </p:spPr>
        <p:txBody>
          <a:bodyPr lIns="81985" tIns="40991" rIns="81985" bIns="40991" anchor="ctr"/>
          <a:lstStyle/>
          <a:p>
            <a:pPr algn="ctr" defTabSz="456721" fontAlgn="base">
              <a:spcBef>
                <a:spcPct val="0"/>
              </a:spcBef>
              <a:spcAft>
                <a:spcPct val="0"/>
              </a:spcAft>
              <a:defRPr/>
            </a:pPr>
            <a:endParaRPr lang="en-US" sz="1600">
              <a:solidFill>
                <a:srgbClr val="FFFFFF"/>
              </a:solidFill>
            </a:endParaRPr>
          </a:p>
        </p:txBody>
      </p:sp>
      <p:sp>
        <p:nvSpPr>
          <p:cNvPr id="5" name="Slide Number Placeholder 5"/>
          <p:cNvSpPr txBox="1">
            <a:spLocks/>
          </p:cNvSpPr>
          <p:nvPr userDrawn="1"/>
        </p:nvSpPr>
        <p:spPr bwMode="gray">
          <a:xfrm>
            <a:off x="8324850" y="6429375"/>
            <a:ext cx="280988" cy="269875"/>
          </a:xfrm>
          <a:prstGeom prst="rect">
            <a:avLst/>
          </a:prstGeom>
          <a:noFill/>
        </p:spPr>
        <p:txBody>
          <a:bodyPr lIns="0" tIns="0" rIns="0" bIns="0" anchor="ctr"/>
          <a:lstStyle>
            <a:lvl1pPr defTabSz="457200">
              <a:defRPr sz="2400">
                <a:solidFill>
                  <a:schemeClr val="tx1"/>
                </a:solidFill>
                <a:latin typeface="Arial" pitchFamily="34" charset="0"/>
                <a:ea typeface="ＭＳ Ｐゴシック"/>
                <a:cs typeface="ＭＳ Ｐゴシック"/>
              </a:defRPr>
            </a:lvl1pPr>
            <a:lvl2pPr marL="742950" indent="-285750" defTabSz="457200">
              <a:defRPr sz="2400">
                <a:solidFill>
                  <a:schemeClr val="tx1"/>
                </a:solidFill>
                <a:latin typeface="Arial" pitchFamily="34" charset="0"/>
                <a:ea typeface="ＭＳ Ｐゴシック"/>
                <a:cs typeface="ＭＳ Ｐゴシック"/>
              </a:defRPr>
            </a:lvl2pPr>
            <a:lvl3pPr marL="1143000" indent="-228600" defTabSz="457200">
              <a:defRPr sz="2400">
                <a:solidFill>
                  <a:schemeClr val="tx1"/>
                </a:solidFill>
                <a:latin typeface="Arial" pitchFamily="34" charset="0"/>
                <a:ea typeface="ＭＳ Ｐゴシック"/>
                <a:cs typeface="ＭＳ Ｐゴシック"/>
              </a:defRPr>
            </a:lvl3pPr>
            <a:lvl4pPr marL="1600200" indent="-228600" defTabSz="457200">
              <a:defRPr sz="2400">
                <a:solidFill>
                  <a:schemeClr val="tx1"/>
                </a:solidFill>
                <a:latin typeface="Arial" pitchFamily="34" charset="0"/>
                <a:ea typeface="ＭＳ Ｐゴシック"/>
                <a:cs typeface="ＭＳ Ｐゴシック"/>
              </a:defRPr>
            </a:lvl4pPr>
            <a:lvl5pPr marL="2057400" indent="-228600" defTabSz="457200">
              <a:defRPr sz="2400">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a:cs typeface="ＭＳ Ｐゴシック"/>
              </a:defRPr>
            </a:lvl9pPr>
          </a:lstStyle>
          <a:p>
            <a:pPr algn="r" fontAlgn="base">
              <a:spcBef>
                <a:spcPct val="0"/>
              </a:spcBef>
              <a:spcAft>
                <a:spcPct val="0"/>
              </a:spcAft>
              <a:defRPr/>
            </a:pPr>
            <a:fld id="{18E909E0-9209-44AB-BA90-D5BB8DDF164B}" type="slidenum">
              <a:rPr lang="en-US" sz="800" smtClean="0">
                <a:solidFill>
                  <a:srgbClr val="00B4FB"/>
                </a:solidFill>
                <a:latin typeface="Century Gothic" pitchFamily="34" charset="0"/>
              </a:rPr>
              <a:pPr algn="r" fontAlgn="base">
                <a:spcBef>
                  <a:spcPct val="0"/>
                </a:spcBef>
                <a:spcAft>
                  <a:spcPct val="0"/>
                </a:spcAft>
                <a:defRPr/>
              </a:pPr>
              <a:t>‹#›</a:t>
            </a:fld>
            <a:endParaRPr lang="en-US" sz="800" smtClean="0">
              <a:solidFill>
                <a:srgbClr val="00B4FB"/>
              </a:solidFill>
              <a:latin typeface="Century Gothic" pitchFamily="34" charset="0"/>
            </a:endParaRPr>
          </a:p>
        </p:txBody>
      </p:sp>
      <p:pic>
        <p:nvPicPr>
          <p:cNvPr id="7" name="Picture 13" descr="AG_Logo_2Line_Left_white_large.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2438" y="128588"/>
            <a:ext cx="1662112"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549275" y="6356350"/>
            <a:ext cx="8045450" cy="0"/>
          </a:xfrm>
          <a:prstGeom prst="line">
            <a:avLst/>
          </a:prstGeom>
          <a:ln w="9525" cap="flat" cmpd="sng">
            <a:solidFill>
              <a:schemeClr val="accent5"/>
            </a:solidFill>
            <a:round/>
          </a:ln>
          <a:effectLst/>
        </p:spPr>
        <p:style>
          <a:lnRef idx="2">
            <a:schemeClr val="accent1"/>
          </a:lnRef>
          <a:fillRef idx="0">
            <a:schemeClr val="accent1"/>
          </a:fillRef>
          <a:effectRef idx="1">
            <a:schemeClr val="accent1"/>
          </a:effectRef>
          <a:fontRef idx="minor">
            <a:schemeClr val="tx1"/>
          </a:fontRef>
        </p:style>
      </p:cxnSp>
      <p:sp>
        <p:nvSpPr>
          <p:cNvPr id="6" name="Title 1"/>
          <p:cNvSpPr>
            <a:spLocks noGrp="1"/>
          </p:cNvSpPr>
          <p:nvPr>
            <p:ph type="title"/>
          </p:nvPr>
        </p:nvSpPr>
        <p:spPr>
          <a:xfrm>
            <a:off x="1278467" y="1949731"/>
            <a:ext cx="6583680" cy="1280160"/>
          </a:xfrm>
          <a:prstGeom prst="rect">
            <a:avLst/>
          </a:prstGeom>
        </p:spPr>
        <p:txBody>
          <a:bodyPr/>
          <a:lstStyle>
            <a:lvl1pPr algn="ctr">
              <a:defRPr sz="3600"/>
            </a:lvl1pPr>
          </a:lstStyle>
          <a:p>
            <a:r>
              <a:rPr lang="en-CA" dirty="0" smtClean="0"/>
              <a:t>Click to edit Master title style</a:t>
            </a:r>
            <a:endParaRPr lang="en-US" dirty="0"/>
          </a:p>
        </p:txBody>
      </p:sp>
      <p:sp>
        <p:nvSpPr>
          <p:cNvPr id="8" name="Subtitle 2"/>
          <p:cNvSpPr>
            <a:spLocks noGrp="1"/>
          </p:cNvSpPr>
          <p:nvPr>
            <p:ph type="subTitle" idx="1"/>
          </p:nvPr>
        </p:nvSpPr>
        <p:spPr bwMode="gray">
          <a:xfrm>
            <a:off x="1278472" y="3438522"/>
            <a:ext cx="6587066" cy="636071"/>
          </a:xfrm>
          <a:prstGeom prst="rect">
            <a:avLst/>
          </a:prstGeom>
        </p:spPr>
        <p:txBody>
          <a:bodyPr/>
          <a:lstStyle>
            <a:lvl1pPr marL="0" indent="0" algn="ctr">
              <a:spcBef>
                <a:spcPts val="0"/>
              </a:spcBef>
              <a:buNone/>
              <a:defRPr sz="1800">
                <a:solidFill>
                  <a:schemeClr val="bg2"/>
                </a:solidFill>
                <a:latin typeface="Century Gothic" pitchFamily="34" charset="0"/>
              </a:defRPr>
            </a:lvl1pPr>
            <a:lvl2pPr marL="456721" indent="0" algn="ctr">
              <a:buNone/>
              <a:defRPr>
                <a:solidFill>
                  <a:schemeClr val="tx1">
                    <a:tint val="75000"/>
                  </a:schemeClr>
                </a:solidFill>
              </a:defRPr>
            </a:lvl2pPr>
            <a:lvl3pPr marL="913437" indent="0" algn="ctr">
              <a:buNone/>
              <a:defRPr>
                <a:solidFill>
                  <a:schemeClr val="tx1">
                    <a:tint val="75000"/>
                  </a:schemeClr>
                </a:solidFill>
              </a:defRPr>
            </a:lvl3pPr>
            <a:lvl4pPr marL="1370158" indent="0" algn="ctr">
              <a:buNone/>
              <a:defRPr>
                <a:solidFill>
                  <a:schemeClr val="tx1">
                    <a:tint val="75000"/>
                  </a:schemeClr>
                </a:solidFill>
              </a:defRPr>
            </a:lvl4pPr>
            <a:lvl5pPr marL="1826876" indent="0" algn="ctr">
              <a:buNone/>
              <a:defRPr>
                <a:solidFill>
                  <a:schemeClr val="tx1">
                    <a:tint val="75000"/>
                  </a:schemeClr>
                </a:solidFill>
              </a:defRPr>
            </a:lvl5pPr>
            <a:lvl6pPr marL="2283597" indent="0" algn="ctr">
              <a:buNone/>
              <a:defRPr>
                <a:solidFill>
                  <a:schemeClr val="tx1">
                    <a:tint val="75000"/>
                  </a:schemeClr>
                </a:solidFill>
              </a:defRPr>
            </a:lvl6pPr>
            <a:lvl7pPr marL="2740313" indent="0" algn="ctr">
              <a:buNone/>
              <a:defRPr>
                <a:solidFill>
                  <a:schemeClr val="tx1">
                    <a:tint val="75000"/>
                  </a:schemeClr>
                </a:solidFill>
              </a:defRPr>
            </a:lvl7pPr>
            <a:lvl8pPr marL="3197034" indent="0" algn="ctr">
              <a:buNone/>
              <a:defRPr>
                <a:solidFill>
                  <a:schemeClr val="tx1">
                    <a:tint val="75000"/>
                  </a:schemeClr>
                </a:solidFill>
              </a:defRPr>
            </a:lvl8pPr>
            <a:lvl9pPr marL="3653752" indent="0" algn="ctr">
              <a:buNone/>
              <a:defRPr>
                <a:solidFill>
                  <a:schemeClr val="tx1">
                    <a:tint val="75000"/>
                  </a:schemeClr>
                </a:solidFill>
              </a:defRPr>
            </a:lvl9pPr>
          </a:lstStyle>
          <a:p>
            <a:r>
              <a:rPr lang="en-CA" dirty="0" smtClean="0"/>
              <a:t>Click to edit Master subtitle style</a:t>
            </a:r>
            <a:endParaRPr lang="en-US" dirty="0"/>
          </a:p>
        </p:txBody>
      </p:sp>
    </p:spTree>
    <p:extLst>
      <p:ext uri="{BB962C8B-B14F-4D97-AF65-F5344CB8AC3E}">
        <p14:creationId xmlns:p14="http://schemas.microsoft.com/office/powerpoint/2010/main" val="3454715559"/>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5" y="1352550"/>
            <a:ext cx="394652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52550"/>
            <a:ext cx="394652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241019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808080"/>
        </a:solidFill>
        <a:effectLst/>
      </p:bgPr>
    </p:bg>
    <p:spTree>
      <p:nvGrpSpPr>
        <p:cNvPr id="1" name=""/>
        <p:cNvGrpSpPr/>
        <p:nvPr/>
      </p:nvGrpSpPr>
      <p:grpSpPr>
        <a:xfrm>
          <a:off x="0" y="0"/>
          <a:ext cx="0" cy="0"/>
          <a:chOff x="0" y="0"/>
          <a:chExt cx="0" cy="0"/>
        </a:xfrm>
      </p:grpSpPr>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46088" y="6230938"/>
            <a:ext cx="6731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p:nvGrpSpPr>
        <p:grpSpPr bwMode="auto">
          <a:xfrm flipH="1">
            <a:off x="8039100" y="0"/>
            <a:ext cx="1104900" cy="1119188"/>
            <a:chOff x="1440543" y="1418168"/>
            <a:chExt cx="769056" cy="769056"/>
          </a:xfrm>
        </p:grpSpPr>
        <p:sp>
          <p:nvSpPr>
            <p:cNvPr id="6" name="Rectangle 5"/>
            <p:cNvSpPr>
              <a:spLocks noChangeArrowheads="1"/>
            </p:cNvSpPr>
            <p:nvPr userDrawn="1"/>
          </p:nvSpPr>
          <p:spPr bwMode="gray">
            <a:xfrm rot="5400000">
              <a:off x="1701804" y="1156907"/>
              <a:ext cx="246534"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sp>
          <p:nvSpPr>
            <p:cNvPr id="7" name="Rectangle 6"/>
            <p:cNvSpPr>
              <a:spLocks noChangeArrowheads="1"/>
            </p:cNvSpPr>
            <p:nvPr userDrawn="1"/>
          </p:nvSpPr>
          <p:spPr bwMode="gray">
            <a:xfrm>
              <a:off x="1440543" y="1418168"/>
              <a:ext cx="246407"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grpSp>
      <p:sp>
        <p:nvSpPr>
          <p:cNvPr id="8" name="Rectangle 9"/>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smtClean="0">
                <a:solidFill>
                  <a:srgbClr val="000000"/>
                </a:solidFill>
              </a:rPr>
              <a:t>FOR FINANCIAL PROFESSIONAL USE ONLY-NOT FOR PUBLIC DISTRIBUTION</a:t>
            </a:r>
          </a:p>
        </p:txBody>
      </p:sp>
      <p:sp>
        <p:nvSpPr>
          <p:cNvPr id="70658" name="Title Placeholder 22"/>
          <p:cNvSpPr>
            <a:spLocks noGrp="1"/>
          </p:cNvSpPr>
          <p:nvPr>
            <p:ph type="ctrTitle"/>
          </p:nvPr>
        </p:nvSpPr>
        <p:spPr bwMode="gray">
          <a:xfrm>
            <a:off x="615952" y="1911351"/>
            <a:ext cx="6581776" cy="1279525"/>
          </a:xfrm>
        </p:spPr>
        <p:txBody>
          <a:bodyPr wrap="square"/>
          <a:lstStyle>
            <a:lvl1pPr>
              <a:defRPr sz="3600">
                <a:solidFill>
                  <a:srgbClr val="FFFFFF"/>
                </a:solidFill>
              </a:defRPr>
            </a:lvl1pPr>
          </a:lstStyle>
          <a:p>
            <a:r>
              <a:rPr lang="en-US"/>
              <a:t>Click to edit Master title style</a:t>
            </a:r>
          </a:p>
        </p:txBody>
      </p:sp>
      <p:sp>
        <p:nvSpPr>
          <p:cNvPr id="24" name="Text Placeholder 23"/>
          <p:cNvSpPr>
            <a:spLocks noGrp="1"/>
          </p:cNvSpPr>
          <p:nvPr>
            <p:ph type="subTitle" idx="1"/>
          </p:nvPr>
        </p:nvSpPr>
        <p:spPr>
          <a:xfrm>
            <a:off x="615952" y="3262314"/>
            <a:ext cx="6581776" cy="639763"/>
          </a:xfrm>
        </p:spPr>
        <p:txBody>
          <a:bodyPr/>
          <a:lstStyle>
            <a:lvl1pPr marL="0" indent="0">
              <a:buFont typeface="Wingdings" pitchFamily="2" charset="2"/>
              <a:buNone/>
              <a:defRPr sz="1800">
                <a:solidFill>
                  <a:srgbClr val="FFFFFF"/>
                </a:solidFill>
              </a:defRPr>
            </a:lvl1pPr>
          </a:lstStyle>
          <a:p>
            <a:r>
              <a:rPr lang="en-US"/>
              <a:t>Click to edit Master subtitle style</a:t>
            </a:r>
          </a:p>
        </p:txBody>
      </p:sp>
    </p:spTree>
    <p:extLst>
      <p:ext uri="{BB962C8B-B14F-4D97-AF65-F5344CB8AC3E}">
        <p14:creationId xmlns:p14="http://schemas.microsoft.com/office/powerpoint/2010/main" val="2512284685"/>
      </p:ext>
    </p:extLst>
  </p:cSld>
  <p:clrMapOvr>
    <a:masterClrMapping/>
  </p:clrMapOvr>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237082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7976988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8" y="1352549"/>
            <a:ext cx="3946526"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2" y="1352549"/>
            <a:ext cx="394811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55398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4"/>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4"/>
            <a:ext cx="404177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789828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99866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54720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1"/>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5944785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2"/>
            <a:ext cx="5486400" cy="566739"/>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40"/>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326496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2372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848620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3" y="552450"/>
            <a:ext cx="2011363" cy="5437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8" y="552450"/>
            <a:ext cx="5883276" cy="5437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76003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808080"/>
        </a:solidFill>
        <a:effectLst/>
      </p:bgPr>
    </p:bg>
    <p:spTree>
      <p:nvGrpSpPr>
        <p:cNvPr id="1" name=""/>
        <p:cNvGrpSpPr/>
        <p:nvPr/>
      </p:nvGrpSpPr>
      <p:grpSpPr>
        <a:xfrm>
          <a:off x="0" y="0"/>
          <a:ext cx="0" cy="0"/>
          <a:chOff x="0" y="0"/>
          <a:chExt cx="0" cy="0"/>
        </a:xfrm>
      </p:grpSpPr>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46088" y="6230938"/>
            <a:ext cx="6731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p:nvGrpSpPr>
        <p:grpSpPr bwMode="auto">
          <a:xfrm flipH="1">
            <a:off x="8039100" y="0"/>
            <a:ext cx="1104900" cy="1119188"/>
            <a:chOff x="1440543" y="1418168"/>
            <a:chExt cx="769056" cy="769056"/>
          </a:xfrm>
        </p:grpSpPr>
        <p:sp>
          <p:nvSpPr>
            <p:cNvPr id="6" name="Rectangle 5"/>
            <p:cNvSpPr>
              <a:spLocks noChangeArrowheads="1"/>
            </p:cNvSpPr>
            <p:nvPr userDrawn="1"/>
          </p:nvSpPr>
          <p:spPr bwMode="gray">
            <a:xfrm rot="5400000">
              <a:off x="1701804" y="1156907"/>
              <a:ext cx="246534"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sp>
          <p:nvSpPr>
            <p:cNvPr id="7" name="Rectangle 6"/>
            <p:cNvSpPr>
              <a:spLocks noChangeArrowheads="1"/>
            </p:cNvSpPr>
            <p:nvPr userDrawn="1"/>
          </p:nvSpPr>
          <p:spPr bwMode="gray">
            <a:xfrm>
              <a:off x="1440543" y="1418168"/>
              <a:ext cx="246407"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grpSp>
      <p:sp>
        <p:nvSpPr>
          <p:cNvPr id="8" name="Rectangle 9"/>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smtClean="0">
                <a:solidFill>
                  <a:srgbClr val="000000"/>
                </a:solidFill>
              </a:rPr>
              <a:t>FOR FINANCIAL PROFESSIONAL USE ONLY-NOT FOR PUBLIC DISTRIBUTION</a:t>
            </a:r>
          </a:p>
        </p:txBody>
      </p:sp>
      <p:sp>
        <p:nvSpPr>
          <p:cNvPr id="70658" name="Title Placeholder 22"/>
          <p:cNvSpPr>
            <a:spLocks noGrp="1"/>
          </p:cNvSpPr>
          <p:nvPr>
            <p:ph type="ctrTitle"/>
          </p:nvPr>
        </p:nvSpPr>
        <p:spPr bwMode="gray">
          <a:xfrm>
            <a:off x="615952" y="1911351"/>
            <a:ext cx="6581776" cy="1279525"/>
          </a:xfrm>
        </p:spPr>
        <p:txBody>
          <a:bodyPr wrap="square"/>
          <a:lstStyle>
            <a:lvl1pPr>
              <a:defRPr sz="3600">
                <a:solidFill>
                  <a:srgbClr val="FFFFFF"/>
                </a:solidFill>
              </a:defRPr>
            </a:lvl1pPr>
          </a:lstStyle>
          <a:p>
            <a:r>
              <a:rPr lang="en-US"/>
              <a:t>Click to edit Master title style</a:t>
            </a:r>
          </a:p>
        </p:txBody>
      </p:sp>
      <p:sp>
        <p:nvSpPr>
          <p:cNvPr id="24" name="Text Placeholder 23"/>
          <p:cNvSpPr>
            <a:spLocks noGrp="1"/>
          </p:cNvSpPr>
          <p:nvPr>
            <p:ph type="subTitle" idx="1"/>
          </p:nvPr>
        </p:nvSpPr>
        <p:spPr>
          <a:xfrm>
            <a:off x="615952" y="3262314"/>
            <a:ext cx="6581776" cy="639763"/>
          </a:xfrm>
        </p:spPr>
        <p:txBody>
          <a:bodyPr/>
          <a:lstStyle>
            <a:lvl1pPr marL="0" indent="0">
              <a:buFont typeface="Wingdings" pitchFamily="2" charset="2"/>
              <a:buNone/>
              <a:defRPr sz="1800">
                <a:solidFill>
                  <a:srgbClr val="FFFFFF"/>
                </a:solidFill>
              </a:defRPr>
            </a:lvl1pPr>
          </a:lstStyle>
          <a:p>
            <a:r>
              <a:rPr lang="en-US"/>
              <a:t>Click to edit Master subtitle style</a:t>
            </a:r>
          </a:p>
        </p:txBody>
      </p:sp>
    </p:spTree>
    <p:extLst>
      <p:ext uri="{BB962C8B-B14F-4D97-AF65-F5344CB8AC3E}">
        <p14:creationId xmlns:p14="http://schemas.microsoft.com/office/powerpoint/2010/main" val="1453439754"/>
      </p:ext>
    </p:extLst>
  </p:cSld>
  <p:clrMapOvr>
    <a:masterClrMapping/>
  </p:clrMapOvr>
  <p:hf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977457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5841992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8" y="1352549"/>
            <a:ext cx="3946526"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2" y="1352549"/>
            <a:ext cx="394811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045527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4"/>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4"/>
            <a:ext cx="404177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81482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3287589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390202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1"/>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4548802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2"/>
            <a:ext cx="5486400" cy="566739"/>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40"/>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57312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5139107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8654139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3" y="552450"/>
            <a:ext cx="2011363" cy="5437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8" y="552450"/>
            <a:ext cx="5883276" cy="5437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535350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8"/>
          <p:cNvGrpSpPr>
            <a:grpSpLocks/>
          </p:cNvGrpSpPr>
          <p:nvPr/>
        </p:nvGrpSpPr>
        <p:grpSpPr bwMode="auto">
          <a:xfrm flipH="1">
            <a:off x="8039100" y="0"/>
            <a:ext cx="1104900" cy="1119188"/>
            <a:chOff x="1440543" y="1418168"/>
            <a:chExt cx="769056" cy="769056"/>
          </a:xfrm>
        </p:grpSpPr>
        <p:sp>
          <p:nvSpPr>
            <p:cNvPr id="5" name="Rectangle 4"/>
            <p:cNvSpPr>
              <a:spLocks noChangeArrowheads="1"/>
            </p:cNvSpPr>
            <p:nvPr userDrawn="1"/>
          </p:nvSpPr>
          <p:spPr bwMode="gray">
            <a:xfrm rot="5400000">
              <a:off x="1701804" y="1156907"/>
              <a:ext cx="246534"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defTabSz="456827" eaLnBrk="1" fontAlgn="base" hangingPunct="1">
                <a:spcBef>
                  <a:spcPct val="0"/>
                </a:spcBef>
                <a:spcAft>
                  <a:spcPct val="0"/>
                </a:spcAft>
                <a:defRPr/>
              </a:pPr>
              <a:endParaRPr lang="en-US" altLang="en-US" smtClean="0">
                <a:solidFill>
                  <a:srgbClr val="00A4E4"/>
                </a:solidFill>
              </a:endParaRPr>
            </a:p>
          </p:txBody>
        </p:sp>
        <p:sp>
          <p:nvSpPr>
            <p:cNvPr id="6" name="Rectangle 5"/>
            <p:cNvSpPr>
              <a:spLocks noChangeArrowheads="1"/>
            </p:cNvSpPr>
            <p:nvPr userDrawn="1"/>
          </p:nvSpPr>
          <p:spPr bwMode="gray">
            <a:xfrm>
              <a:off x="1440543" y="1418168"/>
              <a:ext cx="246407" cy="769056"/>
            </a:xfrm>
            <a:prstGeom prst="rect">
              <a:avLst/>
            </a:prstGeom>
            <a:solidFill>
              <a:srgbClr val="0095D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defTabSz="456827" eaLnBrk="1" fontAlgn="base" hangingPunct="1">
                <a:spcBef>
                  <a:spcPct val="0"/>
                </a:spcBef>
                <a:spcAft>
                  <a:spcPct val="0"/>
                </a:spcAft>
                <a:defRPr/>
              </a:pPr>
              <a:endParaRPr lang="en-US" altLang="en-US" smtClean="0">
                <a:solidFill>
                  <a:srgbClr val="00A4E4"/>
                </a:solidFill>
              </a:endParaRPr>
            </a:p>
          </p:txBody>
        </p:sp>
      </p:grpSp>
      <p:pic>
        <p:nvPicPr>
          <p:cNvPr id="7" name="Picture 5" descr="AIG_PRI_pms299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gray">
          <a:xfrm>
            <a:off x="609600" y="685800"/>
            <a:ext cx="138747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smtClean="0">
                <a:solidFill>
                  <a:srgbClr val="000000"/>
                </a:solidFill>
              </a:rPr>
              <a:t>FOR FINANCIAL PROFESSIONAL USE ONLY-NOT FOR PUBLIC DISTRIBUTION</a:t>
            </a:r>
          </a:p>
        </p:txBody>
      </p:sp>
      <p:sp>
        <p:nvSpPr>
          <p:cNvPr id="123906" name="Title Placeholder 22"/>
          <p:cNvSpPr>
            <a:spLocks noGrp="1"/>
          </p:cNvSpPr>
          <p:nvPr>
            <p:ph type="ctrTitle"/>
          </p:nvPr>
        </p:nvSpPr>
        <p:spPr>
          <a:xfrm>
            <a:off x="609607" y="1919290"/>
            <a:ext cx="6581775" cy="1279525"/>
          </a:xfrm>
        </p:spPr>
        <p:txBody>
          <a:bodyPr wrap="square"/>
          <a:lstStyle>
            <a:lvl1pPr>
              <a:defRPr sz="3600">
                <a:solidFill>
                  <a:srgbClr val="0073AE"/>
                </a:solidFill>
              </a:defRPr>
            </a:lvl1pPr>
          </a:lstStyle>
          <a:p>
            <a:r>
              <a:rPr lang="en-US" smtClean="0"/>
              <a:t>Click to edit Master title style</a:t>
            </a:r>
            <a:endParaRPr lang="en-US"/>
          </a:p>
        </p:txBody>
      </p:sp>
      <p:sp>
        <p:nvSpPr>
          <p:cNvPr id="24" name="Text Placeholder 23"/>
          <p:cNvSpPr>
            <a:spLocks noGrp="1"/>
          </p:cNvSpPr>
          <p:nvPr>
            <p:ph type="subTitle" idx="1"/>
          </p:nvPr>
        </p:nvSpPr>
        <p:spPr bwMode="black">
          <a:xfrm>
            <a:off x="609607" y="3262313"/>
            <a:ext cx="6581775" cy="639762"/>
          </a:xfrm>
        </p:spPr>
        <p:txBody>
          <a:bodyPr/>
          <a:lstStyle>
            <a:lvl1pPr marL="0" indent="0">
              <a:buFont typeface="Wingdings" pitchFamily="2" charset="2"/>
              <a:buNone/>
              <a:defRPr sz="1800">
                <a:solidFill>
                  <a:srgbClr val="00A4E4"/>
                </a:solidFill>
              </a:defRPr>
            </a:lvl1pPr>
          </a:lstStyle>
          <a:p>
            <a:r>
              <a:rPr lang="en-US" smtClean="0"/>
              <a:t>Click to edit Master subtitle style</a:t>
            </a:r>
            <a:endParaRPr lang="en-US"/>
          </a:p>
        </p:txBody>
      </p:sp>
    </p:spTree>
    <p:extLst>
      <p:ext uri="{BB962C8B-B14F-4D97-AF65-F5344CB8AC3E}">
        <p14:creationId xmlns:p14="http://schemas.microsoft.com/office/powerpoint/2010/main" val="4007519660"/>
      </p:ext>
    </p:extLst>
  </p:cSld>
  <p:clrMapOvr>
    <a:masterClrMapping/>
  </p:clrMapOvr>
  <p:hf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5526939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7"/>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827" indent="0">
              <a:buNone/>
              <a:defRPr sz="1800"/>
            </a:lvl2pPr>
            <a:lvl3pPr marL="913651" indent="0">
              <a:buNone/>
              <a:defRPr sz="1600"/>
            </a:lvl3pPr>
            <a:lvl4pPr marL="1370479" indent="0">
              <a:buNone/>
              <a:defRPr sz="1400"/>
            </a:lvl4pPr>
            <a:lvl5pPr marL="1827303" indent="0">
              <a:buNone/>
              <a:defRPr sz="1400"/>
            </a:lvl5pPr>
            <a:lvl6pPr marL="2284131" indent="0">
              <a:buNone/>
              <a:defRPr sz="1400"/>
            </a:lvl6pPr>
            <a:lvl7pPr marL="2740955" indent="0">
              <a:buNone/>
              <a:defRPr sz="1400"/>
            </a:lvl7pPr>
            <a:lvl8pPr marL="3197782" indent="0">
              <a:buNone/>
              <a:defRPr sz="1400"/>
            </a:lvl8pPr>
            <a:lvl9pPr marL="3654606" indent="0">
              <a:buNone/>
              <a:defRPr sz="1400"/>
            </a:lvl9pPr>
          </a:lstStyle>
          <a:p>
            <a:pPr lvl="0"/>
            <a:r>
              <a:rPr lang="en-US" smtClean="0"/>
              <a:t>Click to edit Master text styles</a:t>
            </a:r>
          </a:p>
        </p:txBody>
      </p:sp>
    </p:spTree>
    <p:extLst>
      <p:ext uri="{BB962C8B-B14F-4D97-AF65-F5344CB8AC3E}">
        <p14:creationId xmlns:p14="http://schemas.microsoft.com/office/powerpoint/2010/main" val="35221535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8" y="1352550"/>
            <a:ext cx="394652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52550"/>
            <a:ext cx="394652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359454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827" indent="0">
              <a:buNone/>
              <a:defRPr sz="2000" b="1"/>
            </a:lvl2pPr>
            <a:lvl3pPr marL="913651" indent="0">
              <a:buNone/>
              <a:defRPr sz="1800" b="1"/>
            </a:lvl3pPr>
            <a:lvl4pPr marL="1370479" indent="0">
              <a:buNone/>
              <a:defRPr sz="1600" b="1"/>
            </a:lvl4pPr>
            <a:lvl5pPr marL="1827303" indent="0">
              <a:buNone/>
              <a:defRPr sz="1600" b="1"/>
            </a:lvl5pPr>
            <a:lvl6pPr marL="2284131" indent="0">
              <a:buNone/>
              <a:defRPr sz="1600" b="1"/>
            </a:lvl6pPr>
            <a:lvl7pPr marL="2740955" indent="0">
              <a:buNone/>
              <a:defRPr sz="1600" b="1"/>
            </a:lvl7pPr>
            <a:lvl8pPr marL="3197782" indent="0">
              <a:buNone/>
              <a:defRPr sz="1600" b="1"/>
            </a:lvl8pPr>
            <a:lvl9pPr marL="365460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2" y="1535113"/>
            <a:ext cx="4041775" cy="639762"/>
          </a:xfrm>
        </p:spPr>
        <p:txBody>
          <a:bodyPr anchor="b"/>
          <a:lstStyle>
            <a:lvl1pPr marL="0" indent="0">
              <a:buNone/>
              <a:defRPr sz="2400" b="1"/>
            </a:lvl1pPr>
            <a:lvl2pPr marL="456827" indent="0">
              <a:buNone/>
              <a:defRPr sz="2000" b="1"/>
            </a:lvl2pPr>
            <a:lvl3pPr marL="913651" indent="0">
              <a:buNone/>
              <a:defRPr sz="1800" b="1"/>
            </a:lvl3pPr>
            <a:lvl4pPr marL="1370479" indent="0">
              <a:buNone/>
              <a:defRPr sz="1600" b="1"/>
            </a:lvl4pPr>
            <a:lvl5pPr marL="1827303" indent="0">
              <a:buNone/>
              <a:defRPr sz="1600" b="1"/>
            </a:lvl5pPr>
            <a:lvl6pPr marL="2284131" indent="0">
              <a:buNone/>
              <a:defRPr sz="1600" b="1"/>
            </a:lvl6pPr>
            <a:lvl7pPr marL="2740955" indent="0">
              <a:buNone/>
              <a:defRPr sz="1600" b="1"/>
            </a:lvl7pPr>
            <a:lvl8pPr marL="3197782" indent="0">
              <a:buNone/>
              <a:defRPr sz="1600" b="1"/>
            </a:lvl8pPr>
            <a:lvl9pPr marL="365460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972909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2300491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334449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827" indent="0">
              <a:buNone/>
              <a:defRPr sz="1200"/>
            </a:lvl2pPr>
            <a:lvl3pPr marL="913651" indent="0">
              <a:buNone/>
              <a:defRPr sz="1000"/>
            </a:lvl3pPr>
            <a:lvl4pPr marL="1370479" indent="0">
              <a:buNone/>
              <a:defRPr sz="900"/>
            </a:lvl4pPr>
            <a:lvl5pPr marL="1827303" indent="0">
              <a:buNone/>
              <a:defRPr sz="900"/>
            </a:lvl5pPr>
            <a:lvl6pPr marL="2284131" indent="0">
              <a:buNone/>
              <a:defRPr sz="900"/>
            </a:lvl6pPr>
            <a:lvl7pPr marL="2740955" indent="0">
              <a:buNone/>
              <a:defRPr sz="900"/>
            </a:lvl7pPr>
            <a:lvl8pPr marL="3197782" indent="0">
              <a:buNone/>
              <a:defRPr sz="900"/>
            </a:lvl8pPr>
            <a:lvl9pPr marL="3654606" indent="0">
              <a:buNone/>
              <a:defRPr sz="900"/>
            </a:lvl9pPr>
          </a:lstStyle>
          <a:p>
            <a:pPr lvl="0"/>
            <a:r>
              <a:rPr lang="en-US" smtClean="0"/>
              <a:t>Click to edit Master text styles</a:t>
            </a:r>
          </a:p>
        </p:txBody>
      </p:sp>
    </p:spTree>
    <p:extLst>
      <p:ext uri="{BB962C8B-B14F-4D97-AF65-F5344CB8AC3E}">
        <p14:creationId xmlns:p14="http://schemas.microsoft.com/office/powerpoint/2010/main" val="116585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524117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827" indent="0">
              <a:buNone/>
              <a:defRPr sz="2800"/>
            </a:lvl2pPr>
            <a:lvl3pPr marL="913651" indent="0">
              <a:buNone/>
              <a:defRPr sz="2400"/>
            </a:lvl3pPr>
            <a:lvl4pPr marL="1370479" indent="0">
              <a:buNone/>
              <a:defRPr sz="2000"/>
            </a:lvl4pPr>
            <a:lvl5pPr marL="1827303" indent="0">
              <a:buNone/>
              <a:defRPr sz="2000"/>
            </a:lvl5pPr>
            <a:lvl6pPr marL="2284131" indent="0">
              <a:buNone/>
              <a:defRPr sz="2000"/>
            </a:lvl6pPr>
            <a:lvl7pPr marL="2740955" indent="0">
              <a:buNone/>
              <a:defRPr sz="2000"/>
            </a:lvl7pPr>
            <a:lvl8pPr marL="3197782" indent="0">
              <a:buNone/>
              <a:defRPr sz="2000"/>
            </a:lvl8pPr>
            <a:lvl9pPr marL="3654606"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827" indent="0">
              <a:buNone/>
              <a:defRPr sz="1200"/>
            </a:lvl2pPr>
            <a:lvl3pPr marL="913651" indent="0">
              <a:buNone/>
              <a:defRPr sz="1000"/>
            </a:lvl3pPr>
            <a:lvl4pPr marL="1370479" indent="0">
              <a:buNone/>
              <a:defRPr sz="900"/>
            </a:lvl4pPr>
            <a:lvl5pPr marL="1827303" indent="0">
              <a:buNone/>
              <a:defRPr sz="900"/>
            </a:lvl5pPr>
            <a:lvl6pPr marL="2284131" indent="0">
              <a:buNone/>
              <a:defRPr sz="900"/>
            </a:lvl6pPr>
            <a:lvl7pPr marL="2740955" indent="0">
              <a:buNone/>
              <a:defRPr sz="900"/>
            </a:lvl7pPr>
            <a:lvl8pPr marL="3197782" indent="0">
              <a:buNone/>
              <a:defRPr sz="900"/>
            </a:lvl8pPr>
            <a:lvl9pPr marL="3654606" indent="0">
              <a:buNone/>
              <a:defRPr sz="900"/>
            </a:lvl9pPr>
          </a:lstStyle>
          <a:p>
            <a:pPr lvl="0"/>
            <a:r>
              <a:rPr lang="en-US" smtClean="0"/>
              <a:t>Click to edit Master text styles</a:t>
            </a:r>
          </a:p>
        </p:txBody>
      </p:sp>
    </p:spTree>
    <p:extLst>
      <p:ext uri="{BB962C8B-B14F-4D97-AF65-F5344CB8AC3E}">
        <p14:creationId xmlns:p14="http://schemas.microsoft.com/office/powerpoint/2010/main" val="384749573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927300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3363" y="552450"/>
            <a:ext cx="2011362" cy="5437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552450"/>
            <a:ext cx="5881688" cy="5437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940591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808080"/>
        </a:solidFill>
        <a:effectLst/>
      </p:bgPr>
    </p:bg>
    <p:spTree>
      <p:nvGrpSpPr>
        <p:cNvPr id="1" name=""/>
        <p:cNvGrpSpPr/>
        <p:nvPr/>
      </p:nvGrpSpPr>
      <p:grpSpPr>
        <a:xfrm>
          <a:off x="0" y="0"/>
          <a:ext cx="0" cy="0"/>
          <a:chOff x="0" y="0"/>
          <a:chExt cx="0" cy="0"/>
        </a:xfrm>
      </p:grpSpPr>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46088" y="6230938"/>
            <a:ext cx="6731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p:nvGrpSpPr>
        <p:grpSpPr bwMode="auto">
          <a:xfrm flipH="1">
            <a:off x="8039100" y="0"/>
            <a:ext cx="1104900" cy="1119188"/>
            <a:chOff x="1440543" y="1418168"/>
            <a:chExt cx="769056" cy="769056"/>
          </a:xfrm>
        </p:grpSpPr>
        <p:sp>
          <p:nvSpPr>
            <p:cNvPr id="6" name="Rectangle 5"/>
            <p:cNvSpPr>
              <a:spLocks noChangeArrowheads="1"/>
            </p:cNvSpPr>
            <p:nvPr userDrawn="1"/>
          </p:nvSpPr>
          <p:spPr bwMode="gray">
            <a:xfrm rot="5400000">
              <a:off x="1701804" y="1156907"/>
              <a:ext cx="246534"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sp>
          <p:nvSpPr>
            <p:cNvPr id="7" name="Rectangle 6"/>
            <p:cNvSpPr>
              <a:spLocks noChangeArrowheads="1"/>
            </p:cNvSpPr>
            <p:nvPr userDrawn="1"/>
          </p:nvSpPr>
          <p:spPr bwMode="gray">
            <a:xfrm>
              <a:off x="1440543" y="1418168"/>
              <a:ext cx="246407"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grpSp>
      <p:sp>
        <p:nvSpPr>
          <p:cNvPr id="8" name="Rectangle 14"/>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smtClean="0">
                <a:solidFill>
                  <a:srgbClr val="FFFFFF"/>
                </a:solidFill>
              </a:rPr>
              <a:t>FOR FINANCIAL PROFESSIONAL USE ONLY-NOT FOR PUBLIC DISTRIBUTION</a:t>
            </a:r>
          </a:p>
        </p:txBody>
      </p:sp>
      <p:sp>
        <p:nvSpPr>
          <p:cNvPr id="70658" name="Title Placeholder 22"/>
          <p:cNvSpPr>
            <a:spLocks noGrp="1"/>
          </p:cNvSpPr>
          <p:nvPr>
            <p:ph type="ctrTitle"/>
          </p:nvPr>
        </p:nvSpPr>
        <p:spPr bwMode="gray">
          <a:xfrm>
            <a:off x="615950" y="1911350"/>
            <a:ext cx="6581775" cy="1279525"/>
          </a:xfrm>
        </p:spPr>
        <p:txBody>
          <a:bodyPr wrap="square"/>
          <a:lstStyle>
            <a:lvl1pPr>
              <a:defRPr sz="3600">
                <a:solidFill>
                  <a:srgbClr val="FFFFFF"/>
                </a:solidFill>
              </a:defRPr>
            </a:lvl1pPr>
          </a:lstStyle>
          <a:p>
            <a:r>
              <a:rPr lang="en-US"/>
              <a:t>Click to edit Master title style</a:t>
            </a:r>
          </a:p>
        </p:txBody>
      </p:sp>
      <p:sp>
        <p:nvSpPr>
          <p:cNvPr id="24" name="Text Placeholder 23"/>
          <p:cNvSpPr>
            <a:spLocks noGrp="1"/>
          </p:cNvSpPr>
          <p:nvPr>
            <p:ph type="subTitle" idx="1"/>
          </p:nvPr>
        </p:nvSpPr>
        <p:spPr>
          <a:xfrm>
            <a:off x="615950" y="3262313"/>
            <a:ext cx="6581775" cy="639762"/>
          </a:xfrm>
        </p:spPr>
        <p:txBody>
          <a:bodyPr/>
          <a:lstStyle>
            <a:lvl1pPr marL="0" indent="0">
              <a:buFont typeface="Wingdings" pitchFamily="2" charset="2"/>
              <a:buNone/>
              <a:defRPr sz="1800">
                <a:solidFill>
                  <a:srgbClr val="FFFFFF"/>
                </a:solidFill>
              </a:defRPr>
            </a:lvl1pPr>
          </a:lstStyle>
          <a:p>
            <a:r>
              <a:rPr lang="en-US"/>
              <a:t>Click to edit Master subtitle style</a:t>
            </a:r>
          </a:p>
        </p:txBody>
      </p:sp>
    </p:spTree>
    <p:extLst>
      <p:ext uri="{BB962C8B-B14F-4D97-AF65-F5344CB8AC3E}">
        <p14:creationId xmlns:p14="http://schemas.microsoft.com/office/powerpoint/2010/main" val="398033159"/>
      </p:ext>
    </p:extLst>
  </p:cSld>
  <p:clrMapOvr>
    <a:masterClrMapping/>
  </p:clrMapOvr>
  <p:hf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92071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8297229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5" y="1352550"/>
            <a:ext cx="3946525"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52550"/>
            <a:ext cx="394811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4204084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3364498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8227271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8156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78120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77665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6515068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357974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552450"/>
            <a:ext cx="2011363" cy="5437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552450"/>
            <a:ext cx="5883275" cy="5437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552743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808080"/>
        </a:solidFill>
        <a:effectLst/>
      </p:bgPr>
    </p:bg>
    <p:spTree>
      <p:nvGrpSpPr>
        <p:cNvPr id="1" name=""/>
        <p:cNvGrpSpPr/>
        <p:nvPr/>
      </p:nvGrpSpPr>
      <p:grpSpPr>
        <a:xfrm>
          <a:off x="0" y="0"/>
          <a:ext cx="0" cy="0"/>
          <a:chOff x="0" y="0"/>
          <a:chExt cx="0" cy="0"/>
        </a:xfrm>
      </p:grpSpPr>
      <p:pic>
        <p:nvPicPr>
          <p:cNvPr id="4" name="Picture 9" descr="logo_white_0-02.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46088" y="6230938"/>
            <a:ext cx="6731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8"/>
          <p:cNvGrpSpPr>
            <a:grpSpLocks/>
          </p:cNvGrpSpPr>
          <p:nvPr/>
        </p:nvGrpSpPr>
        <p:grpSpPr bwMode="auto">
          <a:xfrm flipH="1">
            <a:off x="8039100" y="0"/>
            <a:ext cx="1104900" cy="1119188"/>
            <a:chOff x="1440543" y="1418168"/>
            <a:chExt cx="769056" cy="769056"/>
          </a:xfrm>
        </p:grpSpPr>
        <p:sp>
          <p:nvSpPr>
            <p:cNvPr id="6" name="Rectangle 5"/>
            <p:cNvSpPr>
              <a:spLocks noChangeArrowheads="1"/>
            </p:cNvSpPr>
            <p:nvPr userDrawn="1"/>
          </p:nvSpPr>
          <p:spPr bwMode="gray">
            <a:xfrm rot="5400000">
              <a:off x="1701804" y="1156907"/>
              <a:ext cx="246534"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sp>
          <p:nvSpPr>
            <p:cNvPr id="7" name="Rectangle 6"/>
            <p:cNvSpPr>
              <a:spLocks noChangeArrowheads="1"/>
            </p:cNvSpPr>
            <p:nvPr userDrawn="1"/>
          </p:nvSpPr>
          <p:spPr bwMode="gray">
            <a:xfrm>
              <a:off x="1440543" y="1418168"/>
              <a:ext cx="246407" cy="769056"/>
            </a:xfrm>
            <a:prstGeom prst="rect">
              <a:avLst/>
            </a:prstGeom>
            <a:solidFill>
              <a:srgbClr val="69696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grpSp>
      <p:sp>
        <p:nvSpPr>
          <p:cNvPr id="8" name="Rectangle 9"/>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smtClean="0">
                <a:solidFill>
                  <a:srgbClr val="000000"/>
                </a:solidFill>
              </a:rPr>
              <a:t>FOR FINANCIAL PROFESSIONAL USE ONLY-NOT FOR PUBLIC DISTRIBUTION</a:t>
            </a:r>
          </a:p>
        </p:txBody>
      </p:sp>
      <p:sp>
        <p:nvSpPr>
          <p:cNvPr id="70658" name="Title Placeholder 22"/>
          <p:cNvSpPr>
            <a:spLocks noGrp="1"/>
          </p:cNvSpPr>
          <p:nvPr>
            <p:ph type="ctrTitle"/>
          </p:nvPr>
        </p:nvSpPr>
        <p:spPr bwMode="gray">
          <a:xfrm>
            <a:off x="615952" y="1911351"/>
            <a:ext cx="6581776" cy="1279525"/>
          </a:xfrm>
        </p:spPr>
        <p:txBody>
          <a:bodyPr wrap="square"/>
          <a:lstStyle>
            <a:lvl1pPr>
              <a:defRPr sz="3600">
                <a:solidFill>
                  <a:srgbClr val="FFFFFF"/>
                </a:solidFill>
              </a:defRPr>
            </a:lvl1pPr>
          </a:lstStyle>
          <a:p>
            <a:r>
              <a:rPr lang="en-US"/>
              <a:t>Click to edit Master title style</a:t>
            </a:r>
          </a:p>
        </p:txBody>
      </p:sp>
      <p:sp>
        <p:nvSpPr>
          <p:cNvPr id="24" name="Text Placeholder 23"/>
          <p:cNvSpPr>
            <a:spLocks noGrp="1"/>
          </p:cNvSpPr>
          <p:nvPr>
            <p:ph type="subTitle" idx="1"/>
          </p:nvPr>
        </p:nvSpPr>
        <p:spPr>
          <a:xfrm>
            <a:off x="615952" y="3262314"/>
            <a:ext cx="6581776" cy="639763"/>
          </a:xfrm>
        </p:spPr>
        <p:txBody>
          <a:bodyPr/>
          <a:lstStyle>
            <a:lvl1pPr marL="0" indent="0">
              <a:buFont typeface="Wingdings" pitchFamily="2" charset="2"/>
              <a:buNone/>
              <a:defRPr sz="1800">
                <a:solidFill>
                  <a:srgbClr val="FFFFFF"/>
                </a:solidFill>
              </a:defRPr>
            </a:lvl1pPr>
          </a:lstStyle>
          <a:p>
            <a:r>
              <a:rPr lang="en-US"/>
              <a:t>Click to edit Master subtitle style</a:t>
            </a:r>
          </a:p>
        </p:txBody>
      </p:sp>
    </p:spTree>
    <p:extLst>
      <p:ext uri="{BB962C8B-B14F-4D97-AF65-F5344CB8AC3E}">
        <p14:creationId xmlns:p14="http://schemas.microsoft.com/office/powerpoint/2010/main" val="3992452902"/>
      </p:ext>
    </p:extLst>
  </p:cSld>
  <p:clrMapOvr>
    <a:masterClrMapping/>
  </p:clrMapOvr>
  <p:hf hdr="0" ftr="0" dt="0"/>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732710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4242937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8" y="1352549"/>
            <a:ext cx="3946526"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2" y="1352549"/>
            <a:ext cx="3948113" cy="4637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0212910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4"/>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4"/>
            <a:ext cx="404177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9657047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689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7810406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621627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1"/>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1953771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2"/>
            <a:ext cx="5486400" cy="566739"/>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40"/>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8370505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9957385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3" y="552450"/>
            <a:ext cx="2011363" cy="5437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8" y="552450"/>
            <a:ext cx="5883276" cy="5437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772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1.jpeg"/><Relationship Id="rId2" Type="http://schemas.openxmlformats.org/officeDocument/2006/relationships/slideLayout" Target="../slideLayouts/slideLayout26.xml"/><Relationship Id="rId16" Type="http://schemas.openxmlformats.org/officeDocument/2006/relationships/theme" Target="../theme/theme3.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image" Target="../media/image4.jpeg"/><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image" Target="../media/image4.jpe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5.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image" Target="../media/image1.jpeg"/><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theme" Target="../theme/theme6.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image" Target="../media/image4.jpeg"/><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theme" Target="../theme/theme7.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1.xml"/><Relationship Id="rId13" Type="http://schemas.openxmlformats.org/officeDocument/2006/relationships/image" Target="../media/image4.jpeg"/><Relationship Id="rId3" Type="http://schemas.openxmlformats.org/officeDocument/2006/relationships/slideLayout" Target="../slideLayouts/slideLayout86.xml"/><Relationship Id="rId7" Type="http://schemas.openxmlformats.org/officeDocument/2006/relationships/slideLayout" Target="../slideLayouts/slideLayout90.xml"/><Relationship Id="rId12" Type="http://schemas.openxmlformats.org/officeDocument/2006/relationships/theme" Target="../theme/theme8.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slideLayout" Target="../slideLayouts/slideLayout94.xml"/><Relationship Id="rId5" Type="http://schemas.openxmlformats.org/officeDocument/2006/relationships/slideLayout" Target="../slideLayouts/slideLayout88.xml"/><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3074" name="Text Placeholder 23"/>
          <p:cNvSpPr>
            <a:spLocks noGrp="1"/>
          </p:cNvSpPr>
          <p:nvPr>
            <p:ph type="body" idx="1"/>
          </p:nvPr>
        </p:nvSpPr>
        <p:spPr bwMode="gray">
          <a:xfrm>
            <a:off x="549275" y="1352550"/>
            <a:ext cx="8045450"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Slide Number Placeholder 5"/>
          <p:cNvSpPr txBox="1">
            <a:spLocks/>
          </p:cNvSpPr>
          <p:nvPr/>
        </p:nvSpPr>
        <p:spPr bwMode="gray">
          <a:xfrm>
            <a:off x="8312150" y="6480175"/>
            <a:ext cx="2825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eaLnBrk="1" fontAlgn="base" hangingPunct="1">
              <a:spcBef>
                <a:spcPct val="0"/>
              </a:spcBef>
              <a:spcAft>
                <a:spcPct val="0"/>
              </a:spcAft>
              <a:defRPr/>
            </a:pPr>
            <a:fld id="{5DFA2E40-360F-4C74-9ACB-C63B281DE10A}" type="slidenum">
              <a:rPr lang="en-US" altLang="en-US" sz="800" smtClean="0">
                <a:solidFill>
                  <a:srgbClr val="00A4E4"/>
                </a:solidFill>
              </a:rPr>
              <a:pPr algn="r" defTabSz="457200" eaLnBrk="1" fontAlgn="base" hangingPunct="1">
                <a:spcBef>
                  <a:spcPct val="0"/>
                </a:spcBef>
                <a:spcAft>
                  <a:spcPct val="0"/>
                </a:spcAft>
                <a:defRPr/>
              </a:pPr>
              <a:t>‹#›</a:t>
            </a:fld>
            <a:endParaRPr lang="en-US" altLang="en-US" sz="800" smtClean="0">
              <a:solidFill>
                <a:srgbClr val="00A4E4"/>
              </a:solidFill>
            </a:endParaRPr>
          </a:p>
        </p:txBody>
      </p:sp>
      <p:sp>
        <p:nvSpPr>
          <p:cNvPr id="3076" name="Title Placeholder 22"/>
          <p:cNvSpPr>
            <a:spLocks noGrp="1"/>
          </p:cNvSpPr>
          <p:nvPr>
            <p:ph type="title"/>
          </p:nvPr>
        </p:nvSpPr>
        <p:spPr bwMode="black">
          <a:xfrm>
            <a:off x="549275" y="552450"/>
            <a:ext cx="8045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US" altLang="en-US" smtClean="0"/>
              <a:t>Click to edit Master title style</a:t>
            </a:r>
          </a:p>
        </p:txBody>
      </p:sp>
      <p:pic>
        <p:nvPicPr>
          <p:cNvPr id="3077"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457200" y="6246813"/>
            <a:ext cx="6746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8" name="Group 8"/>
          <p:cNvGrpSpPr>
            <a:grpSpLocks/>
          </p:cNvGrpSpPr>
          <p:nvPr/>
        </p:nvGrpSpPr>
        <p:grpSpPr bwMode="auto">
          <a:xfrm flipH="1">
            <a:off x="8039100" y="0"/>
            <a:ext cx="1104900" cy="1119188"/>
            <a:chOff x="1440543" y="1418168"/>
            <a:chExt cx="769056" cy="769056"/>
          </a:xfrm>
        </p:grpSpPr>
        <p:sp>
          <p:nvSpPr>
            <p:cNvPr id="1032"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1" fontAlgn="base" hangingPunct="1">
                <a:spcBef>
                  <a:spcPct val="0"/>
                </a:spcBef>
                <a:spcAft>
                  <a:spcPct val="0"/>
                </a:spcAft>
                <a:defRPr/>
              </a:pPr>
              <a:endParaRPr lang="en-US" altLang="en-US" smtClean="0">
                <a:solidFill>
                  <a:srgbClr val="00A4E4"/>
                </a:solidFill>
              </a:endParaRPr>
            </a:p>
          </p:txBody>
        </p:sp>
        <p:sp>
          <p:nvSpPr>
            <p:cNvPr id="1033"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1" fontAlgn="base" hangingPunct="1">
                <a:spcBef>
                  <a:spcPct val="0"/>
                </a:spcBef>
                <a:spcAft>
                  <a:spcPct val="0"/>
                </a:spcAft>
                <a:defRPr/>
              </a:pPr>
              <a:endParaRPr lang="en-US" altLang="en-US" smtClean="0">
                <a:solidFill>
                  <a:srgbClr val="00A4E4"/>
                </a:solidFill>
              </a:endParaRPr>
            </a:p>
          </p:txBody>
        </p:sp>
      </p:grpSp>
      <p:sp>
        <p:nvSpPr>
          <p:cNvPr id="11" name="Rectangle 14"/>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smtClean="0">
                <a:solidFill>
                  <a:srgbClr val="000000"/>
                </a:solidFill>
              </a:rPr>
              <a:t>FOR FINANCIAL PROFESSIONAL USE ONLY-NOT FOR PUBLIC DISTRIBUTION</a:t>
            </a:r>
          </a:p>
        </p:txBody>
      </p:sp>
    </p:spTree>
    <p:extLst>
      <p:ext uri="{BB962C8B-B14F-4D97-AF65-F5344CB8AC3E}">
        <p14:creationId xmlns:p14="http://schemas.microsoft.com/office/powerpoint/2010/main" val="1211024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9218" name="Text Placeholder 23"/>
          <p:cNvSpPr>
            <a:spLocks noGrp="1"/>
          </p:cNvSpPr>
          <p:nvPr>
            <p:ph type="body" idx="1"/>
          </p:nvPr>
        </p:nvSpPr>
        <p:spPr bwMode="gray">
          <a:xfrm>
            <a:off x="549275" y="1352550"/>
            <a:ext cx="8045450"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Slide Number Placeholder 5"/>
          <p:cNvSpPr txBox="1">
            <a:spLocks/>
          </p:cNvSpPr>
          <p:nvPr/>
        </p:nvSpPr>
        <p:spPr bwMode="gray">
          <a:xfrm>
            <a:off x="8312150" y="6480175"/>
            <a:ext cx="2825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r" defTabSz="455124" eaLnBrk="1" fontAlgn="base" hangingPunct="1">
              <a:spcBef>
                <a:spcPct val="0"/>
              </a:spcBef>
              <a:spcAft>
                <a:spcPct val="0"/>
              </a:spcAft>
              <a:defRPr/>
            </a:pPr>
            <a:fld id="{696301AC-8891-47F6-917E-2DC0B9A4BA1C}" type="slidenum">
              <a:rPr lang="en-US" altLang="en-US" sz="800" smtClean="0">
                <a:solidFill>
                  <a:srgbClr val="00A4E4"/>
                </a:solidFill>
              </a:rPr>
              <a:pPr algn="r" defTabSz="455124" eaLnBrk="1" fontAlgn="base" hangingPunct="1">
                <a:spcBef>
                  <a:spcPct val="0"/>
                </a:spcBef>
                <a:spcAft>
                  <a:spcPct val="0"/>
                </a:spcAft>
                <a:defRPr/>
              </a:pPr>
              <a:t>‹#›</a:t>
            </a:fld>
            <a:endParaRPr lang="en-US" altLang="en-US" sz="800" smtClean="0">
              <a:solidFill>
                <a:srgbClr val="00A4E4"/>
              </a:solidFill>
            </a:endParaRPr>
          </a:p>
        </p:txBody>
      </p:sp>
      <p:sp>
        <p:nvSpPr>
          <p:cNvPr id="9220" name="Title Placeholder 22"/>
          <p:cNvSpPr>
            <a:spLocks noGrp="1"/>
          </p:cNvSpPr>
          <p:nvPr>
            <p:ph type="title"/>
          </p:nvPr>
        </p:nvSpPr>
        <p:spPr bwMode="black">
          <a:xfrm>
            <a:off x="549275" y="552450"/>
            <a:ext cx="8045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US" altLang="en-US" smtClean="0"/>
              <a:t>Click to edit Master title style</a:t>
            </a:r>
          </a:p>
        </p:txBody>
      </p:sp>
      <p:pic>
        <p:nvPicPr>
          <p:cNvPr id="9221" name="Picture 7" descr="AIG_PRI_pms2995.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gray">
          <a:xfrm>
            <a:off x="457200" y="6246813"/>
            <a:ext cx="6746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2" name="Group 8"/>
          <p:cNvGrpSpPr>
            <a:grpSpLocks/>
          </p:cNvGrpSpPr>
          <p:nvPr/>
        </p:nvGrpSpPr>
        <p:grpSpPr bwMode="auto">
          <a:xfrm flipH="1">
            <a:off x="8039100" y="0"/>
            <a:ext cx="1104900" cy="1119188"/>
            <a:chOff x="1440543" y="1418168"/>
            <a:chExt cx="769056" cy="769056"/>
          </a:xfrm>
        </p:grpSpPr>
        <p:sp>
          <p:nvSpPr>
            <p:cNvPr id="1032"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5124" eaLnBrk="1" fontAlgn="base" hangingPunct="1">
                <a:spcBef>
                  <a:spcPct val="0"/>
                </a:spcBef>
                <a:spcAft>
                  <a:spcPct val="0"/>
                </a:spcAft>
                <a:defRPr/>
              </a:pPr>
              <a:endParaRPr lang="en-US" altLang="en-US" sz="1600" smtClean="0">
                <a:solidFill>
                  <a:srgbClr val="00A4E4"/>
                </a:solidFill>
              </a:endParaRPr>
            </a:p>
          </p:txBody>
        </p:sp>
        <p:sp>
          <p:nvSpPr>
            <p:cNvPr id="1033"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5124" eaLnBrk="1" fontAlgn="base" hangingPunct="1">
                <a:spcBef>
                  <a:spcPct val="0"/>
                </a:spcBef>
                <a:spcAft>
                  <a:spcPct val="0"/>
                </a:spcAft>
                <a:defRPr/>
              </a:pPr>
              <a:endParaRPr lang="en-US" altLang="en-US" sz="1600" smtClean="0">
                <a:solidFill>
                  <a:srgbClr val="00A4E4"/>
                </a:solidFill>
              </a:endParaRPr>
            </a:p>
          </p:txBody>
        </p:sp>
      </p:grpSp>
      <p:sp>
        <p:nvSpPr>
          <p:cNvPr id="10" name="Rectangle 14"/>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smtClean="0">
                <a:solidFill>
                  <a:srgbClr val="000000"/>
                </a:solidFill>
              </a:rPr>
              <a:t>FOR FINANCIAL PROFESSIONAL USE ONLY-NOT FOR PUBLIC DISTRIBUTION</a:t>
            </a:r>
          </a:p>
        </p:txBody>
      </p:sp>
    </p:spTree>
    <p:extLst>
      <p:ext uri="{BB962C8B-B14F-4D97-AF65-F5344CB8AC3E}">
        <p14:creationId xmlns:p14="http://schemas.microsoft.com/office/powerpoint/2010/main" val="20932764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iming>
    <p:tnLst>
      <p:par>
        <p:cTn id="1" dur="indefinite" restart="never" nodeType="tmRoot"/>
      </p:par>
    </p:tnLst>
  </p:timing>
  <p:hf hdr="0" ftr="0" dt="0"/>
  <p:txStyles>
    <p:titleStyle>
      <a:lvl1pPr algn="l" defTabSz="454025"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5124" algn="l" defTabSz="455124"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0241" algn="l" defTabSz="455124"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65360" algn="l" defTabSz="455124"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0479" algn="l" defTabSz="455124"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4625" indent="-174625" algn="l" defTabSz="454025" rtl="0" eaLnBrk="0" fontAlgn="base" hangingPunct="0">
        <a:spcBef>
          <a:spcPts val="1200"/>
        </a:spcBef>
        <a:spcAft>
          <a:spcPct val="0"/>
        </a:spcAft>
        <a:buClr>
          <a:srgbClr val="00A4E4"/>
        </a:buClr>
        <a:buFont typeface="Wingdings" pitchFamily="2" charset="2"/>
        <a:buChar char="§"/>
        <a:tabLst>
          <a:tab pos="7967663" algn="r"/>
        </a:tabLst>
        <a:defRPr sz="1400">
          <a:solidFill>
            <a:srgbClr val="000000"/>
          </a:solidFill>
          <a:latin typeface="+mn-lt"/>
          <a:ea typeface="ＭＳ Ｐゴシック" pitchFamily="34" charset="-128"/>
          <a:cs typeface="+mn-cs"/>
        </a:defRPr>
      </a:lvl1pPr>
      <a:lvl2pPr marL="358775" indent="-168275" algn="l" defTabSz="454025" rtl="0" eaLnBrk="0" fontAlgn="base" hangingPunct="0">
        <a:spcBef>
          <a:spcPts val="300"/>
        </a:spcBef>
        <a:spcAft>
          <a:spcPct val="0"/>
        </a:spcAft>
        <a:buClr>
          <a:srgbClr val="00A4E4"/>
        </a:buClr>
        <a:buFont typeface="Arial" charset="0"/>
        <a:buChar char="–"/>
        <a:tabLst>
          <a:tab pos="7967663" algn="r"/>
        </a:tabLst>
        <a:defRPr sz="1200">
          <a:solidFill>
            <a:srgbClr val="000000"/>
          </a:solidFill>
          <a:latin typeface="+mn-lt"/>
          <a:ea typeface="ＭＳ Ｐゴシック" pitchFamily="34" charset="-128"/>
          <a:cs typeface="+mn-cs"/>
        </a:defRPr>
      </a:lvl2pPr>
      <a:lvl3pPr marL="498475" indent="-136525" algn="l" defTabSz="454025" rtl="0" eaLnBrk="0" fontAlgn="base" hangingPunct="0">
        <a:spcBef>
          <a:spcPts val="300"/>
        </a:spcBef>
        <a:spcAft>
          <a:spcPct val="0"/>
        </a:spcAft>
        <a:buClr>
          <a:srgbClr val="00A4E4"/>
        </a:buClr>
        <a:buFont typeface="Arial" charset="0"/>
        <a:buChar char="•"/>
        <a:tabLst>
          <a:tab pos="7967663" algn="r"/>
        </a:tabLst>
        <a:defRPr sz="1000">
          <a:solidFill>
            <a:srgbClr val="000000"/>
          </a:solidFill>
          <a:latin typeface="+mn-lt"/>
          <a:ea typeface="ＭＳ Ｐゴシック" pitchFamily="34" charset="-128"/>
          <a:cs typeface="+mn-cs"/>
        </a:defRPr>
      </a:lvl3pPr>
      <a:lvl4pPr marL="641350" indent="-149225" algn="l" defTabSz="454025" rtl="0" eaLnBrk="0" fontAlgn="base" hangingPunct="0">
        <a:spcBef>
          <a:spcPts val="300"/>
        </a:spcBef>
        <a:spcAft>
          <a:spcPct val="0"/>
        </a:spcAft>
        <a:buClr>
          <a:srgbClr val="00A4E4"/>
        </a:buClr>
        <a:buFont typeface="Arial" charset="0"/>
        <a:buChar char="–"/>
        <a:tabLst>
          <a:tab pos="7967663" algn="r"/>
        </a:tabLst>
        <a:defRPr sz="1000">
          <a:solidFill>
            <a:srgbClr val="000000"/>
          </a:solidFill>
          <a:latin typeface="+mn-lt"/>
          <a:ea typeface="ＭＳ Ｐゴシック" pitchFamily="34" charset="-128"/>
          <a:cs typeface="+mn-cs"/>
        </a:defRPr>
      </a:lvl4pPr>
      <a:lvl5pPr marL="785813" indent="-141288" algn="l" defTabSz="454025" rtl="0" eaLnBrk="0" fontAlgn="base" hangingPunct="0">
        <a:spcBef>
          <a:spcPts val="300"/>
        </a:spcBef>
        <a:spcAft>
          <a:spcPct val="0"/>
        </a:spcAft>
        <a:buClr>
          <a:srgbClr val="00A4E4"/>
        </a:buClr>
        <a:buFont typeface="Arial" charset="0"/>
        <a:buChar char="»"/>
        <a:tabLst>
          <a:tab pos="7967663" algn="r"/>
        </a:tabLst>
        <a:defRPr sz="1000">
          <a:solidFill>
            <a:srgbClr val="000000"/>
          </a:solidFill>
          <a:latin typeface="+mn-lt"/>
          <a:ea typeface="ＭＳ Ｐゴシック" pitchFamily="34" charset="-128"/>
          <a:cs typeface="+mn-cs"/>
        </a:defRPr>
      </a:lvl5pPr>
      <a:lvl6pPr marL="1243678" indent="-143802" algn="l" defTabSz="455124" rtl="0" eaLnBrk="1" fontAlgn="base" hangingPunct="1">
        <a:spcBef>
          <a:spcPts val="300"/>
        </a:spcBef>
        <a:spcAft>
          <a:spcPct val="0"/>
        </a:spcAft>
        <a:buClr>
          <a:srgbClr val="00A4E4"/>
        </a:buClr>
        <a:buFont typeface="Arial" pitchFamily="34" charset="0"/>
        <a:buChar char="»"/>
        <a:tabLst>
          <a:tab pos="7969339" algn="r"/>
        </a:tabLst>
        <a:defRPr sz="1000">
          <a:solidFill>
            <a:srgbClr val="000000"/>
          </a:solidFill>
          <a:latin typeface="+mn-lt"/>
          <a:ea typeface="+mn-ea"/>
          <a:cs typeface="+mn-cs"/>
        </a:defRPr>
      </a:lvl6pPr>
      <a:lvl7pPr marL="1698796" indent="-143802" algn="l" defTabSz="455124" rtl="0" eaLnBrk="1" fontAlgn="base" hangingPunct="1">
        <a:spcBef>
          <a:spcPts val="300"/>
        </a:spcBef>
        <a:spcAft>
          <a:spcPct val="0"/>
        </a:spcAft>
        <a:buClr>
          <a:srgbClr val="00A4E4"/>
        </a:buClr>
        <a:buFont typeface="Arial" pitchFamily="34" charset="0"/>
        <a:buChar char="»"/>
        <a:tabLst>
          <a:tab pos="7969339" algn="r"/>
        </a:tabLst>
        <a:defRPr sz="1000">
          <a:solidFill>
            <a:srgbClr val="000000"/>
          </a:solidFill>
          <a:latin typeface="+mn-lt"/>
          <a:ea typeface="+mn-ea"/>
          <a:cs typeface="+mn-cs"/>
        </a:defRPr>
      </a:lvl7pPr>
      <a:lvl8pPr marL="2153916" indent="-143802" algn="l" defTabSz="455124" rtl="0" eaLnBrk="1" fontAlgn="base" hangingPunct="1">
        <a:spcBef>
          <a:spcPts val="300"/>
        </a:spcBef>
        <a:spcAft>
          <a:spcPct val="0"/>
        </a:spcAft>
        <a:buClr>
          <a:srgbClr val="00A4E4"/>
        </a:buClr>
        <a:buFont typeface="Arial" pitchFamily="34" charset="0"/>
        <a:buChar char="»"/>
        <a:tabLst>
          <a:tab pos="7969339" algn="r"/>
        </a:tabLst>
        <a:defRPr sz="1000">
          <a:solidFill>
            <a:srgbClr val="000000"/>
          </a:solidFill>
          <a:latin typeface="+mn-lt"/>
          <a:ea typeface="+mn-ea"/>
          <a:cs typeface="+mn-cs"/>
        </a:defRPr>
      </a:lvl8pPr>
      <a:lvl9pPr marL="2609034" indent="-143802" algn="l" defTabSz="455124" rtl="0" eaLnBrk="1" fontAlgn="base" hangingPunct="1">
        <a:spcBef>
          <a:spcPts val="300"/>
        </a:spcBef>
        <a:spcAft>
          <a:spcPct val="0"/>
        </a:spcAft>
        <a:buClr>
          <a:srgbClr val="00A4E4"/>
        </a:buClr>
        <a:buFont typeface="Arial" pitchFamily="34" charset="0"/>
        <a:buChar char="»"/>
        <a:tabLst>
          <a:tab pos="7969339" algn="r"/>
        </a:tabLst>
        <a:defRPr sz="1000">
          <a:solidFill>
            <a:srgbClr val="000000"/>
          </a:solidFill>
          <a:latin typeface="+mn-lt"/>
          <a:ea typeface="+mn-ea"/>
          <a:cs typeface="+mn-cs"/>
        </a:defRPr>
      </a:lvl9pPr>
    </p:bodyStyle>
    <p:otherStyle>
      <a:defPPr>
        <a:defRPr lang="en-US"/>
      </a:defPPr>
      <a:lvl1pPr marL="0" algn="l" defTabSz="910241" rtl="0" eaLnBrk="1" latinLnBrk="0" hangingPunct="1">
        <a:defRPr sz="1800" kern="1200">
          <a:solidFill>
            <a:schemeClr val="tx1"/>
          </a:solidFill>
          <a:latin typeface="+mn-lt"/>
          <a:ea typeface="+mn-ea"/>
          <a:cs typeface="+mn-cs"/>
        </a:defRPr>
      </a:lvl1pPr>
      <a:lvl2pPr marL="455124" algn="l" defTabSz="910241" rtl="0" eaLnBrk="1" latinLnBrk="0" hangingPunct="1">
        <a:defRPr sz="1800" kern="1200">
          <a:solidFill>
            <a:schemeClr val="tx1"/>
          </a:solidFill>
          <a:latin typeface="+mn-lt"/>
          <a:ea typeface="+mn-ea"/>
          <a:cs typeface="+mn-cs"/>
        </a:defRPr>
      </a:lvl2pPr>
      <a:lvl3pPr marL="910241" algn="l" defTabSz="910241" rtl="0" eaLnBrk="1" latinLnBrk="0" hangingPunct="1">
        <a:defRPr sz="1800" kern="1200">
          <a:solidFill>
            <a:schemeClr val="tx1"/>
          </a:solidFill>
          <a:latin typeface="+mn-lt"/>
          <a:ea typeface="+mn-ea"/>
          <a:cs typeface="+mn-cs"/>
        </a:defRPr>
      </a:lvl3pPr>
      <a:lvl4pPr marL="1365360" algn="l" defTabSz="910241" rtl="0" eaLnBrk="1" latinLnBrk="0" hangingPunct="1">
        <a:defRPr sz="1800" kern="1200">
          <a:solidFill>
            <a:schemeClr val="tx1"/>
          </a:solidFill>
          <a:latin typeface="+mn-lt"/>
          <a:ea typeface="+mn-ea"/>
          <a:cs typeface="+mn-cs"/>
        </a:defRPr>
      </a:lvl4pPr>
      <a:lvl5pPr marL="1820479" algn="l" defTabSz="910241" rtl="0" eaLnBrk="1" latinLnBrk="0" hangingPunct="1">
        <a:defRPr sz="1800" kern="1200">
          <a:solidFill>
            <a:schemeClr val="tx1"/>
          </a:solidFill>
          <a:latin typeface="+mn-lt"/>
          <a:ea typeface="+mn-ea"/>
          <a:cs typeface="+mn-cs"/>
        </a:defRPr>
      </a:lvl5pPr>
      <a:lvl6pPr marL="2275599" algn="l" defTabSz="910241" rtl="0" eaLnBrk="1" latinLnBrk="0" hangingPunct="1">
        <a:defRPr sz="1800" kern="1200">
          <a:solidFill>
            <a:schemeClr val="tx1"/>
          </a:solidFill>
          <a:latin typeface="+mn-lt"/>
          <a:ea typeface="+mn-ea"/>
          <a:cs typeface="+mn-cs"/>
        </a:defRPr>
      </a:lvl6pPr>
      <a:lvl7pPr marL="2730717" algn="l" defTabSz="910241" rtl="0" eaLnBrk="1" latinLnBrk="0" hangingPunct="1">
        <a:defRPr sz="1800" kern="1200">
          <a:solidFill>
            <a:schemeClr val="tx1"/>
          </a:solidFill>
          <a:latin typeface="+mn-lt"/>
          <a:ea typeface="+mn-ea"/>
          <a:cs typeface="+mn-cs"/>
        </a:defRPr>
      </a:lvl7pPr>
      <a:lvl8pPr marL="3185839" algn="l" defTabSz="910241" rtl="0" eaLnBrk="1" latinLnBrk="0" hangingPunct="1">
        <a:defRPr sz="1800" kern="1200">
          <a:solidFill>
            <a:schemeClr val="tx1"/>
          </a:solidFill>
          <a:latin typeface="+mn-lt"/>
          <a:ea typeface="+mn-ea"/>
          <a:cs typeface="+mn-cs"/>
        </a:defRPr>
      </a:lvl8pPr>
      <a:lvl9pPr marL="3640956" algn="l" defTabSz="91024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8194" name="Text Placeholder 23"/>
          <p:cNvSpPr>
            <a:spLocks noGrp="1"/>
          </p:cNvSpPr>
          <p:nvPr>
            <p:ph type="body" idx="1"/>
          </p:nvPr>
        </p:nvSpPr>
        <p:spPr bwMode="gray">
          <a:xfrm>
            <a:off x="549275" y="1352550"/>
            <a:ext cx="8045450"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Slide Number Placeholder 5"/>
          <p:cNvSpPr txBox="1">
            <a:spLocks/>
          </p:cNvSpPr>
          <p:nvPr/>
        </p:nvSpPr>
        <p:spPr bwMode="gray">
          <a:xfrm>
            <a:off x="8312150" y="6480175"/>
            <a:ext cx="2825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r" defTabSz="456986" eaLnBrk="1" fontAlgn="base" hangingPunct="1">
              <a:spcBef>
                <a:spcPct val="0"/>
              </a:spcBef>
              <a:spcAft>
                <a:spcPct val="0"/>
              </a:spcAft>
              <a:defRPr/>
            </a:pPr>
            <a:fld id="{8009B958-03A1-49C0-8140-2172BA5F3571}" type="slidenum">
              <a:rPr lang="en-US" altLang="en-US" sz="800" smtClean="0">
                <a:solidFill>
                  <a:srgbClr val="00A4E4"/>
                </a:solidFill>
              </a:rPr>
              <a:pPr algn="r" defTabSz="456986" eaLnBrk="1" fontAlgn="base" hangingPunct="1">
                <a:spcBef>
                  <a:spcPct val="0"/>
                </a:spcBef>
                <a:spcAft>
                  <a:spcPct val="0"/>
                </a:spcAft>
                <a:defRPr/>
              </a:pPr>
              <a:t>‹#›</a:t>
            </a:fld>
            <a:endParaRPr lang="en-US" altLang="en-US" sz="800" smtClean="0">
              <a:solidFill>
                <a:srgbClr val="00A4E4"/>
              </a:solidFill>
            </a:endParaRPr>
          </a:p>
        </p:txBody>
      </p:sp>
      <p:sp>
        <p:nvSpPr>
          <p:cNvPr id="8196" name="Title Placeholder 22"/>
          <p:cNvSpPr>
            <a:spLocks noGrp="1"/>
          </p:cNvSpPr>
          <p:nvPr>
            <p:ph type="title"/>
          </p:nvPr>
        </p:nvSpPr>
        <p:spPr bwMode="black">
          <a:xfrm>
            <a:off x="549275" y="552450"/>
            <a:ext cx="8045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US" altLang="en-US" smtClean="0"/>
              <a:t>Click to edit Master title style</a:t>
            </a:r>
          </a:p>
        </p:txBody>
      </p:sp>
      <p:pic>
        <p:nvPicPr>
          <p:cNvPr id="8197" name="Picture 7" descr="AIG_PRI_pms2995.jpg"/>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gray">
          <a:xfrm>
            <a:off x="457200" y="6246813"/>
            <a:ext cx="6746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8" name="Group 8"/>
          <p:cNvGrpSpPr>
            <a:grpSpLocks/>
          </p:cNvGrpSpPr>
          <p:nvPr/>
        </p:nvGrpSpPr>
        <p:grpSpPr bwMode="auto">
          <a:xfrm flipH="1">
            <a:off x="8039100" y="0"/>
            <a:ext cx="1104900" cy="1119188"/>
            <a:chOff x="1440543" y="1418168"/>
            <a:chExt cx="769056" cy="769056"/>
          </a:xfrm>
        </p:grpSpPr>
        <p:sp>
          <p:nvSpPr>
            <p:cNvPr id="1032"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6986" eaLnBrk="1" fontAlgn="base" hangingPunct="1">
                <a:spcBef>
                  <a:spcPct val="0"/>
                </a:spcBef>
                <a:spcAft>
                  <a:spcPct val="0"/>
                </a:spcAft>
                <a:defRPr/>
              </a:pPr>
              <a:endParaRPr lang="en-US" altLang="en-US" smtClean="0">
                <a:solidFill>
                  <a:srgbClr val="00A4E4"/>
                </a:solidFill>
              </a:endParaRPr>
            </a:p>
          </p:txBody>
        </p:sp>
        <p:sp>
          <p:nvSpPr>
            <p:cNvPr id="1033"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defTabSz="456986" eaLnBrk="1" fontAlgn="base" hangingPunct="1">
                <a:spcBef>
                  <a:spcPct val="0"/>
                </a:spcBef>
                <a:spcAft>
                  <a:spcPct val="0"/>
                </a:spcAft>
                <a:defRPr/>
              </a:pPr>
              <a:endParaRPr lang="en-US" altLang="en-US" smtClean="0">
                <a:solidFill>
                  <a:srgbClr val="00A4E4"/>
                </a:solidFill>
              </a:endParaRPr>
            </a:p>
          </p:txBody>
        </p:sp>
      </p:grpSp>
      <p:sp>
        <p:nvSpPr>
          <p:cNvPr id="11" name="Rectangle 14"/>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smtClean="0">
                <a:solidFill>
                  <a:srgbClr val="000000"/>
                </a:solidFill>
              </a:rPr>
              <a:t>FOR FINANCIAL PROFESSIONAL USE ONLY-NOT FOR PUBLIC DISTRIBUTION</a:t>
            </a:r>
          </a:p>
        </p:txBody>
      </p:sp>
    </p:spTree>
    <p:extLst>
      <p:ext uri="{BB962C8B-B14F-4D97-AF65-F5344CB8AC3E}">
        <p14:creationId xmlns:p14="http://schemas.microsoft.com/office/powerpoint/2010/main" val="416347395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Lst>
  <p:timing>
    <p:tnLst>
      <p:par>
        <p:cTn id="1" dur="indefinite" restart="never" nodeType="tmRoot"/>
      </p:par>
    </p:tnLst>
  </p:timing>
  <p:hf hdr="0" ftr="0" dt="0"/>
  <p:txStyles>
    <p:titleStyle>
      <a:lvl1pPr algn="l" defTabSz="455613"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5613"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5613"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5613"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5613"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6986" algn="l" defTabSz="456986"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3972" algn="l" defTabSz="456986"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0959" algn="l" defTabSz="456986"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7945" algn="l" defTabSz="456986"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6213" indent="-176213" algn="l" defTabSz="455613" rtl="0" eaLnBrk="0" fontAlgn="base" hangingPunct="0">
        <a:spcBef>
          <a:spcPts val="1200"/>
        </a:spcBef>
        <a:spcAft>
          <a:spcPct val="0"/>
        </a:spcAft>
        <a:buClr>
          <a:srgbClr val="00A4E4"/>
        </a:buClr>
        <a:buFont typeface="Wingdings" pitchFamily="2" charset="2"/>
        <a:buChar char="§"/>
        <a:tabLst>
          <a:tab pos="8001000" algn="r"/>
        </a:tabLst>
        <a:defRPr sz="1400">
          <a:solidFill>
            <a:srgbClr val="000000"/>
          </a:solidFill>
          <a:latin typeface="+mn-lt"/>
          <a:ea typeface="ＭＳ Ｐゴシック" pitchFamily="34" charset="-128"/>
          <a:cs typeface="+mn-cs"/>
        </a:defRPr>
      </a:lvl1pPr>
      <a:lvl2pPr marL="360363" indent="-169863" algn="l" defTabSz="455613" rtl="0" eaLnBrk="0" fontAlgn="base" hangingPunct="0">
        <a:spcBef>
          <a:spcPts val="300"/>
        </a:spcBef>
        <a:spcAft>
          <a:spcPct val="0"/>
        </a:spcAft>
        <a:buClr>
          <a:srgbClr val="00A4E4"/>
        </a:buClr>
        <a:buFont typeface="Arial" charset="0"/>
        <a:buChar char="–"/>
        <a:tabLst>
          <a:tab pos="8001000" algn="r"/>
        </a:tabLst>
        <a:defRPr sz="1200">
          <a:solidFill>
            <a:srgbClr val="000000"/>
          </a:solidFill>
          <a:latin typeface="+mn-lt"/>
          <a:ea typeface="ＭＳ Ｐゴシック" pitchFamily="34" charset="-128"/>
          <a:cs typeface="+mn-cs"/>
        </a:defRPr>
      </a:lvl2pPr>
      <a:lvl3pPr marL="500063" indent="-138113" algn="l" defTabSz="455613" rtl="0" eaLnBrk="0" fontAlgn="base" hangingPunct="0">
        <a:spcBef>
          <a:spcPts val="300"/>
        </a:spcBef>
        <a:spcAft>
          <a:spcPct val="0"/>
        </a:spcAft>
        <a:buClr>
          <a:srgbClr val="00A4E4"/>
        </a:buClr>
        <a:buFont typeface="Arial" charset="0"/>
        <a:buChar char="•"/>
        <a:tabLst>
          <a:tab pos="8001000" algn="r"/>
        </a:tabLst>
        <a:defRPr sz="1000">
          <a:solidFill>
            <a:srgbClr val="000000"/>
          </a:solidFill>
          <a:latin typeface="+mn-lt"/>
          <a:ea typeface="ＭＳ Ｐゴシック" pitchFamily="34" charset="-128"/>
          <a:cs typeface="+mn-cs"/>
        </a:defRPr>
      </a:lvl3pPr>
      <a:lvl4pPr marL="646113" indent="-150813" algn="l" defTabSz="455613" rtl="0" eaLnBrk="0" fontAlgn="base" hangingPunct="0">
        <a:spcBef>
          <a:spcPts val="300"/>
        </a:spcBef>
        <a:spcAft>
          <a:spcPct val="0"/>
        </a:spcAft>
        <a:buClr>
          <a:srgbClr val="00A4E4"/>
        </a:buClr>
        <a:buFont typeface="Arial" charset="0"/>
        <a:buChar char="–"/>
        <a:tabLst>
          <a:tab pos="8001000" algn="r"/>
        </a:tabLst>
        <a:defRPr sz="1000">
          <a:solidFill>
            <a:srgbClr val="000000"/>
          </a:solidFill>
          <a:latin typeface="+mn-lt"/>
          <a:ea typeface="ＭＳ Ｐゴシック" pitchFamily="34" charset="-128"/>
          <a:cs typeface="+mn-cs"/>
        </a:defRPr>
      </a:lvl4pPr>
      <a:lvl5pPr marL="790575" indent="-142875" algn="l" defTabSz="455613" rtl="0" eaLnBrk="0" fontAlgn="base" hangingPunct="0">
        <a:spcBef>
          <a:spcPts val="300"/>
        </a:spcBef>
        <a:spcAft>
          <a:spcPct val="0"/>
        </a:spcAft>
        <a:buClr>
          <a:srgbClr val="00A4E4"/>
        </a:buClr>
        <a:buFont typeface="Arial" charset="0"/>
        <a:buChar char="»"/>
        <a:tabLst>
          <a:tab pos="8001000" algn="r"/>
        </a:tabLst>
        <a:defRPr sz="1000">
          <a:solidFill>
            <a:srgbClr val="000000"/>
          </a:solidFill>
          <a:latin typeface="+mn-lt"/>
          <a:ea typeface="ＭＳ Ｐゴシック" pitchFamily="34" charset="-128"/>
          <a:cs typeface="+mn-cs"/>
        </a:defRPr>
      </a:lvl5pPr>
      <a:lvl6pPr marL="1248779" indent="-144395" algn="l" defTabSz="456986" rtl="0" eaLnBrk="1" fontAlgn="base" hangingPunct="1">
        <a:spcBef>
          <a:spcPts val="300"/>
        </a:spcBef>
        <a:spcAft>
          <a:spcPct val="0"/>
        </a:spcAft>
        <a:buClr>
          <a:srgbClr val="00A4E4"/>
        </a:buClr>
        <a:buFont typeface="Arial" pitchFamily="34" charset="0"/>
        <a:buChar char="»"/>
        <a:tabLst>
          <a:tab pos="8002019" algn="r"/>
        </a:tabLst>
        <a:defRPr sz="1000">
          <a:solidFill>
            <a:srgbClr val="000000"/>
          </a:solidFill>
          <a:latin typeface="+mn-lt"/>
          <a:ea typeface="+mn-ea"/>
          <a:cs typeface="+mn-cs"/>
        </a:defRPr>
      </a:lvl6pPr>
      <a:lvl7pPr marL="1705765" indent="-144395" algn="l" defTabSz="456986" rtl="0" eaLnBrk="1" fontAlgn="base" hangingPunct="1">
        <a:spcBef>
          <a:spcPts val="300"/>
        </a:spcBef>
        <a:spcAft>
          <a:spcPct val="0"/>
        </a:spcAft>
        <a:buClr>
          <a:srgbClr val="00A4E4"/>
        </a:buClr>
        <a:buFont typeface="Arial" pitchFamily="34" charset="0"/>
        <a:buChar char="»"/>
        <a:tabLst>
          <a:tab pos="8002019" algn="r"/>
        </a:tabLst>
        <a:defRPr sz="1000">
          <a:solidFill>
            <a:srgbClr val="000000"/>
          </a:solidFill>
          <a:latin typeface="+mn-lt"/>
          <a:ea typeface="+mn-ea"/>
          <a:cs typeface="+mn-cs"/>
        </a:defRPr>
      </a:lvl7pPr>
      <a:lvl8pPr marL="2162751" indent="-144395" algn="l" defTabSz="456986" rtl="0" eaLnBrk="1" fontAlgn="base" hangingPunct="1">
        <a:spcBef>
          <a:spcPts val="300"/>
        </a:spcBef>
        <a:spcAft>
          <a:spcPct val="0"/>
        </a:spcAft>
        <a:buClr>
          <a:srgbClr val="00A4E4"/>
        </a:buClr>
        <a:buFont typeface="Arial" pitchFamily="34" charset="0"/>
        <a:buChar char="»"/>
        <a:tabLst>
          <a:tab pos="8002019" algn="r"/>
        </a:tabLst>
        <a:defRPr sz="1000">
          <a:solidFill>
            <a:srgbClr val="000000"/>
          </a:solidFill>
          <a:latin typeface="+mn-lt"/>
          <a:ea typeface="+mn-ea"/>
          <a:cs typeface="+mn-cs"/>
        </a:defRPr>
      </a:lvl8pPr>
      <a:lvl9pPr marL="2619739" indent="-144395" algn="l" defTabSz="456986" rtl="0" eaLnBrk="1" fontAlgn="base" hangingPunct="1">
        <a:spcBef>
          <a:spcPts val="300"/>
        </a:spcBef>
        <a:spcAft>
          <a:spcPct val="0"/>
        </a:spcAft>
        <a:buClr>
          <a:srgbClr val="00A4E4"/>
        </a:buClr>
        <a:buFont typeface="Arial" pitchFamily="34" charset="0"/>
        <a:buChar char="»"/>
        <a:tabLst>
          <a:tab pos="8002019" algn="r"/>
        </a:tabLst>
        <a:defRPr sz="1000">
          <a:solidFill>
            <a:srgbClr val="000000"/>
          </a:solidFill>
          <a:latin typeface="+mn-lt"/>
          <a:ea typeface="+mn-ea"/>
          <a:cs typeface="+mn-cs"/>
        </a:defRPr>
      </a:lvl9pPr>
    </p:bodyStyle>
    <p:otherStyle>
      <a:defPPr>
        <a:defRPr lang="en-US"/>
      </a:defPPr>
      <a:lvl1pPr marL="0" algn="l" defTabSz="913972" rtl="0" eaLnBrk="1" latinLnBrk="0" hangingPunct="1">
        <a:defRPr sz="1800" kern="1200">
          <a:solidFill>
            <a:schemeClr val="tx1"/>
          </a:solidFill>
          <a:latin typeface="+mn-lt"/>
          <a:ea typeface="+mn-ea"/>
          <a:cs typeface="+mn-cs"/>
        </a:defRPr>
      </a:lvl1pPr>
      <a:lvl2pPr marL="456986" algn="l" defTabSz="913972" rtl="0" eaLnBrk="1" latinLnBrk="0" hangingPunct="1">
        <a:defRPr sz="1800" kern="1200">
          <a:solidFill>
            <a:schemeClr val="tx1"/>
          </a:solidFill>
          <a:latin typeface="+mn-lt"/>
          <a:ea typeface="+mn-ea"/>
          <a:cs typeface="+mn-cs"/>
        </a:defRPr>
      </a:lvl2pPr>
      <a:lvl3pPr marL="913972" algn="l" defTabSz="913972" rtl="0" eaLnBrk="1" latinLnBrk="0" hangingPunct="1">
        <a:defRPr sz="1800" kern="1200">
          <a:solidFill>
            <a:schemeClr val="tx1"/>
          </a:solidFill>
          <a:latin typeface="+mn-lt"/>
          <a:ea typeface="+mn-ea"/>
          <a:cs typeface="+mn-cs"/>
        </a:defRPr>
      </a:lvl3pPr>
      <a:lvl4pPr marL="1370959" algn="l" defTabSz="913972" rtl="0" eaLnBrk="1" latinLnBrk="0" hangingPunct="1">
        <a:defRPr sz="1800" kern="1200">
          <a:solidFill>
            <a:schemeClr val="tx1"/>
          </a:solidFill>
          <a:latin typeface="+mn-lt"/>
          <a:ea typeface="+mn-ea"/>
          <a:cs typeface="+mn-cs"/>
        </a:defRPr>
      </a:lvl4pPr>
      <a:lvl5pPr marL="1827945" algn="l" defTabSz="913972" rtl="0" eaLnBrk="1" latinLnBrk="0" hangingPunct="1">
        <a:defRPr sz="1800" kern="1200">
          <a:solidFill>
            <a:schemeClr val="tx1"/>
          </a:solidFill>
          <a:latin typeface="+mn-lt"/>
          <a:ea typeface="+mn-ea"/>
          <a:cs typeface="+mn-cs"/>
        </a:defRPr>
      </a:lvl5pPr>
      <a:lvl6pPr marL="2284932" algn="l" defTabSz="913972" rtl="0" eaLnBrk="1" latinLnBrk="0" hangingPunct="1">
        <a:defRPr sz="1800" kern="1200">
          <a:solidFill>
            <a:schemeClr val="tx1"/>
          </a:solidFill>
          <a:latin typeface="+mn-lt"/>
          <a:ea typeface="+mn-ea"/>
          <a:cs typeface="+mn-cs"/>
        </a:defRPr>
      </a:lvl6pPr>
      <a:lvl7pPr marL="2741916" algn="l" defTabSz="913972" rtl="0" eaLnBrk="1" latinLnBrk="0" hangingPunct="1">
        <a:defRPr sz="1800" kern="1200">
          <a:solidFill>
            <a:schemeClr val="tx1"/>
          </a:solidFill>
          <a:latin typeface="+mn-lt"/>
          <a:ea typeface="+mn-ea"/>
          <a:cs typeface="+mn-cs"/>
        </a:defRPr>
      </a:lvl7pPr>
      <a:lvl8pPr marL="3198904" algn="l" defTabSz="913972" rtl="0" eaLnBrk="1" latinLnBrk="0" hangingPunct="1">
        <a:defRPr sz="1800" kern="1200">
          <a:solidFill>
            <a:schemeClr val="tx1"/>
          </a:solidFill>
          <a:latin typeface="+mn-lt"/>
          <a:ea typeface="+mn-ea"/>
          <a:cs typeface="+mn-cs"/>
        </a:defRPr>
      </a:lvl8pPr>
      <a:lvl9pPr marL="3655888" algn="l" defTabSz="913972"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3314" name="Text Placeholder 23"/>
          <p:cNvSpPr>
            <a:spLocks noGrp="1"/>
          </p:cNvSpPr>
          <p:nvPr>
            <p:ph type="body" idx="1"/>
          </p:nvPr>
        </p:nvSpPr>
        <p:spPr bwMode="gray">
          <a:xfrm>
            <a:off x="549275" y="1352550"/>
            <a:ext cx="8047038"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endParaRPr lang="en-US" altLang="en-US" smtClean="0"/>
          </a:p>
        </p:txBody>
      </p:sp>
      <p:sp>
        <p:nvSpPr>
          <p:cNvPr id="2051" name="Slide Number Placeholder 5"/>
          <p:cNvSpPr txBox="1">
            <a:spLocks/>
          </p:cNvSpPr>
          <p:nvPr/>
        </p:nvSpPr>
        <p:spPr bwMode="gray">
          <a:xfrm>
            <a:off x="8312150" y="6480175"/>
            <a:ext cx="2825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fontAlgn="base">
              <a:spcBef>
                <a:spcPct val="0"/>
              </a:spcBef>
              <a:spcAft>
                <a:spcPct val="0"/>
              </a:spcAft>
              <a:defRPr/>
            </a:pPr>
            <a:fld id="{7E2967E7-B477-416C-A675-B46A36D12E46}" type="slidenum">
              <a:rPr lang="en-US" sz="800" smtClean="0">
                <a:solidFill>
                  <a:srgbClr val="00A4E4"/>
                </a:solidFill>
              </a:rPr>
              <a:pPr algn="r" defTabSz="457200" fontAlgn="base">
                <a:spcBef>
                  <a:spcPct val="0"/>
                </a:spcBef>
                <a:spcAft>
                  <a:spcPct val="0"/>
                </a:spcAft>
                <a:defRPr/>
              </a:pPr>
              <a:t>‹#›</a:t>
            </a:fld>
            <a:endParaRPr lang="en-US" sz="800" smtClean="0">
              <a:solidFill>
                <a:srgbClr val="00A4E4"/>
              </a:solidFill>
            </a:endParaRPr>
          </a:p>
        </p:txBody>
      </p:sp>
      <p:sp>
        <p:nvSpPr>
          <p:cNvPr id="13316" name="Title Placeholder 22"/>
          <p:cNvSpPr>
            <a:spLocks noGrp="1"/>
          </p:cNvSpPr>
          <p:nvPr>
            <p:ph type="title"/>
          </p:nvPr>
        </p:nvSpPr>
        <p:spPr bwMode="black">
          <a:xfrm>
            <a:off x="549275" y="552450"/>
            <a:ext cx="8045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CA" altLang="en-US" smtClean="0"/>
              <a:t>Click to edit Master title style</a:t>
            </a:r>
            <a:endParaRPr lang="en-US" altLang="en-US" smtClean="0"/>
          </a:p>
        </p:txBody>
      </p:sp>
      <p:pic>
        <p:nvPicPr>
          <p:cNvPr id="13317"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457200" y="6246813"/>
            <a:ext cx="6746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8" name="Group 8"/>
          <p:cNvGrpSpPr>
            <a:grpSpLocks/>
          </p:cNvGrpSpPr>
          <p:nvPr/>
        </p:nvGrpSpPr>
        <p:grpSpPr bwMode="auto">
          <a:xfrm flipH="1">
            <a:off x="8039100" y="0"/>
            <a:ext cx="1104900" cy="1119188"/>
            <a:chOff x="1440543" y="1418168"/>
            <a:chExt cx="769056" cy="769056"/>
          </a:xfrm>
        </p:grpSpPr>
        <p:sp>
          <p:nvSpPr>
            <p:cNvPr id="2056"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sp>
          <p:nvSpPr>
            <p:cNvPr id="2057"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grpSp>
      <p:sp>
        <p:nvSpPr>
          <p:cNvPr id="10" name="Rectangle 9"/>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smtClean="0">
                <a:solidFill>
                  <a:srgbClr val="000000"/>
                </a:solidFill>
              </a:rPr>
              <a:t>FOR FINANCIAL PROFESSIONAL USE ONLY-NOT FOR PUBLIC DISTRIBUTION</a:t>
            </a:r>
          </a:p>
        </p:txBody>
      </p:sp>
    </p:spTree>
    <p:extLst>
      <p:ext uri="{BB962C8B-B14F-4D97-AF65-F5344CB8AC3E}">
        <p14:creationId xmlns:p14="http://schemas.microsoft.com/office/powerpoint/2010/main" val="168445514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1266" name="Text Placeholder 23"/>
          <p:cNvSpPr>
            <a:spLocks noGrp="1"/>
          </p:cNvSpPr>
          <p:nvPr>
            <p:ph type="body" idx="1"/>
          </p:nvPr>
        </p:nvSpPr>
        <p:spPr bwMode="gray">
          <a:xfrm>
            <a:off x="549275" y="1352550"/>
            <a:ext cx="8047038"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endParaRPr lang="en-US" altLang="en-US" smtClean="0"/>
          </a:p>
        </p:txBody>
      </p:sp>
      <p:sp>
        <p:nvSpPr>
          <p:cNvPr id="2051" name="Slide Number Placeholder 5"/>
          <p:cNvSpPr txBox="1">
            <a:spLocks/>
          </p:cNvSpPr>
          <p:nvPr/>
        </p:nvSpPr>
        <p:spPr bwMode="gray">
          <a:xfrm>
            <a:off x="8312150" y="6480175"/>
            <a:ext cx="2825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fontAlgn="base">
              <a:spcBef>
                <a:spcPct val="0"/>
              </a:spcBef>
              <a:spcAft>
                <a:spcPct val="0"/>
              </a:spcAft>
              <a:defRPr/>
            </a:pPr>
            <a:fld id="{79668238-DBF9-43B4-A07B-2F8B4A274E53}" type="slidenum">
              <a:rPr lang="en-US" sz="800" smtClean="0">
                <a:solidFill>
                  <a:srgbClr val="00A4E4"/>
                </a:solidFill>
              </a:rPr>
              <a:pPr algn="r" defTabSz="457200" fontAlgn="base">
                <a:spcBef>
                  <a:spcPct val="0"/>
                </a:spcBef>
                <a:spcAft>
                  <a:spcPct val="0"/>
                </a:spcAft>
                <a:defRPr/>
              </a:pPr>
              <a:t>‹#›</a:t>
            </a:fld>
            <a:endParaRPr lang="en-US" sz="800" smtClean="0">
              <a:solidFill>
                <a:srgbClr val="00A4E4"/>
              </a:solidFill>
            </a:endParaRPr>
          </a:p>
        </p:txBody>
      </p:sp>
      <p:sp>
        <p:nvSpPr>
          <p:cNvPr id="11268" name="Title Placeholder 22"/>
          <p:cNvSpPr>
            <a:spLocks noGrp="1"/>
          </p:cNvSpPr>
          <p:nvPr>
            <p:ph type="title"/>
          </p:nvPr>
        </p:nvSpPr>
        <p:spPr bwMode="black">
          <a:xfrm>
            <a:off x="549275" y="552450"/>
            <a:ext cx="8045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CA" altLang="en-US" smtClean="0"/>
              <a:t>Click to edit Master title style</a:t>
            </a:r>
            <a:endParaRPr lang="en-US" altLang="en-US" smtClean="0"/>
          </a:p>
        </p:txBody>
      </p:sp>
      <p:pic>
        <p:nvPicPr>
          <p:cNvPr id="11269"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457200" y="6246813"/>
            <a:ext cx="6746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0" name="Group 8"/>
          <p:cNvGrpSpPr>
            <a:grpSpLocks/>
          </p:cNvGrpSpPr>
          <p:nvPr/>
        </p:nvGrpSpPr>
        <p:grpSpPr bwMode="auto">
          <a:xfrm flipH="1">
            <a:off x="8039100" y="0"/>
            <a:ext cx="1104900" cy="1119188"/>
            <a:chOff x="1440543" y="1418168"/>
            <a:chExt cx="769056" cy="769056"/>
          </a:xfrm>
        </p:grpSpPr>
        <p:sp>
          <p:nvSpPr>
            <p:cNvPr id="2056"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sp>
          <p:nvSpPr>
            <p:cNvPr id="2057"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grpSp>
      <p:sp>
        <p:nvSpPr>
          <p:cNvPr id="10" name="Rectangle 9"/>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smtClean="0">
                <a:solidFill>
                  <a:srgbClr val="000000"/>
                </a:solidFill>
              </a:rPr>
              <a:t>FOR FINANCIAL PROFESSIONAL USE ONLY-NOT FOR PUBLIC DISTRIBUTION</a:t>
            </a:r>
          </a:p>
        </p:txBody>
      </p:sp>
    </p:spTree>
    <p:extLst>
      <p:ext uri="{BB962C8B-B14F-4D97-AF65-F5344CB8AC3E}">
        <p14:creationId xmlns:p14="http://schemas.microsoft.com/office/powerpoint/2010/main" val="280090769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098" name="Text Placeholder 23"/>
          <p:cNvSpPr>
            <a:spLocks noGrp="1"/>
          </p:cNvSpPr>
          <p:nvPr>
            <p:ph type="body" idx="1"/>
          </p:nvPr>
        </p:nvSpPr>
        <p:spPr bwMode="gray">
          <a:xfrm>
            <a:off x="549275" y="1352550"/>
            <a:ext cx="8045450"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Slide Number Placeholder 5"/>
          <p:cNvSpPr txBox="1">
            <a:spLocks/>
          </p:cNvSpPr>
          <p:nvPr/>
        </p:nvSpPr>
        <p:spPr bwMode="gray">
          <a:xfrm>
            <a:off x="8312150" y="6480175"/>
            <a:ext cx="2825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r" defTabSz="456827" eaLnBrk="1" fontAlgn="base" hangingPunct="1">
              <a:spcBef>
                <a:spcPct val="0"/>
              </a:spcBef>
              <a:spcAft>
                <a:spcPct val="0"/>
              </a:spcAft>
              <a:defRPr/>
            </a:pPr>
            <a:fld id="{319AA0E9-624E-44C2-872F-6111BF625726}" type="slidenum">
              <a:rPr lang="en-US" altLang="en-US" sz="800" smtClean="0">
                <a:solidFill>
                  <a:srgbClr val="00A4E4"/>
                </a:solidFill>
              </a:rPr>
              <a:pPr algn="r" defTabSz="456827" eaLnBrk="1" fontAlgn="base" hangingPunct="1">
                <a:spcBef>
                  <a:spcPct val="0"/>
                </a:spcBef>
                <a:spcAft>
                  <a:spcPct val="0"/>
                </a:spcAft>
                <a:defRPr/>
              </a:pPr>
              <a:t>‹#›</a:t>
            </a:fld>
            <a:endParaRPr lang="en-US" altLang="en-US" sz="800" smtClean="0">
              <a:solidFill>
                <a:srgbClr val="00A4E4"/>
              </a:solidFill>
            </a:endParaRPr>
          </a:p>
        </p:txBody>
      </p:sp>
      <p:sp>
        <p:nvSpPr>
          <p:cNvPr id="4100" name="Title Placeholder 22"/>
          <p:cNvSpPr>
            <a:spLocks noGrp="1"/>
          </p:cNvSpPr>
          <p:nvPr>
            <p:ph type="title"/>
          </p:nvPr>
        </p:nvSpPr>
        <p:spPr bwMode="black">
          <a:xfrm>
            <a:off x="549275" y="552450"/>
            <a:ext cx="8045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US" altLang="en-US" smtClean="0"/>
              <a:t>Click to edit Master title style</a:t>
            </a:r>
          </a:p>
        </p:txBody>
      </p:sp>
      <p:pic>
        <p:nvPicPr>
          <p:cNvPr id="4101"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457200" y="6246813"/>
            <a:ext cx="6746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2" name="Group 8"/>
          <p:cNvGrpSpPr>
            <a:grpSpLocks/>
          </p:cNvGrpSpPr>
          <p:nvPr/>
        </p:nvGrpSpPr>
        <p:grpSpPr bwMode="auto">
          <a:xfrm flipH="1">
            <a:off x="8039100" y="0"/>
            <a:ext cx="1104900" cy="1119188"/>
            <a:chOff x="1440543" y="1418168"/>
            <a:chExt cx="769056" cy="769056"/>
          </a:xfrm>
        </p:grpSpPr>
        <p:sp>
          <p:nvSpPr>
            <p:cNvPr id="1032"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defTabSz="456827" eaLnBrk="1" fontAlgn="base" hangingPunct="1">
                <a:spcBef>
                  <a:spcPct val="0"/>
                </a:spcBef>
                <a:spcAft>
                  <a:spcPct val="0"/>
                </a:spcAft>
                <a:defRPr/>
              </a:pPr>
              <a:endParaRPr lang="en-US" altLang="en-US" smtClean="0">
                <a:solidFill>
                  <a:srgbClr val="00A4E4"/>
                </a:solidFill>
              </a:endParaRPr>
            </a:p>
          </p:txBody>
        </p:sp>
        <p:sp>
          <p:nvSpPr>
            <p:cNvPr id="1033"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defTabSz="456827" eaLnBrk="1" fontAlgn="base" hangingPunct="1">
                <a:spcBef>
                  <a:spcPct val="0"/>
                </a:spcBef>
                <a:spcAft>
                  <a:spcPct val="0"/>
                </a:spcAft>
                <a:defRPr/>
              </a:pPr>
              <a:endParaRPr lang="en-US" altLang="en-US" smtClean="0">
                <a:solidFill>
                  <a:srgbClr val="00A4E4"/>
                </a:solidFill>
              </a:endParaRPr>
            </a:p>
          </p:txBody>
        </p:sp>
      </p:grpSp>
      <p:sp>
        <p:nvSpPr>
          <p:cNvPr id="10" name="Rectangle 14"/>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5560" eaLnBrk="1" fontAlgn="base" hangingPunct="1">
              <a:spcBef>
                <a:spcPct val="0"/>
              </a:spcBef>
              <a:spcAft>
                <a:spcPct val="0"/>
              </a:spcAft>
              <a:defRPr/>
            </a:pPr>
            <a:r>
              <a:rPr lang="en-US" altLang="en-US" sz="900" dirty="0" smtClean="0">
                <a:solidFill>
                  <a:srgbClr val="000000"/>
                </a:solidFill>
              </a:rPr>
              <a:t>FOR FINANCIAL PROFESSIONAL USE ONLY-NOT FOR PUBLIC DISTRIBUTION</a:t>
            </a:r>
          </a:p>
        </p:txBody>
      </p:sp>
    </p:spTree>
    <p:extLst>
      <p:ext uri="{BB962C8B-B14F-4D97-AF65-F5344CB8AC3E}">
        <p14:creationId xmlns:p14="http://schemas.microsoft.com/office/powerpoint/2010/main" val="179185231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iming>
    <p:tnLst>
      <p:par>
        <p:cTn id="1" dur="indefinite" restart="never" nodeType="tmRoot"/>
      </p:par>
    </p:tnLst>
  </p:timing>
  <p:hf hdr="0" ftr="0" dt="0"/>
  <p:txStyles>
    <p:titleStyle>
      <a:lvl1pPr algn="l" defTabSz="454025"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4025"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6827" algn="l" defTabSz="456827"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3651" algn="l" defTabSz="456827"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0479" algn="l" defTabSz="456827"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7303" algn="l" defTabSz="456827" rtl="0" eaLnBrk="1" fontAlgn="base" hangingPunct="1">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4625" indent="-174625" algn="l" defTabSz="454025" rtl="0" eaLnBrk="0" fontAlgn="base" hangingPunct="0">
        <a:spcBef>
          <a:spcPts val="1200"/>
        </a:spcBef>
        <a:spcAft>
          <a:spcPct val="0"/>
        </a:spcAft>
        <a:buClr>
          <a:srgbClr val="00A4E4"/>
        </a:buClr>
        <a:buFont typeface="Wingdings" pitchFamily="2" charset="2"/>
        <a:buChar char="§"/>
        <a:tabLst>
          <a:tab pos="7997825" algn="r"/>
        </a:tabLst>
        <a:defRPr sz="1400">
          <a:solidFill>
            <a:srgbClr val="000000"/>
          </a:solidFill>
          <a:latin typeface="+mn-lt"/>
          <a:ea typeface="ＭＳ Ｐゴシック" pitchFamily="34" charset="-128"/>
          <a:cs typeface="+mn-cs"/>
        </a:defRPr>
      </a:lvl1pPr>
      <a:lvl2pPr marL="358775" indent="-168275" algn="l" defTabSz="454025" rtl="0" eaLnBrk="0" fontAlgn="base" hangingPunct="0">
        <a:spcBef>
          <a:spcPts val="300"/>
        </a:spcBef>
        <a:spcAft>
          <a:spcPct val="0"/>
        </a:spcAft>
        <a:buClr>
          <a:srgbClr val="00A4E4"/>
        </a:buClr>
        <a:buFont typeface="Arial" charset="0"/>
        <a:buChar char="–"/>
        <a:tabLst>
          <a:tab pos="7997825" algn="r"/>
        </a:tabLst>
        <a:defRPr sz="1200">
          <a:solidFill>
            <a:srgbClr val="000000"/>
          </a:solidFill>
          <a:latin typeface="+mn-lt"/>
          <a:ea typeface="ＭＳ Ｐゴシック" pitchFamily="34" charset="-128"/>
          <a:cs typeface="+mn-cs"/>
        </a:defRPr>
      </a:lvl2pPr>
      <a:lvl3pPr marL="498475" indent="-136525" algn="l" defTabSz="454025" rtl="0" eaLnBrk="0" fontAlgn="base" hangingPunct="0">
        <a:spcBef>
          <a:spcPts val="300"/>
        </a:spcBef>
        <a:spcAft>
          <a:spcPct val="0"/>
        </a:spcAft>
        <a:buClr>
          <a:srgbClr val="00A4E4"/>
        </a:buClr>
        <a:buFont typeface="Arial" charset="0"/>
        <a:buChar char="•"/>
        <a:tabLst>
          <a:tab pos="7997825" algn="r"/>
        </a:tabLst>
        <a:defRPr sz="1000">
          <a:solidFill>
            <a:srgbClr val="000000"/>
          </a:solidFill>
          <a:latin typeface="+mn-lt"/>
          <a:ea typeface="ＭＳ Ｐゴシック" pitchFamily="34" charset="-128"/>
          <a:cs typeface="+mn-cs"/>
        </a:defRPr>
      </a:lvl3pPr>
      <a:lvl4pPr marL="644525" indent="-149225" algn="l" defTabSz="454025" rtl="0" eaLnBrk="0" fontAlgn="base" hangingPunct="0">
        <a:spcBef>
          <a:spcPts val="300"/>
        </a:spcBef>
        <a:spcAft>
          <a:spcPct val="0"/>
        </a:spcAft>
        <a:buClr>
          <a:srgbClr val="00A4E4"/>
        </a:buClr>
        <a:buFont typeface="Arial" charset="0"/>
        <a:buChar char="–"/>
        <a:tabLst>
          <a:tab pos="7997825" algn="r"/>
        </a:tabLst>
        <a:defRPr sz="1000">
          <a:solidFill>
            <a:srgbClr val="000000"/>
          </a:solidFill>
          <a:latin typeface="+mn-lt"/>
          <a:ea typeface="ＭＳ Ｐゴシック" pitchFamily="34" charset="-128"/>
          <a:cs typeface="+mn-cs"/>
        </a:defRPr>
      </a:lvl4pPr>
      <a:lvl5pPr marL="788988" indent="-141288" algn="l" defTabSz="454025" rtl="0" eaLnBrk="0" fontAlgn="base" hangingPunct="0">
        <a:spcBef>
          <a:spcPts val="300"/>
        </a:spcBef>
        <a:spcAft>
          <a:spcPct val="0"/>
        </a:spcAft>
        <a:buClr>
          <a:srgbClr val="00A4E4"/>
        </a:buClr>
        <a:buFont typeface="Arial" charset="0"/>
        <a:buChar char="»"/>
        <a:tabLst>
          <a:tab pos="7997825" algn="r"/>
        </a:tabLst>
        <a:defRPr sz="1000">
          <a:solidFill>
            <a:srgbClr val="000000"/>
          </a:solidFill>
          <a:latin typeface="+mn-lt"/>
          <a:ea typeface="ＭＳ Ｐゴシック" pitchFamily="34" charset="-128"/>
          <a:cs typeface="+mn-cs"/>
        </a:defRPr>
      </a:lvl5pPr>
      <a:lvl6pPr marL="1248341" indent="-144344" algn="l" defTabSz="456827" rtl="0" eaLnBrk="1" fontAlgn="base" hangingPunct="1">
        <a:spcBef>
          <a:spcPts val="300"/>
        </a:spcBef>
        <a:spcAft>
          <a:spcPct val="0"/>
        </a:spcAft>
        <a:buClr>
          <a:srgbClr val="00A4E4"/>
        </a:buClr>
        <a:buFont typeface="Arial" pitchFamily="34" charset="0"/>
        <a:buChar char="»"/>
        <a:tabLst>
          <a:tab pos="7999214" algn="r"/>
        </a:tabLst>
        <a:defRPr sz="1000">
          <a:solidFill>
            <a:srgbClr val="000000"/>
          </a:solidFill>
          <a:latin typeface="+mn-lt"/>
          <a:ea typeface="+mn-ea"/>
          <a:cs typeface="+mn-cs"/>
        </a:defRPr>
      </a:lvl6pPr>
      <a:lvl7pPr marL="1705167" indent="-144344" algn="l" defTabSz="456827" rtl="0" eaLnBrk="1" fontAlgn="base" hangingPunct="1">
        <a:spcBef>
          <a:spcPts val="300"/>
        </a:spcBef>
        <a:spcAft>
          <a:spcPct val="0"/>
        </a:spcAft>
        <a:buClr>
          <a:srgbClr val="00A4E4"/>
        </a:buClr>
        <a:buFont typeface="Arial" pitchFamily="34" charset="0"/>
        <a:buChar char="»"/>
        <a:tabLst>
          <a:tab pos="7999214" algn="r"/>
        </a:tabLst>
        <a:defRPr sz="1000">
          <a:solidFill>
            <a:srgbClr val="000000"/>
          </a:solidFill>
          <a:latin typeface="+mn-lt"/>
          <a:ea typeface="+mn-ea"/>
          <a:cs typeface="+mn-cs"/>
        </a:defRPr>
      </a:lvl7pPr>
      <a:lvl8pPr marL="2161992" indent="-144344" algn="l" defTabSz="456827" rtl="0" eaLnBrk="1" fontAlgn="base" hangingPunct="1">
        <a:spcBef>
          <a:spcPts val="300"/>
        </a:spcBef>
        <a:spcAft>
          <a:spcPct val="0"/>
        </a:spcAft>
        <a:buClr>
          <a:srgbClr val="00A4E4"/>
        </a:buClr>
        <a:buFont typeface="Arial" pitchFamily="34" charset="0"/>
        <a:buChar char="»"/>
        <a:tabLst>
          <a:tab pos="7999214" algn="r"/>
        </a:tabLst>
        <a:defRPr sz="1000">
          <a:solidFill>
            <a:srgbClr val="000000"/>
          </a:solidFill>
          <a:latin typeface="+mn-lt"/>
          <a:ea typeface="+mn-ea"/>
          <a:cs typeface="+mn-cs"/>
        </a:defRPr>
      </a:lvl8pPr>
      <a:lvl9pPr marL="2618820" indent="-144344" algn="l" defTabSz="456827" rtl="0" eaLnBrk="1" fontAlgn="base" hangingPunct="1">
        <a:spcBef>
          <a:spcPts val="300"/>
        </a:spcBef>
        <a:spcAft>
          <a:spcPct val="0"/>
        </a:spcAft>
        <a:buClr>
          <a:srgbClr val="00A4E4"/>
        </a:buClr>
        <a:buFont typeface="Arial" pitchFamily="34" charset="0"/>
        <a:buChar char="»"/>
        <a:tabLst>
          <a:tab pos="7999214" algn="r"/>
        </a:tabLst>
        <a:defRPr sz="1000">
          <a:solidFill>
            <a:srgbClr val="000000"/>
          </a:solidFill>
          <a:latin typeface="+mn-lt"/>
          <a:ea typeface="+mn-ea"/>
          <a:cs typeface="+mn-cs"/>
        </a:defRPr>
      </a:lvl9pPr>
    </p:bodyStyle>
    <p:otherStyle>
      <a:defPPr>
        <a:defRPr lang="en-US"/>
      </a:defPPr>
      <a:lvl1pPr marL="0" algn="l" defTabSz="913651" rtl="0" eaLnBrk="1" latinLnBrk="0" hangingPunct="1">
        <a:defRPr sz="1800" kern="1200">
          <a:solidFill>
            <a:schemeClr val="tx1"/>
          </a:solidFill>
          <a:latin typeface="+mn-lt"/>
          <a:ea typeface="+mn-ea"/>
          <a:cs typeface="+mn-cs"/>
        </a:defRPr>
      </a:lvl1pPr>
      <a:lvl2pPr marL="456827" algn="l" defTabSz="913651" rtl="0" eaLnBrk="1" latinLnBrk="0" hangingPunct="1">
        <a:defRPr sz="1800" kern="1200">
          <a:solidFill>
            <a:schemeClr val="tx1"/>
          </a:solidFill>
          <a:latin typeface="+mn-lt"/>
          <a:ea typeface="+mn-ea"/>
          <a:cs typeface="+mn-cs"/>
        </a:defRPr>
      </a:lvl2pPr>
      <a:lvl3pPr marL="913651" algn="l" defTabSz="913651" rtl="0" eaLnBrk="1" latinLnBrk="0" hangingPunct="1">
        <a:defRPr sz="1800" kern="1200">
          <a:solidFill>
            <a:schemeClr val="tx1"/>
          </a:solidFill>
          <a:latin typeface="+mn-lt"/>
          <a:ea typeface="+mn-ea"/>
          <a:cs typeface="+mn-cs"/>
        </a:defRPr>
      </a:lvl3pPr>
      <a:lvl4pPr marL="1370479" algn="l" defTabSz="913651" rtl="0" eaLnBrk="1" latinLnBrk="0" hangingPunct="1">
        <a:defRPr sz="1800" kern="1200">
          <a:solidFill>
            <a:schemeClr val="tx1"/>
          </a:solidFill>
          <a:latin typeface="+mn-lt"/>
          <a:ea typeface="+mn-ea"/>
          <a:cs typeface="+mn-cs"/>
        </a:defRPr>
      </a:lvl4pPr>
      <a:lvl5pPr marL="1827303" algn="l" defTabSz="913651" rtl="0" eaLnBrk="1" latinLnBrk="0" hangingPunct="1">
        <a:defRPr sz="1800" kern="1200">
          <a:solidFill>
            <a:schemeClr val="tx1"/>
          </a:solidFill>
          <a:latin typeface="+mn-lt"/>
          <a:ea typeface="+mn-ea"/>
          <a:cs typeface="+mn-cs"/>
        </a:defRPr>
      </a:lvl5pPr>
      <a:lvl6pPr marL="2284131" algn="l" defTabSz="913651" rtl="0" eaLnBrk="1" latinLnBrk="0" hangingPunct="1">
        <a:defRPr sz="1800" kern="1200">
          <a:solidFill>
            <a:schemeClr val="tx1"/>
          </a:solidFill>
          <a:latin typeface="+mn-lt"/>
          <a:ea typeface="+mn-ea"/>
          <a:cs typeface="+mn-cs"/>
        </a:defRPr>
      </a:lvl6pPr>
      <a:lvl7pPr marL="2740955" algn="l" defTabSz="913651" rtl="0" eaLnBrk="1" latinLnBrk="0" hangingPunct="1">
        <a:defRPr sz="1800" kern="1200">
          <a:solidFill>
            <a:schemeClr val="tx1"/>
          </a:solidFill>
          <a:latin typeface="+mn-lt"/>
          <a:ea typeface="+mn-ea"/>
          <a:cs typeface="+mn-cs"/>
        </a:defRPr>
      </a:lvl7pPr>
      <a:lvl8pPr marL="3197782" algn="l" defTabSz="913651" rtl="0" eaLnBrk="1" latinLnBrk="0" hangingPunct="1">
        <a:defRPr sz="1800" kern="1200">
          <a:solidFill>
            <a:schemeClr val="tx1"/>
          </a:solidFill>
          <a:latin typeface="+mn-lt"/>
          <a:ea typeface="+mn-ea"/>
          <a:cs typeface="+mn-cs"/>
        </a:defRPr>
      </a:lvl8pPr>
      <a:lvl9pPr marL="3654606" algn="l" defTabSz="913651"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7410" name="Text Placeholder 23"/>
          <p:cNvSpPr>
            <a:spLocks noGrp="1"/>
          </p:cNvSpPr>
          <p:nvPr>
            <p:ph type="body" idx="1"/>
          </p:nvPr>
        </p:nvSpPr>
        <p:spPr bwMode="gray">
          <a:xfrm>
            <a:off x="549275" y="1352550"/>
            <a:ext cx="8047038"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endParaRPr lang="en-US" altLang="en-US" smtClean="0"/>
          </a:p>
        </p:txBody>
      </p:sp>
      <p:sp>
        <p:nvSpPr>
          <p:cNvPr id="2051" name="Slide Number Placeholder 5"/>
          <p:cNvSpPr txBox="1">
            <a:spLocks/>
          </p:cNvSpPr>
          <p:nvPr/>
        </p:nvSpPr>
        <p:spPr bwMode="gray">
          <a:xfrm>
            <a:off x="8312150" y="6480175"/>
            <a:ext cx="2825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fontAlgn="base">
              <a:spcBef>
                <a:spcPct val="0"/>
              </a:spcBef>
              <a:spcAft>
                <a:spcPct val="0"/>
              </a:spcAft>
              <a:defRPr/>
            </a:pPr>
            <a:fld id="{4FA34928-CCE2-4D65-A7B9-8EF20A410CA8}" type="slidenum">
              <a:rPr lang="en-US" sz="800" smtClean="0">
                <a:solidFill>
                  <a:srgbClr val="00A4E4"/>
                </a:solidFill>
              </a:rPr>
              <a:pPr algn="r" defTabSz="457200" fontAlgn="base">
                <a:spcBef>
                  <a:spcPct val="0"/>
                </a:spcBef>
                <a:spcAft>
                  <a:spcPct val="0"/>
                </a:spcAft>
                <a:defRPr/>
              </a:pPr>
              <a:t>‹#›</a:t>
            </a:fld>
            <a:endParaRPr lang="en-US" sz="800" smtClean="0">
              <a:solidFill>
                <a:srgbClr val="00A4E4"/>
              </a:solidFill>
            </a:endParaRPr>
          </a:p>
        </p:txBody>
      </p:sp>
      <p:sp>
        <p:nvSpPr>
          <p:cNvPr id="17412" name="Title Placeholder 22"/>
          <p:cNvSpPr>
            <a:spLocks noGrp="1"/>
          </p:cNvSpPr>
          <p:nvPr>
            <p:ph type="title"/>
          </p:nvPr>
        </p:nvSpPr>
        <p:spPr bwMode="black">
          <a:xfrm>
            <a:off x="549275" y="552450"/>
            <a:ext cx="8045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CA" altLang="en-US" smtClean="0"/>
              <a:t>Click to edit Master title style</a:t>
            </a:r>
            <a:endParaRPr lang="en-US" altLang="en-US" smtClean="0"/>
          </a:p>
        </p:txBody>
      </p:sp>
      <p:pic>
        <p:nvPicPr>
          <p:cNvPr id="17413"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457200" y="6246813"/>
            <a:ext cx="6746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4" name="Group 8"/>
          <p:cNvGrpSpPr>
            <a:grpSpLocks/>
          </p:cNvGrpSpPr>
          <p:nvPr/>
        </p:nvGrpSpPr>
        <p:grpSpPr bwMode="auto">
          <a:xfrm flipH="1">
            <a:off x="8039100" y="0"/>
            <a:ext cx="1104900" cy="1119188"/>
            <a:chOff x="1440543" y="1418168"/>
            <a:chExt cx="769056" cy="769056"/>
          </a:xfrm>
        </p:grpSpPr>
        <p:sp>
          <p:nvSpPr>
            <p:cNvPr id="2056"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sp>
          <p:nvSpPr>
            <p:cNvPr id="2057"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grpSp>
      <p:sp>
        <p:nvSpPr>
          <p:cNvPr id="2055" name="Rectangle 9"/>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smtClean="0">
                <a:solidFill>
                  <a:srgbClr val="000000"/>
                </a:solidFill>
              </a:rPr>
              <a:t>FOR FINANCIAL PROFESSIONAL USE ONLY-NOT FOR PUBLIC DISTRIBUTION</a:t>
            </a:r>
          </a:p>
        </p:txBody>
      </p:sp>
    </p:spTree>
    <p:extLst>
      <p:ext uri="{BB962C8B-B14F-4D97-AF65-F5344CB8AC3E}">
        <p14:creationId xmlns:p14="http://schemas.microsoft.com/office/powerpoint/2010/main" val="3403161727"/>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3314" name="Text Placeholder 23"/>
          <p:cNvSpPr>
            <a:spLocks noGrp="1"/>
          </p:cNvSpPr>
          <p:nvPr>
            <p:ph type="body" idx="1"/>
          </p:nvPr>
        </p:nvSpPr>
        <p:spPr bwMode="gray">
          <a:xfrm>
            <a:off x="549275" y="1352550"/>
            <a:ext cx="8047038"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US" smtClean="0"/>
              <a:t>Click to edit Master text styles</a:t>
            </a:r>
          </a:p>
          <a:p>
            <a:pPr lvl="1"/>
            <a:r>
              <a:rPr lang="en-CA" altLang="en-US" smtClean="0"/>
              <a:t>Second level</a:t>
            </a:r>
          </a:p>
          <a:p>
            <a:pPr lvl="2"/>
            <a:r>
              <a:rPr lang="en-CA" altLang="en-US" smtClean="0"/>
              <a:t>Third level</a:t>
            </a:r>
          </a:p>
          <a:p>
            <a:pPr lvl="3"/>
            <a:r>
              <a:rPr lang="en-CA" altLang="en-US" smtClean="0"/>
              <a:t>Fourth level</a:t>
            </a:r>
          </a:p>
          <a:p>
            <a:pPr lvl="4"/>
            <a:r>
              <a:rPr lang="en-CA" altLang="en-US" smtClean="0"/>
              <a:t>Fifth level</a:t>
            </a:r>
            <a:endParaRPr lang="en-US" altLang="en-US" smtClean="0"/>
          </a:p>
        </p:txBody>
      </p:sp>
      <p:sp>
        <p:nvSpPr>
          <p:cNvPr id="2051" name="Slide Number Placeholder 5"/>
          <p:cNvSpPr txBox="1">
            <a:spLocks/>
          </p:cNvSpPr>
          <p:nvPr/>
        </p:nvSpPr>
        <p:spPr bwMode="gray">
          <a:xfrm>
            <a:off x="8312150" y="6480175"/>
            <a:ext cx="2825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r" defTabSz="457200" fontAlgn="base">
              <a:spcBef>
                <a:spcPct val="0"/>
              </a:spcBef>
              <a:spcAft>
                <a:spcPct val="0"/>
              </a:spcAft>
              <a:defRPr/>
            </a:pPr>
            <a:fld id="{4DF13B5C-523D-43CD-A812-876401D1EB54}" type="slidenum">
              <a:rPr lang="en-US" sz="800" smtClean="0">
                <a:solidFill>
                  <a:srgbClr val="00A4E4"/>
                </a:solidFill>
              </a:rPr>
              <a:pPr algn="r" defTabSz="457200" fontAlgn="base">
                <a:spcBef>
                  <a:spcPct val="0"/>
                </a:spcBef>
                <a:spcAft>
                  <a:spcPct val="0"/>
                </a:spcAft>
                <a:defRPr/>
              </a:pPr>
              <a:t>‹#›</a:t>
            </a:fld>
            <a:endParaRPr lang="en-US" sz="800" smtClean="0">
              <a:solidFill>
                <a:srgbClr val="00A4E4"/>
              </a:solidFill>
            </a:endParaRPr>
          </a:p>
        </p:txBody>
      </p:sp>
      <p:sp>
        <p:nvSpPr>
          <p:cNvPr id="13316" name="Title Placeholder 22"/>
          <p:cNvSpPr>
            <a:spLocks noGrp="1"/>
          </p:cNvSpPr>
          <p:nvPr>
            <p:ph type="title"/>
          </p:nvPr>
        </p:nvSpPr>
        <p:spPr bwMode="black">
          <a:xfrm>
            <a:off x="549275" y="552450"/>
            <a:ext cx="8045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bodyPr>
          <a:lstStyle/>
          <a:p>
            <a:pPr lvl="0"/>
            <a:r>
              <a:rPr lang="en-CA" altLang="en-US" smtClean="0"/>
              <a:t>Click to edit Master title style</a:t>
            </a:r>
            <a:endParaRPr lang="en-US" altLang="en-US" smtClean="0"/>
          </a:p>
        </p:txBody>
      </p:sp>
      <p:pic>
        <p:nvPicPr>
          <p:cNvPr id="13317" name="Picture 7" descr="AIG_PRI_pms2995.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gray">
          <a:xfrm>
            <a:off x="457200" y="6246813"/>
            <a:ext cx="6746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8" name="Group 8"/>
          <p:cNvGrpSpPr>
            <a:grpSpLocks/>
          </p:cNvGrpSpPr>
          <p:nvPr/>
        </p:nvGrpSpPr>
        <p:grpSpPr bwMode="auto">
          <a:xfrm flipH="1">
            <a:off x="8039100" y="0"/>
            <a:ext cx="1104900" cy="1119188"/>
            <a:chOff x="1440543" y="1418168"/>
            <a:chExt cx="769056" cy="769056"/>
          </a:xfrm>
        </p:grpSpPr>
        <p:sp>
          <p:nvSpPr>
            <p:cNvPr id="2056" name="Rectangle 15"/>
            <p:cNvSpPr>
              <a:spLocks noChangeArrowheads="1"/>
            </p:cNvSpPr>
            <p:nvPr userDrawn="1"/>
          </p:nvSpPr>
          <p:spPr bwMode="gray">
            <a:xfrm rot="5400000">
              <a:off x="1701804" y="1156907"/>
              <a:ext cx="246534"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sp>
          <p:nvSpPr>
            <p:cNvPr id="2057" name="Rectangle 16"/>
            <p:cNvSpPr>
              <a:spLocks noChangeArrowheads="1"/>
            </p:cNvSpPr>
            <p:nvPr userDrawn="1"/>
          </p:nvSpPr>
          <p:spPr bwMode="gray">
            <a:xfrm>
              <a:off x="1440543" y="1418168"/>
              <a:ext cx="246407" cy="76905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defTabSz="457200" eaLnBrk="1" fontAlgn="base" hangingPunct="1">
                <a:spcBef>
                  <a:spcPct val="0"/>
                </a:spcBef>
                <a:spcAft>
                  <a:spcPct val="0"/>
                </a:spcAft>
                <a:defRPr/>
              </a:pPr>
              <a:endParaRPr lang="en-US" smtClean="0">
                <a:solidFill>
                  <a:srgbClr val="00A4E4"/>
                </a:solidFill>
              </a:endParaRPr>
            </a:p>
          </p:txBody>
        </p:sp>
      </p:grpSp>
      <p:sp>
        <p:nvSpPr>
          <p:cNvPr id="10" name="Rectangle 9"/>
          <p:cNvSpPr>
            <a:spLocks noChangeArrowheads="1"/>
          </p:cNvSpPr>
          <p:nvPr userDrawn="1"/>
        </p:nvSpPr>
        <p:spPr bwMode="auto">
          <a:xfrm>
            <a:off x="2362200" y="6611938"/>
            <a:ext cx="45720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defTabSz="457200" eaLnBrk="0" fontAlgn="base" hangingPunct="0">
              <a:spcBef>
                <a:spcPct val="0"/>
              </a:spcBef>
              <a:spcAft>
                <a:spcPct val="0"/>
              </a:spcAft>
              <a:defRPr/>
            </a:pPr>
            <a:r>
              <a:rPr lang="en-US" altLang="en-US" sz="900" dirty="0" smtClean="0">
                <a:solidFill>
                  <a:srgbClr val="000000"/>
                </a:solidFill>
              </a:rPr>
              <a:t>FOR FINANCIAL PROFESSIONAL USE ONLY-NOT FOR PUBLIC DISTRIBUTION</a:t>
            </a:r>
          </a:p>
        </p:txBody>
      </p:sp>
    </p:spTree>
    <p:extLst>
      <p:ext uri="{BB962C8B-B14F-4D97-AF65-F5344CB8AC3E}">
        <p14:creationId xmlns:p14="http://schemas.microsoft.com/office/powerpoint/2010/main" val="427011533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2pPr>
      <a:lvl3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3pPr>
      <a:lvl4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4pPr>
      <a:lvl5pPr algn="l" defTabSz="457200" rtl="0" eaLnBrk="0" fontAlgn="base" hangingPunct="0">
        <a:spcBef>
          <a:spcPct val="0"/>
        </a:spcBef>
        <a:spcAft>
          <a:spcPct val="0"/>
        </a:spcAft>
        <a:defRPr sz="2000">
          <a:solidFill>
            <a:schemeClr val="accent1"/>
          </a:solidFill>
          <a:latin typeface="Arial" pitchFamily="34" charset="0"/>
          <a:ea typeface="ＭＳ Ｐゴシック" pitchFamily="34" charset="-128"/>
          <a:cs typeface="Arial" pitchFamily="34" charset="0"/>
        </a:defRPr>
      </a:lvl5pPr>
      <a:lvl6pPr marL="4572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6pPr>
      <a:lvl7pPr marL="9144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7pPr>
      <a:lvl8pPr marL="13716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8pPr>
      <a:lvl9pPr marL="1828800" algn="l" defTabSz="457200" rtl="0" fontAlgn="base">
        <a:spcBef>
          <a:spcPct val="0"/>
        </a:spcBef>
        <a:spcAft>
          <a:spcPct val="0"/>
        </a:spcAft>
        <a:defRPr sz="2000">
          <a:solidFill>
            <a:schemeClr val="accent1"/>
          </a:solidFill>
          <a:latin typeface="Arial" pitchFamily="34" charset="0"/>
          <a:ea typeface="ＭＳ Ｐゴシック" pitchFamily="34" charset="-128"/>
          <a:cs typeface="Arial" pitchFamily="34" charset="0"/>
        </a:defRPr>
      </a:lvl9pPr>
    </p:titleStyle>
    <p:body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pitchFamily="34"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pitchFamily="34"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pitchFamily="34"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pitchFamily="34"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fontAlgn="base">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8.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p:cNvSpPr>
          <p:nvPr>
            <p:ph type="ctrTitle"/>
          </p:nvPr>
        </p:nvSpPr>
        <p:spPr>
          <a:xfrm>
            <a:off x="457200" y="1692275"/>
            <a:ext cx="6581775" cy="1279525"/>
          </a:xfrm>
        </p:spPr>
        <p:txBody>
          <a:bodyPr/>
          <a:lstStyle/>
          <a:p>
            <a:pPr eaLnBrk="1" hangingPunct="1"/>
            <a:r>
              <a:rPr lang="en-US" altLang="en-US" dirty="0" smtClean="0"/>
              <a:t>Quality of Life…Insurance </a:t>
            </a:r>
            <a:r>
              <a:rPr lang="en-US" altLang="en-US" dirty="0" err="1" smtClean="0"/>
              <a:t>SelectChoice</a:t>
            </a:r>
            <a:r>
              <a:rPr lang="en-US" altLang="en-US" dirty="0" smtClean="0"/>
              <a:t> II</a:t>
            </a:r>
          </a:p>
        </p:txBody>
      </p:sp>
      <p:sp>
        <p:nvSpPr>
          <p:cNvPr id="37891" name="Rectangle 5"/>
          <p:cNvSpPr>
            <a:spLocks noGrp="1"/>
          </p:cNvSpPr>
          <p:nvPr>
            <p:ph type="subTitle" idx="1"/>
          </p:nvPr>
        </p:nvSpPr>
        <p:spPr>
          <a:xfrm>
            <a:off x="457200" y="3276600"/>
            <a:ext cx="4856162" cy="639763"/>
          </a:xfrm>
        </p:spPr>
        <p:txBody>
          <a:bodyPr/>
          <a:lstStyle/>
          <a:p>
            <a:pPr eaLnBrk="1" hangingPunct="1"/>
            <a:r>
              <a:rPr lang="en-US" altLang="en-US" sz="2800" dirty="0" smtClean="0"/>
              <a:t>Accelerated Benefit Riders</a:t>
            </a:r>
          </a:p>
        </p:txBody>
      </p:sp>
      <p:sp>
        <p:nvSpPr>
          <p:cNvPr id="37892" name="TextBox 1"/>
          <p:cNvSpPr txBox="1">
            <a:spLocks noChangeArrowheads="1"/>
          </p:cNvSpPr>
          <p:nvPr/>
        </p:nvSpPr>
        <p:spPr bwMode="auto">
          <a:xfrm>
            <a:off x="381000" y="4267200"/>
            <a:ext cx="393312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eaLnBrk="0" hangingPunct="0">
              <a:spcBef>
                <a:spcPts val="1200"/>
              </a:spcBef>
              <a:buClr>
                <a:srgbClr val="00A4E4"/>
              </a:buClr>
              <a:buFont typeface="Wingdings" pitchFamily="2" charset="2"/>
              <a:buChar char="§"/>
              <a:defRPr sz="1400">
                <a:solidFill>
                  <a:srgbClr val="000000"/>
                </a:solidFill>
                <a:latin typeface="Arial" charset="0"/>
                <a:ea typeface="ＭＳ Ｐゴシック" pitchFamily="34" charset="-128"/>
                <a:cs typeface="Arial" charset="0"/>
              </a:defRPr>
            </a:lvl1pPr>
            <a:lvl2pPr marL="742950" indent="-285750" defTabSz="457200" eaLnBrk="0" hangingPunct="0">
              <a:spcBef>
                <a:spcPts val="300"/>
              </a:spcBef>
              <a:buClr>
                <a:srgbClr val="00A4E4"/>
              </a:buClr>
              <a:buFont typeface="Arial" charset="0"/>
              <a:buChar char="–"/>
              <a:defRPr sz="1200">
                <a:solidFill>
                  <a:srgbClr val="000000"/>
                </a:solidFill>
                <a:latin typeface="Arial" charset="0"/>
                <a:ea typeface="ＭＳ Ｐゴシック" pitchFamily="34" charset="-128"/>
                <a:cs typeface="Arial" charset="0"/>
              </a:defRPr>
            </a:lvl2pPr>
            <a:lvl3pPr marL="1143000" indent="-228600" defTabSz="457200"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3pPr>
            <a:lvl4pPr marL="1600200" indent="-228600" defTabSz="457200"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4pPr>
            <a:lvl5pPr marL="2057400" indent="-228600" defTabSz="457200"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5pPr>
            <a:lvl6pPr marL="2514600" indent="-228600" defTabSz="457200"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6pPr>
            <a:lvl7pPr marL="2971800" indent="-228600" defTabSz="457200"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7pPr>
            <a:lvl8pPr marL="3429000" indent="-228600" defTabSz="457200"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8pPr>
            <a:lvl9pPr marL="3886200" indent="-228600" defTabSz="457200"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9pPr>
          </a:lstStyle>
          <a:p>
            <a:pPr eaLnBrk="1" fontAlgn="base" hangingPunct="1">
              <a:spcBef>
                <a:spcPct val="0"/>
              </a:spcBef>
              <a:spcAft>
                <a:spcPct val="0"/>
              </a:spcAft>
              <a:buClrTx/>
              <a:buFontTx/>
              <a:buNone/>
            </a:pPr>
            <a:r>
              <a:rPr lang="en-US" altLang="en-US" sz="2400" dirty="0">
                <a:solidFill>
                  <a:srgbClr val="696969"/>
                </a:solidFill>
              </a:rPr>
              <a:t>Presented by</a:t>
            </a:r>
            <a:r>
              <a:rPr lang="en-US" altLang="en-US" sz="2400" dirty="0" smtClean="0">
                <a:solidFill>
                  <a:srgbClr val="696969"/>
                </a:solidFill>
              </a:rPr>
              <a:t>…</a:t>
            </a:r>
            <a:br>
              <a:rPr lang="en-US" altLang="en-US" sz="2400" dirty="0" smtClean="0">
                <a:solidFill>
                  <a:srgbClr val="696969"/>
                </a:solidFill>
              </a:rPr>
            </a:br>
            <a:r>
              <a:rPr lang="en-US" altLang="en-US" sz="2400" dirty="0" smtClean="0">
                <a:solidFill>
                  <a:srgbClr val="696969"/>
                </a:solidFill>
              </a:rPr>
              <a:t>Trevor Keeble</a:t>
            </a:r>
          </a:p>
          <a:p>
            <a:pPr eaLnBrk="1" fontAlgn="base" hangingPunct="1">
              <a:spcBef>
                <a:spcPct val="0"/>
              </a:spcBef>
              <a:spcAft>
                <a:spcPct val="0"/>
              </a:spcAft>
              <a:buClrTx/>
              <a:buFontTx/>
              <a:buNone/>
            </a:pPr>
            <a:r>
              <a:rPr lang="en-US" altLang="en-US" sz="2400" dirty="0" smtClean="0">
                <a:solidFill>
                  <a:srgbClr val="696969"/>
                </a:solidFill>
              </a:rPr>
              <a:t>Director of Product Training</a:t>
            </a:r>
            <a:endParaRPr lang="en-US" altLang="en-US" sz="2400" dirty="0">
              <a:solidFill>
                <a:srgbClr val="696969"/>
              </a:solidFill>
            </a:endParaRPr>
          </a:p>
        </p:txBody>
      </p:sp>
      <p:sp>
        <p:nvSpPr>
          <p:cNvPr id="37893" name="Rectangle 5"/>
          <p:cNvSpPr>
            <a:spLocks noChangeArrowheads="1"/>
          </p:cNvSpPr>
          <p:nvPr/>
        </p:nvSpPr>
        <p:spPr bwMode="auto">
          <a:xfrm>
            <a:off x="228600" y="6172200"/>
            <a:ext cx="876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1225" eaLnBrk="0" hangingPunct="0">
              <a:spcBef>
                <a:spcPts val="1200"/>
              </a:spcBef>
              <a:buClr>
                <a:srgbClr val="00A4E4"/>
              </a:buClr>
              <a:buFont typeface="Wingdings" pitchFamily="2" charset="2"/>
              <a:buChar char="§"/>
              <a:defRPr sz="1400">
                <a:solidFill>
                  <a:srgbClr val="000000"/>
                </a:solidFill>
                <a:latin typeface="Arial" charset="0"/>
                <a:ea typeface="ＭＳ Ｐゴシック" pitchFamily="34" charset="-128"/>
                <a:cs typeface="Arial" charset="0"/>
              </a:defRPr>
            </a:lvl1pPr>
            <a:lvl2pPr marL="742950" indent="-285750" defTabSz="911225" eaLnBrk="0" hangingPunct="0">
              <a:spcBef>
                <a:spcPts val="300"/>
              </a:spcBef>
              <a:buClr>
                <a:srgbClr val="00A4E4"/>
              </a:buClr>
              <a:buFont typeface="Arial" charset="0"/>
              <a:buChar char="–"/>
              <a:defRPr sz="1200">
                <a:solidFill>
                  <a:srgbClr val="000000"/>
                </a:solidFill>
                <a:latin typeface="Arial" charset="0"/>
                <a:ea typeface="ＭＳ Ｐゴシック" pitchFamily="34" charset="-128"/>
                <a:cs typeface="Arial" charset="0"/>
              </a:defRPr>
            </a:lvl2pPr>
            <a:lvl3pPr marL="1143000" indent="-228600" defTabSz="911225"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3pPr>
            <a:lvl4pPr marL="1600200" indent="-228600" defTabSz="911225"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4pPr>
            <a:lvl5pPr marL="2057400" indent="-228600" defTabSz="911225"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5pPr>
            <a:lvl6pPr marL="25146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6pPr>
            <a:lvl7pPr marL="29718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7pPr>
            <a:lvl8pPr marL="34290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8pPr>
            <a:lvl9pPr marL="38862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9pPr>
          </a:lstStyle>
          <a:p>
            <a:pPr algn="ctr" eaLnBrk="1" fontAlgn="base" hangingPunct="1">
              <a:spcBef>
                <a:spcPct val="0"/>
              </a:spcBef>
              <a:spcAft>
                <a:spcPct val="0"/>
              </a:spcAft>
              <a:buClrTx/>
              <a:buFontTx/>
              <a:buNone/>
            </a:pPr>
            <a:r>
              <a:rPr lang="en-US" altLang="en-US" sz="1800">
                <a:latin typeface="Calibri" pitchFamily="34" charset="0"/>
              </a:rPr>
              <a:t>Policies issued by American General Life Insurance Company ("AGL“)</a:t>
            </a:r>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9867" y="2781300"/>
            <a:ext cx="3181350"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69552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QoL</a:t>
            </a:r>
            <a:r>
              <a:rPr lang="en-US" dirty="0" smtClean="0"/>
              <a:t> ABR Disclosure Forms</a:t>
            </a:r>
            <a:endParaRPr lang="en-US" dirty="0"/>
          </a:p>
        </p:txBody>
      </p:sp>
      <p:sp>
        <p:nvSpPr>
          <p:cNvPr id="3" name="Content Placeholder 2"/>
          <p:cNvSpPr txBox="1">
            <a:spLocks/>
          </p:cNvSpPr>
          <p:nvPr/>
        </p:nvSpPr>
        <p:spPr>
          <a:xfrm>
            <a:off x="457200" y="1377461"/>
            <a:ext cx="8045450" cy="1828800"/>
          </a:xfrm>
          <a:prstGeom prst="rect">
            <a:avLst/>
          </a:prstGeom>
        </p:spPr>
        <p:txBody>
          <a:bodyPr/>
          <a:lstStyle>
            <a:lvl1pPr marL="176213" indent="-176213" algn="l" defTabSz="455613" rtl="0" eaLnBrk="0" fontAlgn="base" hangingPunct="0">
              <a:spcBef>
                <a:spcPts val="1200"/>
              </a:spcBef>
              <a:spcAft>
                <a:spcPct val="0"/>
              </a:spcAft>
              <a:buClr>
                <a:srgbClr val="00A4E4"/>
              </a:buClr>
              <a:buFont typeface="Wingdings" charset="0"/>
              <a:buChar char="§"/>
              <a:tabLst>
                <a:tab pos="8002588" algn="r"/>
              </a:tabLst>
              <a:defRPr sz="1400">
                <a:solidFill>
                  <a:srgbClr val="000000"/>
                </a:solidFill>
                <a:latin typeface="+mn-lt"/>
                <a:ea typeface="MS PGothic" pitchFamily="34" charset="-128"/>
                <a:cs typeface="+mn-cs"/>
              </a:defRPr>
            </a:lvl1pPr>
            <a:lvl2pPr marL="360363" indent="-169863" algn="l" defTabSz="455613" rtl="0" eaLnBrk="0" fontAlgn="base" hangingPunct="0">
              <a:spcBef>
                <a:spcPts val="300"/>
              </a:spcBef>
              <a:spcAft>
                <a:spcPct val="0"/>
              </a:spcAft>
              <a:buClr>
                <a:srgbClr val="00A4E4"/>
              </a:buClr>
              <a:buFont typeface="Arial" charset="0"/>
              <a:buChar char="–"/>
              <a:tabLst>
                <a:tab pos="8002588" algn="r"/>
              </a:tabLst>
              <a:defRPr sz="1200">
                <a:solidFill>
                  <a:srgbClr val="000000"/>
                </a:solidFill>
                <a:latin typeface="+mn-lt"/>
                <a:ea typeface="MS PGothic" pitchFamily="34" charset="-128"/>
                <a:cs typeface="+mn-cs"/>
              </a:defRPr>
            </a:lvl2pPr>
            <a:lvl3pPr marL="500063" indent="-138113" algn="l" defTabSz="455613" rtl="0" eaLnBrk="0" fontAlgn="base" hangingPunct="0">
              <a:spcBef>
                <a:spcPts val="300"/>
              </a:spcBef>
              <a:spcAft>
                <a:spcPct val="0"/>
              </a:spcAft>
              <a:buClr>
                <a:srgbClr val="00A4E4"/>
              </a:buClr>
              <a:buFont typeface="Arial" charset="0"/>
              <a:buChar char="•"/>
              <a:tabLst>
                <a:tab pos="8002588" algn="r"/>
              </a:tabLst>
              <a:defRPr sz="1000">
                <a:solidFill>
                  <a:srgbClr val="000000"/>
                </a:solidFill>
                <a:latin typeface="+mn-lt"/>
                <a:ea typeface="MS PGothic" pitchFamily="34" charset="-128"/>
                <a:cs typeface="+mn-cs"/>
              </a:defRPr>
            </a:lvl3pPr>
            <a:lvl4pPr marL="646113" indent="-150813" algn="l" defTabSz="455613" rtl="0" eaLnBrk="0" fontAlgn="base" hangingPunct="0">
              <a:spcBef>
                <a:spcPts val="300"/>
              </a:spcBef>
              <a:spcAft>
                <a:spcPct val="0"/>
              </a:spcAft>
              <a:buClr>
                <a:srgbClr val="00A4E4"/>
              </a:buClr>
              <a:buFont typeface="Arial" charset="0"/>
              <a:buChar char="–"/>
              <a:tabLst>
                <a:tab pos="8002588" algn="r"/>
              </a:tabLst>
              <a:defRPr sz="1000">
                <a:solidFill>
                  <a:srgbClr val="000000"/>
                </a:solidFill>
                <a:latin typeface="+mn-lt"/>
                <a:ea typeface="MS PGothic" pitchFamily="34" charset="-128"/>
                <a:cs typeface="+mn-cs"/>
              </a:defRPr>
            </a:lvl4pPr>
            <a:lvl5pPr marL="790575" indent="-142875" algn="l" defTabSz="455613" rtl="0" eaLnBrk="0" fontAlgn="base" hangingPunct="0">
              <a:spcBef>
                <a:spcPts val="300"/>
              </a:spcBef>
              <a:spcAft>
                <a:spcPct val="0"/>
              </a:spcAft>
              <a:buClr>
                <a:srgbClr val="00A4E4"/>
              </a:buClr>
              <a:buFont typeface="Arial" charset="0"/>
              <a:buChar char="»"/>
              <a:tabLst>
                <a:tab pos="8002588" algn="r"/>
              </a:tabLst>
              <a:defRPr sz="1000">
                <a:solidFill>
                  <a:srgbClr val="000000"/>
                </a:solidFill>
                <a:latin typeface="+mn-lt"/>
                <a:ea typeface="MS PGothic" pitchFamily="34" charset="-128"/>
                <a:cs typeface="+mn-cs"/>
              </a:defRPr>
            </a:lvl5pPr>
            <a:lvl6pPr marL="1249071" indent="-144429" algn="l" defTabSz="457092" rtl="0" fontAlgn="base">
              <a:spcBef>
                <a:spcPts val="300"/>
              </a:spcBef>
              <a:spcAft>
                <a:spcPct val="0"/>
              </a:spcAft>
              <a:buClr>
                <a:srgbClr val="00A4E4"/>
              </a:buClr>
              <a:buFont typeface="Arial" pitchFamily="34" charset="0"/>
              <a:buChar char="»"/>
              <a:tabLst>
                <a:tab pos="8003891" algn="r"/>
              </a:tabLst>
              <a:defRPr sz="1000">
                <a:solidFill>
                  <a:srgbClr val="000000"/>
                </a:solidFill>
                <a:latin typeface="+mn-lt"/>
                <a:ea typeface="+mn-ea"/>
                <a:cs typeface="+mn-cs"/>
              </a:defRPr>
            </a:lvl6pPr>
            <a:lvl7pPr marL="1706164" indent="-144429" algn="l" defTabSz="457092" rtl="0" fontAlgn="base">
              <a:spcBef>
                <a:spcPts val="300"/>
              </a:spcBef>
              <a:spcAft>
                <a:spcPct val="0"/>
              </a:spcAft>
              <a:buClr>
                <a:srgbClr val="00A4E4"/>
              </a:buClr>
              <a:buFont typeface="Arial" pitchFamily="34" charset="0"/>
              <a:buChar char="»"/>
              <a:tabLst>
                <a:tab pos="8003891" algn="r"/>
              </a:tabLst>
              <a:defRPr sz="1000">
                <a:solidFill>
                  <a:srgbClr val="000000"/>
                </a:solidFill>
                <a:latin typeface="+mn-lt"/>
                <a:ea typeface="+mn-ea"/>
                <a:cs typeface="+mn-cs"/>
              </a:defRPr>
            </a:lvl7pPr>
            <a:lvl8pPr marL="2163257" indent="-144429" algn="l" defTabSz="457092" rtl="0" fontAlgn="base">
              <a:spcBef>
                <a:spcPts val="300"/>
              </a:spcBef>
              <a:spcAft>
                <a:spcPct val="0"/>
              </a:spcAft>
              <a:buClr>
                <a:srgbClr val="00A4E4"/>
              </a:buClr>
              <a:buFont typeface="Arial" pitchFamily="34" charset="0"/>
              <a:buChar char="»"/>
              <a:tabLst>
                <a:tab pos="8003891" algn="r"/>
              </a:tabLst>
              <a:defRPr sz="1000">
                <a:solidFill>
                  <a:srgbClr val="000000"/>
                </a:solidFill>
                <a:latin typeface="+mn-lt"/>
                <a:ea typeface="+mn-ea"/>
                <a:cs typeface="+mn-cs"/>
              </a:defRPr>
            </a:lvl8pPr>
            <a:lvl9pPr marL="2620351" indent="-144429" algn="l" defTabSz="457092" rtl="0" fontAlgn="base">
              <a:spcBef>
                <a:spcPts val="300"/>
              </a:spcBef>
              <a:spcAft>
                <a:spcPct val="0"/>
              </a:spcAft>
              <a:buClr>
                <a:srgbClr val="00A4E4"/>
              </a:buClr>
              <a:buFont typeface="Arial" pitchFamily="34" charset="0"/>
              <a:buChar char="»"/>
              <a:tabLst>
                <a:tab pos="8003891" algn="r"/>
              </a:tabLst>
              <a:defRPr sz="1000">
                <a:solidFill>
                  <a:srgbClr val="000000"/>
                </a:solidFill>
                <a:latin typeface="+mn-lt"/>
                <a:ea typeface="+mn-ea"/>
                <a:cs typeface="+mn-cs"/>
              </a:defRPr>
            </a:lvl9pPr>
          </a:lstStyle>
          <a:p>
            <a:r>
              <a:rPr lang="en-US" sz="1800" b="1" kern="0" dirty="0" smtClean="0">
                <a:solidFill>
                  <a:schemeClr val="bg1"/>
                </a:solidFill>
              </a:rPr>
              <a:t>New form </a:t>
            </a:r>
            <a:r>
              <a:rPr lang="en-US" sz="1800" kern="0" dirty="0" smtClean="0">
                <a:solidFill>
                  <a:schemeClr val="tx1"/>
                </a:solidFill>
              </a:rPr>
              <a:t>required with Part A Application beginning </a:t>
            </a:r>
            <a:r>
              <a:rPr lang="en-US" sz="1800" b="1" kern="0" dirty="0" smtClean="0">
                <a:solidFill>
                  <a:schemeClr val="bg1"/>
                </a:solidFill>
              </a:rPr>
              <a:t>November 30, 2016 </a:t>
            </a:r>
            <a:r>
              <a:rPr lang="en-US" sz="1800" kern="0" dirty="0" smtClean="0">
                <a:solidFill>
                  <a:schemeClr val="tx1"/>
                </a:solidFill>
              </a:rPr>
              <a:t>and should be completed with the client at the time the application is taken. </a:t>
            </a:r>
            <a:endParaRPr lang="en-US" sz="1800" b="1" kern="0" dirty="0" smtClean="0">
              <a:solidFill>
                <a:schemeClr val="bg1"/>
              </a:solidFill>
            </a:endParaRPr>
          </a:p>
          <a:p>
            <a:r>
              <a:rPr lang="en-US" sz="1800" kern="0" dirty="0" smtClean="0">
                <a:solidFill>
                  <a:schemeClr val="tx1"/>
                </a:solidFill>
              </a:rPr>
              <a:t>The </a:t>
            </a:r>
            <a:r>
              <a:rPr lang="en-US" sz="1800" b="1" kern="0" dirty="0" smtClean="0">
                <a:solidFill>
                  <a:schemeClr val="bg1"/>
                </a:solidFill>
              </a:rPr>
              <a:t>1020 Life Kit </a:t>
            </a:r>
            <a:r>
              <a:rPr lang="en-US" sz="1800" kern="0" dirty="0" smtClean="0">
                <a:solidFill>
                  <a:schemeClr val="tx1"/>
                </a:solidFill>
              </a:rPr>
              <a:t>has been updated and can be accessed via </a:t>
            </a:r>
            <a:r>
              <a:rPr lang="en-US" sz="1800" b="1" kern="0" dirty="0" smtClean="0">
                <a:solidFill>
                  <a:schemeClr val="bg1"/>
                </a:solidFill>
              </a:rPr>
              <a:t>Forms Depot</a:t>
            </a:r>
            <a:r>
              <a:rPr lang="en-US" sz="1800" kern="0" dirty="0" smtClean="0">
                <a:solidFill>
                  <a:schemeClr val="tx1"/>
                </a:solidFill>
              </a:rPr>
              <a:t>.</a:t>
            </a:r>
          </a:p>
          <a:p>
            <a:r>
              <a:rPr lang="en-US" sz="1800" kern="0" dirty="0">
                <a:solidFill>
                  <a:schemeClr val="tx1"/>
                </a:solidFill>
              </a:rPr>
              <a:t>T</a:t>
            </a:r>
            <a:r>
              <a:rPr lang="en-US" sz="1800" kern="0" dirty="0" smtClean="0">
                <a:solidFill>
                  <a:schemeClr val="tx1"/>
                </a:solidFill>
              </a:rPr>
              <a:t>he </a:t>
            </a:r>
            <a:r>
              <a:rPr lang="en-US" sz="1800" kern="0" dirty="0" err="1" smtClean="0">
                <a:solidFill>
                  <a:schemeClr val="tx1"/>
                </a:solidFill>
              </a:rPr>
              <a:t>QoL</a:t>
            </a:r>
            <a:r>
              <a:rPr lang="en-US" sz="1800" kern="0" dirty="0" smtClean="0">
                <a:solidFill>
                  <a:schemeClr val="tx1"/>
                </a:solidFill>
              </a:rPr>
              <a:t> ABR Disclosure forms can also be downloaded from </a:t>
            </a:r>
            <a:r>
              <a:rPr lang="en-US" sz="1800" b="1" kern="0" dirty="0" smtClean="0">
                <a:solidFill>
                  <a:schemeClr val="bg1"/>
                </a:solidFill>
              </a:rPr>
              <a:t>Forms Depot </a:t>
            </a:r>
            <a:r>
              <a:rPr lang="en-US" sz="1800" kern="0" dirty="0" smtClean="0">
                <a:solidFill>
                  <a:schemeClr val="tx1"/>
                </a:solidFill>
              </a:rPr>
              <a:t>using the below Description or Form Number.</a:t>
            </a:r>
            <a:r>
              <a:rPr lang="en-US" kern="0" dirty="0" smtClean="0">
                <a:solidFill>
                  <a:schemeClr val="tx1"/>
                </a:solidFill>
              </a:rPr>
              <a:t>	</a:t>
            </a:r>
            <a:endParaRPr lang="en-US" kern="0" dirty="0">
              <a:solidFill>
                <a:schemeClr val="tx1"/>
              </a:solidFill>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581400"/>
            <a:ext cx="7457155" cy="2110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8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1"/>
          <p:cNvSpPr>
            <a:spLocks noChangeArrowheads="1"/>
          </p:cNvSpPr>
          <p:nvPr/>
        </p:nvSpPr>
        <p:spPr bwMode="auto">
          <a:xfrm>
            <a:off x="2124075" y="134302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r>
              <a:rPr lang="en-US" altLang="en-US">
                <a:solidFill>
                  <a:srgbClr val="000000"/>
                </a:solidFill>
              </a:rPr>
              <a:t/>
            </a:r>
            <a:br>
              <a:rPr lang="en-US" altLang="en-US">
                <a:solidFill>
                  <a:srgbClr val="000000"/>
                </a:solidFill>
              </a:rPr>
            </a:br>
            <a:endParaRPr lang="en-US" altLang="en-US">
              <a:solidFill>
                <a:srgbClr val="000000"/>
              </a:solidFill>
            </a:endParaRPr>
          </a:p>
        </p:txBody>
      </p:sp>
      <p:sp>
        <p:nvSpPr>
          <p:cNvPr id="131074" name="Rectangle 3"/>
          <p:cNvSpPr>
            <a:spLocks noChangeArrowheads="1"/>
          </p:cNvSpPr>
          <p:nvPr/>
        </p:nvSpPr>
        <p:spPr bwMode="auto">
          <a:xfrm>
            <a:off x="1100138" y="6356334"/>
            <a:ext cx="7496175" cy="200055"/>
          </a:xfrm>
          <a:prstGeom prst="rect">
            <a:avLst/>
          </a:prstGeom>
          <a:noFill/>
          <a:ln w="9525">
            <a:noFill/>
            <a:miter lim="800000"/>
            <a:headEnd/>
            <a:tailEnd/>
          </a:ln>
        </p:spPr>
        <p:txBody>
          <a:bodyPr anchor="ctr">
            <a:spAutoFit/>
          </a:bodyPr>
          <a:lstStyle/>
          <a:p>
            <a:pPr fontAlgn="base">
              <a:spcBef>
                <a:spcPct val="0"/>
              </a:spcBef>
              <a:spcAft>
                <a:spcPct val="0"/>
              </a:spcAft>
            </a:pPr>
            <a:r>
              <a:rPr lang="en-US" altLang="zh-CN" sz="700" dirty="0">
                <a:solidFill>
                  <a:srgbClr val="000000"/>
                </a:solidFill>
                <a:latin typeface="Calibri" pitchFamily="34" charset="0"/>
                <a:ea typeface="SimSun" pitchFamily="2" charset="-122"/>
                <a:cs typeface="Calibri" pitchFamily="34" charset="0"/>
              </a:rPr>
              <a:t>Riders may be subject to state variations *New rider not available on QOL Flex Term or QOL Performer Plus</a:t>
            </a:r>
            <a:endParaRPr lang="en-US" altLang="zh-CN" sz="500" dirty="0">
              <a:solidFill>
                <a:srgbClr val="000000"/>
              </a:solidFill>
              <a:ea typeface="SimSun" pitchFamily="2" charset="-122"/>
              <a:cs typeface="Calibri" pitchFamily="34" charset="0"/>
            </a:endParaRPr>
          </a:p>
        </p:txBody>
      </p:sp>
      <p:sp>
        <p:nvSpPr>
          <p:cNvPr id="131082" name="Title 1"/>
          <p:cNvSpPr>
            <a:spLocks noGrp="1"/>
          </p:cNvSpPr>
          <p:nvPr>
            <p:ph type="title"/>
          </p:nvPr>
        </p:nvSpPr>
        <p:spPr>
          <a:xfrm>
            <a:off x="314325" y="228743"/>
            <a:ext cx="8045450" cy="307975"/>
          </a:xfrm>
        </p:spPr>
        <p:txBody>
          <a:bodyPr/>
          <a:lstStyle/>
          <a:p>
            <a:r>
              <a:rPr lang="en-US" dirty="0" err="1" smtClean="0">
                <a:solidFill>
                  <a:srgbClr val="0073AE"/>
                </a:solidFill>
              </a:rPr>
              <a:t>SelectChoice</a:t>
            </a:r>
            <a:r>
              <a:rPr lang="en-US" dirty="0" smtClean="0">
                <a:solidFill>
                  <a:srgbClr val="0073AE"/>
                </a:solidFill>
              </a:rPr>
              <a:t> II Accelerated Benefit Riders</a:t>
            </a:r>
            <a:endParaRPr lang="en-US" sz="1600" dirty="0" smtClean="0"/>
          </a:p>
        </p:txBody>
      </p:sp>
      <p:graphicFrame>
        <p:nvGraphicFramePr>
          <p:cNvPr id="5" name="Table 4"/>
          <p:cNvGraphicFramePr>
            <a:graphicFrameLocks noGrp="1"/>
          </p:cNvGraphicFramePr>
          <p:nvPr>
            <p:extLst>
              <p:ext uri="{D42A27DB-BD31-4B8C-83A1-F6EECF244321}">
                <p14:modId xmlns:p14="http://schemas.microsoft.com/office/powerpoint/2010/main" val="2763741502"/>
              </p:ext>
            </p:extLst>
          </p:nvPr>
        </p:nvGraphicFramePr>
        <p:xfrm>
          <a:off x="275612" y="632947"/>
          <a:ext cx="8110457" cy="5195336"/>
        </p:xfrm>
        <a:graphic>
          <a:graphicData uri="http://schemas.openxmlformats.org/drawingml/2006/table">
            <a:tbl>
              <a:tblPr>
                <a:tableStyleId>{5C22544A-7EE6-4342-B048-85BDC9FD1C3A}</a:tableStyleId>
              </a:tblPr>
              <a:tblGrid>
                <a:gridCol w="1173382"/>
                <a:gridCol w="1387415"/>
                <a:gridCol w="1387415"/>
                <a:gridCol w="1387415"/>
                <a:gridCol w="1387415"/>
                <a:gridCol w="1387415"/>
              </a:tblGrid>
              <a:tr h="712067">
                <a:tc>
                  <a:txBody>
                    <a:bodyPr/>
                    <a:lstStyle/>
                    <a:p>
                      <a:pPr algn="l"/>
                      <a:endParaRPr lang="en-US" sz="1000" b="1" dirty="0">
                        <a:solidFill>
                          <a:srgbClr val="FFFFFF"/>
                        </a:solidFill>
                        <a:effectLst/>
                        <a:latin typeface="Calibri" panose="020F0502020204030204" pitchFamily="34" charset="0"/>
                        <a:cs typeface="Calibri" panose="020F0502020204030204" pitchFamily="34" charset="0"/>
                      </a:endParaRPr>
                    </a:p>
                  </a:txBody>
                  <a:tcPr marL="62326" marR="62326" marT="31163" marB="31163"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fontAlgn="base">
                        <a:lnSpc>
                          <a:spcPct val="115000"/>
                        </a:lnSpc>
                        <a:spcBef>
                          <a:spcPts val="0"/>
                        </a:spcBef>
                        <a:spcAft>
                          <a:spcPts val="0"/>
                        </a:spcAft>
                      </a:pPr>
                      <a:r>
                        <a:rPr lang="en-US" sz="1000" b="1" kern="1200" dirty="0" err="1" smtClean="0">
                          <a:solidFill>
                            <a:srgbClr val="FFFFFF"/>
                          </a:solidFill>
                          <a:effectLst/>
                          <a:latin typeface="Calibri" panose="020F0502020204030204" pitchFamily="34" charset="0"/>
                          <a:cs typeface="Calibri" panose="020F0502020204030204" pitchFamily="34" charset="0"/>
                        </a:rPr>
                        <a:t>QoL</a:t>
                      </a:r>
                      <a:r>
                        <a:rPr lang="en-US" sz="1000" b="1" kern="1200" dirty="0" smtClean="0">
                          <a:solidFill>
                            <a:srgbClr val="FFFFFF"/>
                          </a:solidFill>
                          <a:effectLst/>
                          <a:latin typeface="Calibri" panose="020F0502020204030204" pitchFamily="34" charset="0"/>
                          <a:cs typeface="Calibri" panose="020F0502020204030204" pitchFamily="34" charset="0"/>
                        </a:rPr>
                        <a:t> </a:t>
                      </a:r>
                      <a:r>
                        <a:rPr lang="en-US" sz="1000" b="1" kern="1200" dirty="0" err="1" smtClean="0">
                          <a:solidFill>
                            <a:srgbClr val="FFFFFF"/>
                          </a:solidFill>
                          <a:effectLst/>
                          <a:latin typeface="Calibri" panose="020F0502020204030204" pitchFamily="34" charset="0"/>
                          <a:cs typeface="Calibri" panose="020F0502020204030204" pitchFamily="34" charset="0"/>
                        </a:rPr>
                        <a:t>SelectChoice</a:t>
                      </a:r>
                      <a:r>
                        <a:rPr lang="en-US" sz="1000" b="1" kern="1200" dirty="0" smtClean="0">
                          <a:solidFill>
                            <a:srgbClr val="FFFFFF"/>
                          </a:solidFill>
                          <a:effectLst/>
                          <a:latin typeface="Calibri" panose="020F0502020204030204" pitchFamily="34" charset="0"/>
                          <a:cs typeface="Calibri" panose="020F0502020204030204" pitchFamily="34" charset="0"/>
                        </a:rPr>
                        <a:t> II Accelerated Benefit Riders</a:t>
                      </a:r>
                      <a:endParaRPr lang="en-US" sz="1000" b="1" dirty="0">
                        <a:solidFill>
                          <a:srgbClr val="FFFFFF"/>
                        </a:solidFill>
                        <a:effectLst/>
                        <a:latin typeface="Calibri" panose="020F0502020204030204" pitchFamily="34" charset="0"/>
                        <a:ea typeface="SimSun"/>
                        <a:cs typeface="Calibri" panose="020F0502020204030204" pitchFamily="34" charset="0"/>
                      </a:endParaRPr>
                    </a:p>
                  </a:txBody>
                  <a:tcPr marL="62326" marR="62326" marT="31163" marB="31163"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fontAlgn="base">
                        <a:lnSpc>
                          <a:spcPct val="115000"/>
                        </a:lnSpc>
                        <a:spcBef>
                          <a:spcPts val="0"/>
                        </a:spcBef>
                        <a:spcAft>
                          <a:spcPts val="0"/>
                        </a:spcAft>
                      </a:pPr>
                      <a:r>
                        <a:rPr lang="en-US" sz="1000" b="1" kern="1200" dirty="0" smtClean="0">
                          <a:solidFill>
                            <a:srgbClr val="FFFFFF"/>
                          </a:solidFill>
                          <a:effectLst/>
                          <a:latin typeface="Calibri" panose="020F0502020204030204" pitchFamily="34" charset="0"/>
                          <a:cs typeface="Calibri" panose="020F0502020204030204" pitchFamily="34" charset="0"/>
                        </a:rPr>
                        <a:t>LSW </a:t>
                      </a:r>
                      <a:br>
                        <a:rPr lang="en-US" sz="1000" b="1" kern="1200" dirty="0" smtClean="0">
                          <a:solidFill>
                            <a:srgbClr val="FFFFFF"/>
                          </a:solidFill>
                          <a:effectLst/>
                          <a:latin typeface="Calibri" panose="020F0502020204030204" pitchFamily="34" charset="0"/>
                          <a:cs typeface="Calibri" panose="020F0502020204030204" pitchFamily="34" charset="0"/>
                        </a:rPr>
                      </a:br>
                      <a:r>
                        <a:rPr lang="en-US" sz="1000" b="1" kern="1200" dirty="0" smtClean="0">
                          <a:solidFill>
                            <a:srgbClr val="FFFFFF"/>
                          </a:solidFill>
                          <a:effectLst/>
                          <a:latin typeface="Calibri" panose="020F0502020204030204" pitchFamily="34" charset="0"/>
                          <a:cs typeface="Calibri" panose="020F0502020204030204" pitchFamily="34" charset="0"/>
                        </a:rPr>
                        <a:t> </a:t>
                      </a:r>
                      <a:r>
                        <a:rPr lang="en-US" sz="1000" b="1" kern="1200" dirty="0">
                          <a:solidFill>
                            <a:srgbClr val="FFFFFF"/>
                          </a:solidFill>
                          <a:effectLst/>
                          <a:latin typeface="Calibri" panose="020F0502020204030204" pitchFamily="34" charset="0"/>
                          <a:cs typeface="Calibri" panose="020F0502020204030204" pitchFamily="34" charset="0"/>
                        </a:rPr>
                        <a:t>Accelerated </a:t>
                      </a:r>
                      <a:r>
                        <a:rPr lang="en-US" sz="1000" b="1" kern="1200" dirty="0" smtClean="0">
                          <a:solidFill>
                            <a:srgbClr val="FFFFFF"/>
                          </a:solidFill>
                          <a:effectLst/>
                          <a:latin typeface="Calibri" panose="020F0502020204030204" pitchFamily="34" charset="0"/>
                          <a:cs typeface="Calibri" panose="020F0502020204030204" pitchFamily="34" charset="0"/>
                        </a:rPr>
                        <a:t/>
                      </a:r>
                      <a:br>
                        <a:rPr lang="en-US" sz="1000" b="1" kern="1200" dirty="0" smtClean="0">
                          <a:solidFill>
                            <a:srgbClr val="FFFFFF"/>
                          </a:solidFill>
                          <a:effectLst/>
                          <a:latin typeface="Calibri" panose="020F0502020204030204" pitchFamily="34" charset="0"/>
                          <a:cs typeface="Calibri" panose="020F0502020204030204" pitchFamily="34" charset="0"/>
                        </a:rPr>
                      </a:br>
                      <a:r>
                        <a:rPr lang="en-US" sz="1000" b="1" kern="1200" dirty="0" smtClean="0">
                          <a:solidFill>
                            <a:srgbClr val="FFFFFF"/>
                          </a:solidFill>
                          <a:effectLst/>
                          <a:latin typeface="Calibri" panose="020F0502020204030204" pitchFamily="34" charset="0"/>
                          <a:cs typeface="Calibri" panose="020F0502020204030204" pitchFamily="34" charset="0"/>
                        </a:rPr>
                        <a:t>Benefits </a:t>
                      </a:r>
                      <a:r>
                        <a:rPr lang="en-US" sz="1000" b="1" kern="1200" dirty="0">
                          <a:solidFill>
                            <a:srgbClr val="FFFFFF"/>
                          </a:solidFill>
                          <a:effectLst/>
                          <a:latin typeface="Calibri" panose="020F0502020204030204" pitchFamily="34" charset="0"/>
                          <a:cs typeface="Calibri" panose="020F0502020204030204" pitchFamily="34" charset="0"/>
                        </a:rPr>
                        <a:t>Riders</a:t>
                      </a:r>
                      <a:endParaRPr lang="en-US" sz="1000" b="1" dirty="0">
                        <a:solidFill>
                          <a:srgbClr val="FFFFFF"/>
                        </a:solidFill>
                        <a:effectLst/>
                        <a:latin typeface="Calibri" panose="020F0502020204030204" pitchFamily="34" charset="0"/>
                        <a:ea typeface="SimSun"/>
                        <a:cs typeface="Calibri" panose="020F0502020204030204" pitchFamily="34" charset="0"/>
                      </a:endParaRPr>
                    </a:p>
                  </a:txBody>
                  <a:tcPr marL="62326" marR="62326" marT="31163" marB="31163"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indent="0" algn="ctr" defTabSz="457200" rtl="0" eaLnBrk="1" fontAlgn="b" latinLnBrk="0" hangingPunct="1">
                        <a:lnSpc>
                          <a:spcPct val="115000"/>
                        </a:lnSpc>
                        <a:spcBef>
                          <a:spcPts val="0"/>
                        </a:spcBef>
                        <a:spcAft>
                          <a:spcPts val="0"/>
                        </a:spcAft>
                        <a:buClrTx/>
                        <a:buSzTx/>
                        <a:buFontTx/>
                        <a:buNone/>
                        <a:tabLst/>
                        <a:defRPr/>
                      </a:pPr>
                      <a:r>
                        <a:rPr lang="en-US" sz="1000" b="1" kern="1200" dirty="0" smtClean="0">
                          <a:solidFill>
                            <a:srgbClr val="FFFFFF"/>
                          </a:solidFill>
                          <a:effectLst/>
                          <a:latin typeface="Calibri" panose="020F0502020204030204" pitchFamily="34" charset="0"/>
                          <a:cs typeface="Calibri" panose="020F0502020204030204" pitchFamily="34" charset="0"/>
                        </a:rPr>
                        <a:t>ANICO </a:t>
                      </a:r>
                      <a:br>
                        <a:rPr lang="en-US" sz="1000" b="1" kern="1200" dirty="0" smtClean="0">
                          <a:solidFill>
                            <a:srgbClr val="FFFFFF"/>
                          </a:solidFill>
                          <a:effectLst/>
                          <a:latin typeface="Calibri" panose="020F0502020204030204" pitchFamily="34" charset="0"/>
                          <a:cs typeface="Calibri" panose="020F0502020204030204" pitchFamily="34" charset="0"/>
                        </a:rPr>
                      </a:br>
                      <a:r>
                        <a:rPr lang="en-US" sz="1000" b="1" kern="1200" dirty="0" smtClean="0">
                          <a:solidFill>
                            <a:srgbClr val="FFFFFF"/>
                          </a:solidFill>
                          <a:effectLst/>
                          <a:latin typeface="Calibri" panose="020F0502020204030204" pitchFamily="34" charset="0"/>
                          <a:cs typeface="Calibri" panose="020F0502020204030204" pitchFamily="34" charset="0"/>
                        </a:rPr>
                        <a:t> Accelerated </a:t>
                      </a:r>
                      <a:br>
                        <a:rPr lang="en-US" sz="1000" b="1" kern="1200" dirty="0" smtClean="0">
                          <a:solidFill>
                            <a:srgbClr val="FFFFFF"/>
                          </a:solidFill>
                          <a:effectLst/>
                          <a:latin typeface="Calibri" panose="020F0502020204030204" pitchFamily="34" charset="0"/>
                          <a:cs typeface="Calibri" panose="020F0502020204030204" pitchFamily="34" charset="0"/>
                        </a:rPr>
                      </a:br>
                      <a:r>
                        <a:rPr lang="en-US" sz="1000" b="1" kern="1200" dirty="0" smtClean="0">
                          <a:solidFill>
                            <a:srgbClr val="FFFFFF"/>
                          </a:solidFill>
                          <a:effectLst/>
                          <a:latin typeface="Calibri" panose="020F0502020204030204" pitchFamily="34" charset="0"/>
                          <a:cs typeface="Calibri" panose="020F0502020204030204" pitchFamily="34" charset="0"/>
                        </a:rPr>
                        <a:t>Benefits Riders</a:t>
                      </a:r>
                      <a:endParaRPr lang="en-US" sz="1000" b="1" dirty="0" smtClean="0">
                        <a:solidFill>
                          <a:srgbClr val="FFFFFF"/>
                        </a:solidFill>
                        <a:effectLst/>
                        <a:latin typeface="Calibri" panose="020F0502020204030204" pitchFamily="34" charset="0"/>
                        <a:ea typeface="SimSun"/>
                        <a:cs typeface="Calibri" panose="020F0502020204030204" pitchFamily="34" charset="0"/>
                      </a:endParaRPr>
                    </a:p>
                  </a:txBody>
                  <a:tcPr marL="62326" marR="62326" marT="31163" marB="31163"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fontAlgn="base">
                        <a:lnSpc>
                          <a:spcPct val="115000"/>
                        </a:lnSpc>
                        <a:spcBef>
                          <a:spcPts val="0"/>
                        </a:spcBef>
                        <a:spcAft>
                          <a:spcPts val="0"/>
                        </a:spcAft>
                      </a:pPr>
                      <a:r>
                        <a:rPr lang="en-US" sz="1000" b="1" kern="1200" dirty="0" smtClean="0">
                          <a:solidFill>
                            <a:srgbClr val="FFFFFF"/>
                          </a:solidFill>
                          <a:effectLst/>
                          <a:latin typeface="Calibri" panose="020F0502020204030204" pitchFamily="34" charset="0"/>
                          <a:cs typeface="Calibri" panose="020F0502020204030204" pitchFamily="34" charset="0"/>
                        </a:rPr>
                        <a:t>North American</a:t>
                      </a:r>
                      <a:br>
                        <a:rPr lang="en-US" sz="1000" b="1" kern="1200" dirty="0" smtClean="0">
                          <a:solidFill>
                            <a:srgbClr val="FFFFFF"/>
                          </a:solidFill>
                          <a:effectLst/>
                          <a:latin typeface="Calibri" panose="020F0502020204030204" pitchFamily="34" charset="0"/>
                          <a:cs typeface="Calibri" panose="020F0502020204030204" pitchFamily="34" charset="0"/>
                        </a:rPr>
                      </a:br>
                      <a:r>
                        <a:rPr lang="en-US" sz="1000" b="1" kern="1200" dirty="0" smtClean="0">
                          <a:solidFill>
                            <a:srgbClr val="FFFFFF"/>
                          </a:solidFill>
                          <a:effectLst/>
                          <a:latin typeface="Calibri" panose="020F0502020204030204" pitchFamily="34" charset="0"/>
                          <a:cs typeface="Calibri" panose="020F0502020204030204" pitchFamily="34" charset="0"/>
                        </a:rPr>
                        <a:t>Accelerated Death </a:t>
                      </a:r>
                      <a:br>
                        <a:rPr lang="en-US" sz="1000" b="1" kern="1200" dirty="0" smtClean="0">
                          <a:solidFill>
                            <a:srgbClr val="FFFFFF"/>
                          </a:solidFill>
                          <a:effectLst/>
                          <a:latin typeface="Calibri" panose="020F0502020204030204" pitchFamily="34" charset="0"/>
                          <a:cs typeface="Calibri" panose="020F0502020204030204" pitchFamily="34" charset="0"/>
                        </a:rPr>
                      </a:br>
                      <a:r>
                        <a:rPr lang="en-US" sz="1000" b="1" kern="1200" dirty="0" smtClean="0">
                          <a:solidFill>
                            <a:srgbClr val="FFFFFF"/>
                          </a:solidFill>
                          <a:effectLst/>
                          <a:latin typeface="Calibri" panose="020F0502020204030204" pitchFamily="34" charset="0"/>
                          <a:cs typeface="Calibri" panose="020F0502020204030204" pitchFamily="34" charset="0"/>
                        </a:rPr>
                        <a:t>Benefit</a:t>
                      </a:r>
                      <a:r>
                        <a:rPr lang="en-US" sz="1000" b="1" kern="1200" baseline="0" dirty="0" smtClean="0">
                          <a:solidFill>
                            <a:srgbClr val="FFFFFF"/>
                          </a:solidFill>
                          <a:effectLst/>
                          <a:latin typeface="Calibri" panose="020F0502020204030204" pitchFamily="34" charset="0"/>
                          <a:cs typeface="Calibri" panose="020F0502020204030204" pitchFamily="34" charset="0"/>
                        </a:rPr>
                        <a:t> Endorsement</a:t>
                      </a:r>
                      <a:endParaRPr lang="en-US" sz="1000" b="1" dirty="0">
                        <a:solidFill>
                          <a:srgbClr val="FFFFFF"/>
                        </a:solidFill>
                        <a:effectLst/>
                        <a:latin typeface="Calibri" panose="020F0502020204030204" pitchFamily="34" charset="0"/>
                        <a:ea typeface="SimSun"/>
                        <a:cs typeface="Calibri" panose="020F0502020204030204" pitchFamily="34" charset="0"/>
                      </a:endParaRPr>
                    </a:p>
                  </a:txBody>
                  <a:tcPr marL="0" marR="0"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0" marR="0" algn="ctr" fontAlgn="b">
                        <a:lnSpc>
                          <a:spcPct val="115000"/>
                        </a:lnSpc>
                        <a:spcBef>
                          <a:spcPts val="0"/>
                        </a:spcBef>
                        <a:spcAft>
                          <a:spcPts val="0"/>
                        </a:spcAft>
                      </a:pPr>
                      <a:r>
                        <a:rPr lang="en-US" sz="1000" b="1" kern="1200" dirty="0" smtClean="0">
                          <a:solidFill>
                            <a:srgbClr val="FFFFFF"/>
                          </a:solidFill>
                          <a:effectLst/>
                          <a:latin typeface="Calibri" panose="020F0502020204030204" pitchFamily="34" charset="0"/>
                          <a:cs typeface="Calibri" panose="020F0502020204030204" pitchFamily="34" charset="0"/>
                        </a:rPr>
                        <a:t>Transamerica</a:t>
                      </a:r>
                      <a:r>
                        <a:rPr lang="en-US" sz="1000" b="1" kern="1200" dirty="0">
                          <a:solidFill>
                            <a:srgbClr val="FFFFFF"/>
                          </a:solidFill>
                          <a:effectLst/>
                          <a:latin typeface="Calibri" panose="020F0502020204030204" pitchFamily="34" charset="0"/>
                          <a:cs typeface="Calibri" panose="020F0502020204030204" pitchFamily="34" charset="0"/>
                        </a:rPr>
                        <a:t/>
                      </a:r>
                      <a:br>
                        <a:rPr lang="en-US" sz="1000" b="1" kern="1200" dirty="0">
                          <a:solidFill>
                            <a:srgbClr val="FFFFFF"/>
                          </a:solidFill>
                          <a:effectLst/>
                          <a:latin typeface="Calibri" panose="020F0502020204030204" pitchFamily="34" charset="0"/>
                          <a:cs typeface="Calibri" panose="020F0502020204030204" pitchFamily="34" charset="0"/>
                        </a:rPr>
                      </a:br>
                      <a:r>
                        <a:rPr lang="en-US" sz="1000" b="1" kern="1200" dirty="0">
                          <a:solidFill>
                            <a:srgbClr val="FFFFFF"/>
                          </a:solidFill>
                          <a:effectLst/>
                          <a:latin typeface="Calibri" panose="020F0502020204030204" pitchFamily="34" charset="0"/>
                          <a:cs typeface="Calibri" panose="020F0502020204030204" pitchFamily="34" charset="0"/>
                        </a:rPr>
                        <a:t>Trendsetter® LB</a:t>
                      </a:r>
                      <a:br>
                        <a:rPr lang="en-US" sz="1000" b="1" kern="1200" dirty="0">
                          <a:solidFill>
                            <a:srgbClr val="FFFFFF"/>
                          </a:solidFill>
                          <a:effectLst/>
                          <a:latin typeface="Calibri" panose="020F0502020204030204" pitchFamily="34" charset="0"/>
                          <a:cs typeface="Calibri" panose="020F0502020204030204" pitchFamily="34" charset="0"/>
                        </a:rPr>
                      </a:br>
                      <a:r>
                        <a:rPr lang="en-US" sz="1000" b="1" kern="1200" dirty="0">
                          <a:solidFill>
                            <a:srgbClr val="FFFFFF"/>
                          </a:solidFill>
                          <a:effectLst/>
                          <a:latin typeface="Calibri" panose="020F0502020204030204" pitchFamily="34" charset="0"/>
                          <a:cs typeface="Calibri" panose="020F0502020204030204" pitchFamily="34" charset="0"/>
                        </a:rPr>
                        <a:t>Accelerated</a:t>
                      </a:r>
                      <a:endParaRPr lang="en-US" sz="1000" b="1" dirty="0">
                        <a:solidFill>
                          <a:srgbClr val="FFFFFF"/>
                        </a:solidFill>
                        <a:effectLst/>
                        <a:latin typeface="Calibri" panose="020F0502020204030204" pitchFamily="34" charset="0"/>
                        <a:cs typeface="Calibri" panose="020F0502020204030204" pitchFamily="34" charset="0"/>
                      </a:endParaRPr>
                    </a:p>
                    <a:p>
                      <a:pPr marL="0" marR="0" algn="ctr" fontAlgn="b">
                        <a:lnSpc>
                          <a:spcPct val="115000"/>
                        </a:lnSpc>
                        <a:spcBef>
                          <a:spcPts val="0"/>
                        </a:spcBef>
                        <a:spcAft>
                          <a:spcPts val="0"/>
                        </a:spcAft>
                      </a:pPr>
                      <a:r>
                        <a:rPr lang="en-US" sz="1000" b="1" kern="1200" dirty="0">
                          <a:solidFill>
                            <a:srgbClr val="FFFFFF"/>
                          </a:solidFill>
                          <a:effectLst/>
                          <a:latin typeface="Calibri" panose="020F0502020204030204" pitchFamily="34" charset="0"/>
                          <a:cs typeface="Calibri" panose="020F0502020204030204" pitchFamily="34" charset="0"/>
                        </a:rPr>
                        <a:t>Death Benefits</a:t>
                      </a:r>
                      <a:endParaRPr lang="en-US" sz="1000" b="1" dirty="0">
                        <a:solidFill>
                          <a:srgbClr val="FFFFFF"/>
                        </a:solidFill>
                        <a:effectLst/>
                        <a:latin typeface="Calibri" panose="020F0502020204030204" pitchFamily="34" charset="0"/>
                        <a:ea typeface="SimSun"/>
                        <a:cs typeface="Calibri" panose="020F0502020204030204" pitchFamily="34" charset="0"/>
                      </a:endParaRPr>
                    </a:p>
                  </a:txBody>
                  <a:tcPr marL="62326" marR="62326" marT="31163" marB="31163"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r>
              <a:tr h="350382">
                <a:tc>
                  <a:txBody>
                    <a:bodyPr/>
                    <a:lstStyle/>
                    <a:p>
                      <a:pPr marL="0" marR="0" algn="ctr" fontAlgn="b">
                        <a:lnSpc>
                          <a:spcPct val="115000"/>
                        </a:lnSpc>
                        <a:spcBef>
                          <a:spcPts val="0"/>
                        </a:spcBef>
                        <a:spcAft>
                          <a:spcPts val="0"/>
                        </a:spcAft>
                      </a:pPr>
                      <a:r>
                        <a:rPr lang="en-US" sz="1000" b="1" dirty="0">
                          <a:solidFill>
                            <a:srgbClr val="FFFFFF"/>
                          </a:solidFill>
                          <a:effectLst/>
                          <a:latin typeface="Calibri" panose="020F0502020204030204" pitchFamily="34" charset="0"/>
                          <a:cs typeface="Calibri" panose="020F0502020204030204" pitchFamily="34" charset="0"/>
                        </a:rPr>
                        <a:t>Available </a:t>
                      </a:r>
                      <a:endParaRPr lang="en-US" sz="1000" b="1" dirty="0" smtClean="0">
                        <a:solidFill>
                          <a:srgbClr val="FFFFFF"/>
                        </a:solidFill>
                        <a:effectLst/>
                        <a:latin typeface="Calibri" panose="020F0502020204030204" pitchFamily="34" charset="0"/>
                        <a:cs typeface="Calibri" panose="020F0502020204030204" pitchFamily="34" charset="0"/>
                      </a:endParaRPr>
                    </a:p>
                    <a:p>
                      <a:pPr marL="0" marR="0" algn="ctr" fontAlgn="b">
                        <a:lnSpc>
                          <a:spcPct val="115000"/>
                        </a:lnSpc>
                        <a:spcBef>
                          <a:spcPts val="0"/>
                        </a:spcBef>
                        <a:spcAft>
                          <a:spcPts val="0"/>
                        </a:spcAft>
                      </a:pPr>
                      <a:r>
                        <a:rPr lang="en-US" sz="1000" b="1" dirty="0" smtClean="0">
                          <a:solidFill>
                            <a:srgbClr val="FFFFFF"/>
                          </a:solidFill>
                          <a:effectLst/>
                          <a:latin typeface="Calibri" panose="020F0502020204030204" pitchFamily="34" charset="0"/>
                          <a:cs typeface="Calibri" panose="020F0502020204030204" pitchFamily="34" charset="0"/>
                        </a:rPr>
                        <a:t>Chassis </a:t>
                      </a:r>
                      <a:endParaRPr lang="en-US" sz="1000" b="1" dirty="0">
                        <a:solidFill>
                          <a:srgbClr val="FFFFFF"/>
                        </a:solidFill>
                        <a:effectLst/>
                        <a:latin typeface="Calibri" panose="020F0502020204030204" pitchFamily="34" charset="0"/>
                        <a:ea typeface="SimSun"/>
                        <a:cs typeface="Calibri" panose="020F0502020204030204" pitchFamily="34" charset="0"/>
                      </a:endParaRPr>
                    </a:p>
                  </a:txBody>
                  <a:tcPr marL="12552" marR="62326"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algn="ctr">
                        <a:lnSpc>
                          <a:spcPct val="115000"/>
                        </a:lnSpc>
                        <a:spcBef>
                          <a:spcPts val="0"/>
                        </a:spcBef>
                        <a:spcAft>
                          <a:spcPts val="0"/>
                        </a:spcAft>
                      </a:pPr>
                      <a:r>
                        <a:rPr lang="en-US" sz="1000" b="1" kern="1200" dirty="0" smtClean="0">
                          <a:solidFill>
                            <a:srgbClr val="FFFFFF"/>
                          </a:solidFill>
                          <a:effectLst/>
                          <a:latin typeface="Calibri" panose="020F0502020204030204" pitchFamily="34" charset="0"/>
                          <a:cs typeface="Calibri" panose="020F0502020204030204" pitchFamily="34" charset="0"/>
                        </a:rPr>
                        <a:t>Term*, UL*, IUL, GUL</a:t>
                      </a:r>
                      <a:endParaRPr lang="en-US" sz="1000" b="1" dirty="0">
                        <a:solidFill>
                          <a:srgbClr val="FFFFFF"/>
                        </a:solidFill>
                        <a:effectLst/>
                        <a:latin typeface="Calibri" panose="020F0502020204030204" pitchFamily="34" charset="0"/>
                        <a:ea typeface="SimSun"/>
                        <a:cs typeface="Calibri" panose="020F0502020204030204"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algn="ctr">
                        <a:lnSpc>
                          <a:spcPct val="115000"/>
                        </a:lnSpc>
                        <a:spcBef>
                          <a:spcPts val="0"/>
                        </a:spcBef>
                        <a:spcAft>
                          <a:spcPts val="0"/>
                        </a:spcAft>
                      </a:pPr>
                      <a:r>
                        <a:rPr lang="en-US" sz="1000" b="1" kern="1200" dirty="0">
                          <a:solidFill>
                            <a:srgbClr val="FFFFFF"/>
                          </a:solidFill>
                          <a:effectLst/>
                          <a:latin typeface="Calibri" panose="020F0502020204030204" pitchFamily="34" charset="0"/>
                          <a:cs typeface="Calibri" panose="020F0502020204030204" pitchFamily="34" charset="0"/>
                        </a:rPr>
                        <a:t>Term, </a:t>
                      </a:r>
                      <a:r>
                        <a:rPr lang="en-US" sz="1000" b="1" kern="1200" dirty="0" smtClean="0">
                          <a:solidFill>
                            <a:srgbClr val="FFFFFF"/>
                          </a:solidFill>
                          <a:effectLst/>
                          <a:latin typeface="Calibri" panose="020F0502020204030204" pitchFamily="34" charset="0"/>
                          <a:cs typeface="Calibri" panose="020F0502020204030204" pitchFamily="34" charset="0"/>
                        </a:rPr>
                        <a:t>IUL, </a:t>
                      </a:r>
                      <a:r>
                        <a:rPr lang="en-US" sz="1000" b="1" kern="1200" dirty="0">
                          <a:solidFill>
                            <a:srgbClr val="FFFFFF"/>
                          </a:solidFill>
                          <a:effectLst/>
                          <a:latin typeface="Calibri" panose="020F0502020204030204" pitchFamily="34" charset="0"/>
                          <a:cs typeface="Calibri" panose="020F0502020204030204" pitchFamily="34" charset="0"/>
                        </a:rPr>
                        <a:t>UL</a:t>
                      </a:r>
                      <a:endParaRPr lang="en-US" sz="1000" b="1" dirty="0">
                        <a:solidFill>
                          <a:srgbClr val="FFFFFF"/>
                        </a:solidFill>
                        <a:effectLst/>
                        <a:latin typeface="Calibri" panose="020F0502020204030204" pitchFamily="34" charset="0"/>
                        <a:ea typeface="SimSun"/>
                        <a:cs typeface="Calibri" panose="020F0502020204030204"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sz="1000" b="1" kern="1200" dirty="0" smtClean="0">
                          <a:solidFill>
                            <a:srgbClr val="FFFFFF"/>
                          </a:solidFill>
                          <a:effectLst/>
                          <a:latin typeface="Calibri" panose="020F0502020204030204" pitchFamily="34" charset="0"/>
                          <a:cs typeface="Calibri" panose="020F0502020204030204" pitchFamily="34" charset="0"/>
                        </a:rPr>
                        <a:t>Term, IUL, UL</a:t>
                      </a:r>
                      <a:r>
                        <a:rPr lang="en-US" sz="1000" b="1" kern="1200" dirty="0" smtClean="0">
                          <a:solidFill>
                            <a:srgbClr val="FFFFFF"/>
                          </a:solidFill>
                          <a:effectLst/>
                          <a:latin typeface="Calibri" panose="020F0502020204030204" pitchFamily="34" charset="0"/>
                          <a:ea typeface="SimSun"/>
                          <a:cs typeface="Calibri" panose="020F0502020204030204" pitchFamily="34" charset="0"/>
                        </a:rPr>
                        <a:t>,</a:t>
                      </a:r>
                      <a:r>
                        <a:rPr lang="en-US" sz="1000" b="1" kern="1200" baseline="0" dirty="0" smtClean="0">
                          <a:solidFill>
                            <a:srgbClr val="FFFFFF"/>
                          </a:solidFill>
                          <a:effectLst/>
                          <a:latin typeface="Calibri" panose="020F0502020204030204" pitchFamily="34" charset="0"/>
                          <a:ea typeface="SimSun"/>
                          <a:cs typeface="Calibri" panose="020F0502020204030204" pitchFamily="34" charset="0"/>
                        </a:rPr>
                        <a:t> GUL</a:t>
                      </a:r>
                      <a:endParaRPr lang="en-US" sz="1000" b="1" dirty="0" smtClean="0">
                        <a:solidFill>
                          <a:srgbClr val="FFFFFF"/>
                        </a:solidFill>
                        <a:effectLst/>
                        <a:latin typeface="Calibri" panose="020F0502020204030204" pitchFamily="34" charset="0"/>
                        <a:ea typeface="SimSun"/>
                        <a:cs typeface="Calibri" panose="020F0502020204030204"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algn="ctr">
                        <a:lnSpc>
                          <a:spcPct val="115000"/>
                        </a:lnSpc>
                        <a:spcBef>
                          <a:spcPts val="0"/>
                        </a:spcBef>
                        <a:spcAft>
                          <a:spcPts val="0"/>
                        </a:spcAft>
                      </a:pPr>
                      <a:r>
                        <a:rPr lang="en-US" sz="1000" b="1" dirty="0" smtClean="0">
                          <a:solidFill>
                            <a:srgbClr val="FFFFFF"/>
                          </a:solidFill>
                          <a:effectLst/>
                          <a:latin typeface="Calibri" panose="020F0502020204030204" pitchFamily="34" charset="0"/>
                          <a:ea typeface="SimSun"/>
                          <a:cs typeface="Calibri" panose="020F0502020204030204" pitchFamily="34" charset="0"/>
                        </a:rPr>
                        <a:t>Guarantee UL, Indexed UL</a:t>
                      </a:r>
                      <a:endParaRPr lang="en-US" sz="1000" b="1" dirty="0">
                        <a:solidFill>
                          <a:srgbClr val="FFFFFF"/>
                        </a:solidFill>
                        <a:effectLst/>
                        <a:latin typeface="Calibri" panose="020F0502020204030204" pitchFamily="34" charset="0"/>
                        <a:ea typeface="SimSun"/>
                        <a:cs typeface="Calibri" panose="020F0502020204030204" pitchFamily="34" charset="0"/>
                      </a:endParaRPr>
                    </a:p>
                  </a:txBody>
                  <a:tcPr marL="0" marR="0"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algn="ctr">
                        <a:lnSpc>
                          <a:spcPct val="115000"/>
                        </a:lnSpc>
                        <a:spcBef>
                          <a:spcPts val="0"/>
                        </a:spcBef>
                        <a:spcAft>
                          <a:spcPts val="0"/>
                        </a:spcAft>
                      </a:pPr>
                      <a:r>
                        <a:rPr lang="en-US" sz="1000" b="1" kern="1200" dirty="0" smtClean="0">
                          <a:solidFill>
                            <a:srgbClr val="FFFFFF"/>
                          </a:solidFill>
                          <a:effectLst/>
                          <a:latin typeface="Calibri" panose="020F0502020204030204" pitchFamily="34" charset="0"/>
                          <a:cs typeface="Calibri" panose="020F0502020204030204" pitchFamily="34" charset="0"/>
                        </a:rPr>
                        <a:t>Term Only</a:t>
                      </a:r>
                      <a:endParaRPr lang="en-US" sz="1000" b="1" dirty="0">
                        <a:solidFill>
                          <a:srgbClr val="FFFFFF"/>
                        </a:solidFill>
                        <a:effectLst/>
                        <a:latin typeface="Calibri" panose="020F0502020204030204" pitchFamily="34" charset="0"/>
                        <a:ea typeface="SimSun"/>
                        <a:cs typeface="Calibri" panose="020F0502020204030204"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r>
              <a:tr h="420053">
                <a:tc>
                  <a:txBody>
                    <a:bodyPr/>
                    <a:lstStyle/>
                    <a:p>
                      <a:pPr marL="0" marR="0" algn="ctr" fontAlgn="b">
                        <a:lnSpc>
                          <a:spcPct val="115000"/>
                        </a:lnSpc>
                        <a:spcBef>
                          <a:spcPts val="0"/>
                        </a:spcBef>
                        <a:spcAft>
                          <a:spcPts val="0"/>
                        </a:spcAft>
                      </a:pPr>
                      <a:r>
                        <a:rPr lang="en-US" sz="1000" b="1" kern="1200" dirty="0" smtClean="0">
                          <a:solidFill>
                            <a:srgbClr val="FFFFFF"/>
                          </a:solidFill>
                          <a:effectLst/>
                          <a:latin typeface="Calibri" panose="020F0502020204030204" pitchFamily="34" charset="0"/>
                          <a:ea typeface="+mn-ea"/>
                          <a:cs typeface="Calibri" panose="020F0502020204030204" pitchFamily="34" charset="0"/>
                        </a:rPr>
                        <a:t>Guaranteed</a:t>
                      </a:r>
                      <a:r>
                        <a:rPr lang="en-US" sz="1000" b="1" kern="1200" baseline="0" dirty="0" smtClean="0">
                          <a:solidFill>
                            <a:srgbClr val="FFFFFF"/>
                          </a:solidFill>
                          <a:effectLst/>
                          <a:latin typeface="Calibri" panose="020F0502020204030204" pitchFamily="34" charset="0"/>
                          <a:ea typeface="+mn-ea"/>
                          <a:cs typeface="Calibri" panose="020F0502020204030204" pitchFamily="34" charset="0"/>
                        </a:rPr>
                        <a:t> Minimum Payout</a:t>
                      </a:r>
                      <a:endParaRPr lang="en-US" sz="1000" b="1" kern="1200" dirty="0">
                        <a:solidFill>
                          <a:srgbClr val="FFFFFF"/>
                        </a:solidFill>
                        <a:effectLst/>
                        <a:latin typeface="Calibri" panose="020F0502020204030204" pitchFamily="34" charset="0"/>
                        <a:ea typeface="+mn-ea"/>
                        <a:cs typeface="Calibri" panose="020F0502020204030204" pitchFamily="34" charset="0"/>
                      </a:endParaRPr>
                    </a:p>
                  </a:txBody>
                  <a:tcPr marL="12552" marR="62326"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algn="ctr">
                        <a:lnSpc>
                          <a:spcPct val="115000"/>
                        </a:lnSpc>
                        <a:spcBef>
                          <a:spcPts val="0"/>
                        </a:spcBef>
                        <a:spcAft>
                          <a:spcPts val="1000"/>
                        </a:spcAft>
                      </a:pPr>
                      <a:r>
                        <a:rPr lang="en-US" sz="1600" b="1" dirty="0" smtClean="0">
                          <a:solidFill>
                            <a:srgbClr val="92D050"/>
                          </a:solidFill>
                          <a:effectLst/>
                          <a:latin typeface="Webdings" panose="05030102010509060703" pitchFamily="18" charset="2"/>
                          <a:ea typeface="SimSun"/>
                          <a:cs typeface="Calibri" panose="020F0502020204030204" pitchFamily="34" charset="0"/>
                        </a:rPr>
                        <a:t>a</a:t>
                      </a:r>
                      <a:endParaRPr lang="en-US" sz="1000" b="1" dirty="0">
                        <a:solidFill>
                          <a:srgbClr val="92D050"/>
                        </a:solidFill>
                        <a:effectLst/>
                        <a:latin typeface="Webdings" panose="05030102010509060703" pitchFamily="18" charset="2"/>
                        <a:ea typeface="SimSun"/>
                        <a:cs typeface="Calibri" panose="020F0502020204030204"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algn="ctr">
                        <a:lnSpc>
                          <a:spcPct val="115000"/>
                        </a:lnSpc>
                        <a:spcBef>
                          <a:spcPts val="0"/>
                        </a:spcBef>
                        <a:spcAft>
                          <a:spcPts val="1000"/>
                        </a:spcAft>
                      </a:pPr>
                      <a:endParaRPr lang="en-US" sz="1000"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endParaRPr lang="en-US" sz="1000" b="1" dirty="0">
                        <a:effectLst/>
                        <a:latin typeface="Calibri" panose="020F0502020204030204" pitchFamily="34" charset="0"/>
                        <a:ea typeface="SimSun"/>
                        <a:cs typeface="Calibri" panose="020F0502020204030204"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1000" b="1" dirty="0" smtClean="0">
                          <a:effectLst/>
                          <a:latin typeface="Calibri" panose="020F0502020204030204" pitchFamily="34" charset="0"/>
                          <a:ea typeface="SimSun"/>
                          <a:cs typeface="Calibri" panose="020F0502020204030204" pitchFamily="34" charset="0"/>
                        </a:rPr>
                        <a:t>Critical</a:t>
                      </a:r>
                      <a:r>
                        <a:rPr lang="en-US" sz="1000" b="1" baseline="0" dirty="0" smtClean="0">
                          <a:effectLst/>
                          <a:latin typeface="Calibri" panose="020F0502020204030204" pitchFamily="34" charset="0"/>
                          <a:ea typeface="SimSun"/>
                          <a:cs typeface="Calibri" panose="020F0502020204030204" pitchFamily="34" charset="0"/>
                        </a:rPr>
                        <a:t> illness 40%</a:t>
                      </a:r>
                      <a:endParaRPr lang="en-US" sz="1000" b="1" dirty="0">
                        <a:effectLst/>
                        <a:latin typeface="Calibri" panose="020F0502020204030204" pitchFamily="34" charset="0"/>
                        <a:ea typeface="SimSun"/>
                        <a:cs typeface="Calibri" panose="020F0502020204030204" pitchFamily="34" charset="0"/>
                      </a:endParaRPr>
                    </a:p>
                  </a:txBody>
                  <a:tcPr marL="0" marR="0"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endParaRPr lang="en-US" sz="1000"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659800">
                <a:tc>
                  <a:txBody>
                    <a:bodyPr/>
                    <a:lstStyle/>
                    <a:p>
                      <a:pPr marL="0" marR="0" algn="ctr" fontAlgn="b">
                        <a:lnSpc>
                          <a:spcPct val="115000"/>
                        </a:lnSpc>
                        <a:spcBef>
                          <a:spcPts val="0"/>
                        </a:spcBef>
                        <a:spcAft>
                          <a:spcPts val="0"/>
                        </a:spcAft>
                      </a:pPr>
                      <a:r>
                        <a:rPr lang="en-US" sz="1000" b="1" kern="1200" dirty="0" smtClean="0">
                          <a:solidFill>
                            <a:srgbClr val="FFFFFF"/>
                          </a:solidFill>
                          <a:effectLst/>
                          <a:latin typeface="Calibri" panose="020F0502020204030204" pitchFamily="34" charset="0"/>
                          <a:ea typeface="+mn-ea"/>
                          <a:cs typeface="Calibri" panose="020F0502020204030204" pitchFamily="34" charset="0"/>
                        </a:rPr>
                        <a:t>Chronic Illness</a:t>
                      </a:r>
                      <a:endParaRPr lang="en-US" sz="1000" b="1" kern="1200" dirty="0">
                        <a:solidFill>
                          <a:srgbClr val="FFFFFF"/>
                        </a:solidFill>
                        <a:effectLst/>
                        <a:latin typeface="Calibri" panose="020F0502020204030204" pitchFamily="34" charset="0"/>
                        <a:ea typeface="+mn-ea"/>
                        <a:cs typeface="Calibri" panose="020F0502020204030204" pitchFamily="34" charset="0"/>
                      </a:endParaRPr>
                    </a:p>
                    <a:p>
                      <a:pPr marL="0" marR="0" algn="ctr" fontAlgn="b">
                        <a:lnSpc>
                          <a:spcPct val="115000"/>
                        </a:lnSpc>
                        <a:spcBef>
                          <a:spcPts val="0"/>
                        </a:spcBef>
                        <a:spcAft>
                          <a:spcPts val="0"/>
                        </a:spcAft>
                      </a:pPr>
                      <a:r>
                        <a:rPr lang="en-US" sz="1000" b="1" kern="1200" dirty="0" smtClean="0">
                          <a:solidFill>
                            <a:srgbClr val="FFFFFF"/>
                          </a:solidFill>
                          <a:effectLst/>
                          <a:latin typeface="Calibri" panose="020F0502020204030204" pitchFamily="34" charset="0"/>
                          <a:ea typeface="+mn-ea"/>
                          <a:cs typeface="Calibri" panose="020F0502020204030204" pitchFamily="34" charset="0"/>
                        </a:rPr>
                        <a:t>Maximum  Acceleration</a:t>
                      </a:r>
                      <a:endParaRPr lang="en-US" sz="1000" b="1" kern="1200" dirty="0">
                        <a:solidFill>
                          <a:srgbClr val="FFFFFF"/>
                        </a:solidFill>
                        <a:effectLst/>
                        <a:latin typeface="Calibri" panose="020F0502020204030204" pitchFamily="34" charset="0"/>
                        <a:ea typeface="+mn-ea"/>
                        <a:cs typeface="Calibri" panose="020F0502020204030204"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solidFill>
                            <a:schemeClr val="accent1">
                              <a:lumMod val="75000"/>
                            </a:schemeClr>
                          </a:solidFill>
                          <a:effectLst/>
                          <a:latin typeface="Calibri" panose="020F0502020204030204" pitchFamily="34" charset="0"/>
                          <a:cs typeface="Calibri" panose="020F0502020204030204" pitchFamily="34" charset="0"/>
                        </a:rPr>
                        <a:t>Lesser of 100% of DB or </a:t>
                      </a:r>
                      <a:r>
                        <a:rPr lang="en-US" sz="1000" b="1" kern="1200" dirty="0" smtClean="0">
                          <a:solidFill>
                            <a:schemeClr val="accent1">
                              <a:lumMod val="75000"/>
                            </a:schemeClr>
                          </a:solidFill>
                          <a:effectLst/>
                          <a:latin typeface="Calibri" panose="020F0502020204030204" pitchFamily="34" charset="0"/>
                          <a:cs typeface="Calibri" panose="020F0502020204030204" pitchFamily="34" charset="0"/>
                        </a:rPr>
                        <a:t>$2,000,000</a:t>
                      </a:r>
                      <a:endParaRPr lang="en-US" sz="1000" b="1" dirty="0" smtClean="0">
                        <a:solidFill>
                          <a:schemeClr val="accent1">
                            <a:lumMod val="75000"/>
                          </a:schemeClr>
                        </a:solidFill>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algn="ctr">
                        <a:lnSpc>
                          <a:spcPct val="115000"/>
                        </a:lnSpc>
                        <a:spcBef>
                          <a:spcPts val="0"/>
                        </a:spcBef>
                        <a:spcAft>
                          <a:spcPts val="0"/>
                        </a:spcAft>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effectLst/>
                          <a:latin typeface="Calibri" panose="020F0502020204030204" pitchFamily="34" charset="0"/>
                          <a:cs typeface="Calibri" panose="020F0502020204030204" pitchFamily="34" charset="0"/>
                        </a:rPr>
                        <a:t>Lesser of 100% of DB or </a:t>
                      </a:r>
                      <a:r>
                        <a:rPr lang="en-US" sz="1000" b="1" kern="1200" dirty="0" smtClean="0">
                          <a:effectLst/>
                          <a:latin typeface="Calibri" panose="020F0502020204030204" pitchFamily="34" charset="0"/>
                          <a:cs typeface="Calibri" panose="020F0502020204030204" pitchFamily="34" charset="0"/>
                        </a:rPr>
                        <a:t>$1,500,000</a:t>
                      </a:r>
                      <a:endParaRPr lang="en-US" sz="1000" b="1"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kumimoji="0" lang="en-US" sz="1400" b="1" i="0" u="none" strike="noStrike" kern="1200" cap="none" spc="0" normalizeH="0" baseline="0" noProof="0" dirty="0" smtClean="0">
                          <a:ln>
                            <a:noFill/>
                          </a:ln>
                          <a:solidFill>
                            <a:srgbClr val="92D050"/>
                          </a:solidFill>
                          <a:effectLst/>
                          <a:uLnTx/>
                          <a:uFillTx/>
                          <a:latin typeface="Webdings" panose="05030102010509060703" pitchFamily="18" charset="2"/>
                          <a:ea typeface="+mn-ea"/>
                          <a:cs typeface="Calibri" panose="020F0502020204030204" pitchFamily="34" charset="0"/>
                        </a:rPr>
                        <a:t>a</a:t>
                      </a:r>
                      <a:endParaRPr lang="en-US" sz="1000" dirty="0" smtClean="0">
                        <a:effectLst/>
                        <a:latin typeface="Calibri" panose="020F0502020204030204" pitchFamily="34" charset="0"/>
                        <a:ea typeface="SimSun"/>
                        <a:cs typeface="Calibri" panose="020F0502020204030204" pitchFamily="34" charset="0"/>
                      </a:endParaRPr>
                    </a:p>
                    <a:p>
                      <a:pPr marL="0" marR="0" algn="ctr">
                        <a:lnSpc>
                          <a:spcPct val="115000"/>
                        </a:lnSpc>
                        <a:spcBef>
                          <a:spcPts val="0"/>
                        </a:spcBef>
                        <a:spcAft>
                          <a:spcPts val="0"/>
                        </a:spcAft>
                      </a:pPr>
                      <a:r>
                        <a:rPr lang="en-US" sz="1000" b="1" dirty="0" smtClean="0">
                          <a:effectLst/>
                          <a:latin typeface="Calibri" panose="020F0502020204030204" pitchFamily="34" charset="0"/>
                          <a:ea typeface="SimSun"/>
                          <a:cs typeface="Calibri" panose="020F0502020204030204" pitchFamily="34" charset="0"/>
                        </a:rPr>
                        <a:t>$2,000,000 </a:t>
                      </a:r>
                      <a:r>
                        <a:rPr lang="en-US" sz="1000" dirty="0" smtClean="0">
                          <a:effectLst/>
                          <a:latin typeface="Calibri" panose="020F0502020204030204" pitchFamily="34" charset="0"/>
                          <a:ea typeface="SimSun"/>
                          <a:cs typeface="Calibri" panose="020F0502020204030204" pitchFamily="34" charset="0"/>
                        </a:rPr>
                        <a:t>for 0-65</a:t>
                      </a:r>
                    </a:p>
                    <a:p>
                      <a:pPr marL="0" marR="0" algn="ctr">
                        <a:lnSpc>
                          <a:spcPct val="115000"/>
                        </a:lnSpc>
                        <a:spcBef>
                          <a:spcPts val="0"/>
                        </a:spcBef>
                        <a:spcAft>
                          <a:spcPts val="0"/>
                        </a:spcAft>
                      </a:pPr>
                      <a:r>
                        <a:rPr lang="en-US" sz="1000" b="1" dirty="0" smtClean="0">
                          <a:effectLst/>
                          <a:latin typeface="Calibri" panose="020F0502020204030204" pitchFamily="34" charset="0"/>
                          <a:ea typeface="SimSun"/>
                          <a:cs typeface="Calibri" panose="020F0502020204030204" pitchFamily="34" charset="0"/>
                        </a:rPr>
                        <a:t>$1,000,000 </a:t>
                      </a:r>
                      <a:r>
                        <a:rPr lang="en-US" sz="1000" dirty="0" smtClean="0">
                          <a:effectLst/>
                          <a:latin typeface="Calibri" panose="020F0502020204030204" pitchFamily="34" charset="0"/>
                          <a:ea typeface="SimSun"/>
                          <a:cs typeface="Calibri" panose="020F0502020204030204" pitchFamily="34" charset="0"/>
                        </a:rPr>
                        <a:t>for 66+</a:t>
                      </a:r>
                      <a:endParaRPr lang="en-US" sz="1000"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dirty="0" smtClean="0">
                          <a:effectLst/>
                          <a:latin typeface="Calibri" panose="020F0502020204030204" pitchFamily="34" charset="0"/>
                          <a:ea typeface="SimSun"/>
                          <a:cs typeface="Calibri" panose="020F0502020204030204" pitchFamily="34" charset="0"/>
                        </a:rPr>
                        <a:t/>
                      </a:r>
                      <a:br>
                        <a:rPr lang="en-US" sz="1000" dirty="0" smtClean="0">
                          <a:effectLst/>
                          <a:latin typeface="Calibri" panose="020F0502020204030204" pitchFamily="34" charset="0"/>
                          <a:ea typeface="SimSun"/>
                          <a:cs typeface="Calibri" panose="020F0502020204030204" pitchFamily="34" charset="0"/>
                        </a:rPr>
                      </a:br>
                      <a:r>
                        <a:rPr lang="en-US" sz="1000" dirty="0" smtClean="0">
                          <a:effectLst/>
                          <a:latin typeface="Calibri" panose="020F0502020204030204" pitchFamily="34" charset="0"/>
                          <a:ea typeface="SimSun"/>
                          <a:cs typeface="Calibri" panose="020F0502020204030204" pitchFamily="34" charset="0"/>
                        </a:rPr>
                        <a:t>Lesser of 100%</a:t>
                      </a:r>
                      <a:r>
                        <a:rPr lang="en-US" sz="1000" baseline="0" dirty="0" smtClean="0">
                          <a:effectLst/>
                          <a:latin typeface="Calibri" panose="020F0502020204030204" pitchFamily="34" charset="0"/>
                          <a:ea typeface="SimSun"/>
                          <a:cs typeface="Calibri" panose="020F0502020204030204" pitchFamily="34" charset="0"/>
                        </a:rPr>
                        <a:t> of DB or </a:t>
                      </a:r>
                      <a:r>
                        <a:rPr lang="en-US" sz="1000" b="1" baseline="0" dirty="0" smtClean="0">
                          <a:effectLst/>
                          <a:latin typeface="Calibri" panose="020F0502020204030204" pitchFamily="34" charset="0"/>
                          <a:ea typeface="SimSun"/>
                          <a:cs typeface="Calibri" panose="020F0502020204030204" pitchFamily="34" charset="0"/>
                        </a:rPr>
                        <a:t>$1,000,000</a:t>
                      </a:r>
                      <a:endParaRPr lang="en-US" sz="1000" b="1" dirty="0">
                        <a:effectLst/>
                        <a:latin typeface="Calibri" panose="020F0502020204030204" pitchFamily="34" charset="0"/>
                        <a:ea typeface="SimSun"/>
                        <a:cs typeface="Calibri" panose="020F0502020204030204" pitchFamily="34" charset="0"/>
                      </a:endParaRPr>
                    </a:p>
                  </a:txBody>
                  <a:tcPr marL="0" marR="0"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effectLst/>
                          <a:latin typeface="Calibri" panose="020F0502020204030204" pitchFamily="34" charset="0"/>
                          <a:cs typeface="Calibri" panose="020F0502020204030204" pitchFamily="34" charset="0"/>
                        </a:rPr>
                        <a:t>Lesser of 90% of DB or </a:t>
                      </a:r>
                      <a:r>
                        <a:rPr lang="en-US" sz="1000" b="1" kern="1200" dirty="0" smtClean="0">
                          <a:effectLst/>
                          <a:latin typeface="Calibri" panose="020F0502020204030204" pitchFamily="34" charset="0"/>
                          <a:cs typeface="Calibri" panose="020F0502020204030204" pitchFamily="34" charset="0"/>
                        </a:rPr>
                        <a:t>$1,500,000</a:t>
                      </a:r>
                      <a:endParaRPr lang="en-US" sz="1000" b="1"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761778">
                <a:tc>
                  <a:txBody>
                    <a:bodyPr/>
                    <a:lstStyle/>
                    <a:p>
                      <a:pPr marL="0" marR="0" algn="ctr" fontAlgn="b">
                        <a:lnSpc>
                          <a:spcPct val="115000"/>
                        </a:lnSpc>
                        <a:spcBef>
                          <a:spcPts val="0"/>
                        </a:spcBef>
                        <a:spcAft>
                          <a:spcPts val="0"/>
                        </a:spcAft>
                      </a:pPr>
                      <a:r>
                        <a:rPr lang="en-US" sz="1000" b="1" kern="1200" dirty="0" smtClean="0">
                          <a:solidFill>
                            <a:srgbClr val="FFFFFF"/>
                          </a:solidFill>
                          <a:effectLst/>
                          <a:latin typeface="Calibri" panose="020F0502020204030204" pitchFamily="34" charset="0"/>
                          <a:ea typeface="+mn-ea"/>
                          <a:cs typeface="Calibri" panose="020F0502020204030204" pitchFamily="34" charset="0"/>
                        </a:rPr>
                        <a:t>Critical Illness Maximum Acceleration</a:t>
                      </a:r>
                      <a:endParaRPr lang="en-US" sz="1000" b="1" kern="1200" dirty="0">
                        <a:solidFill>
                          <a:srgbClr val="FFFFFF"/>
                        </a:solidFill>
                        <a:effectLst/>
                        <a:latin typeface="Calibri" panose="020F0502020204030204" pitchFamily="34" charset="0"/>
                        <a:ea typeface="+mn-ea"/>
                        <a:cs typeface="Calibri" panose="020F0502020204030204" pitchFamily="34" charset="0"/>
                      </a:endParaRPr>
                    </a:p>
                  </a:txBody>
                  <a:tcPr marL="12552" marR="62326"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solidFill>
                            <a:schemeClr val="accent1">
                              <a:lumMod val="75000"/>
                            </a:schemeClr>
                          </a:solidFill>
                          <a:effectLst/>
                          <a:latin typeface="Calibri" panose="020F0502020204030204" pitchFamily="34" charset="0"/>
                          <a:cs typeface="Calibri" panose="020F0502020204030204" pitchFamily="34" charset="0"/>
                        </a:rPr>
                        <a:t>Lesser of 100% of DB or </a:t>
                      </a:r>
                      <a:r>
                        <a:rPr lang="en-US" sz="1000" b="1" kern="1200" dirty="0" smtClean="0">
                          <a:solidFill>
                            <a:schemeClr val="accent1">
                              <a:lumMod val="75000"/>
                            </a:schemeClr>
                          </a:solidFill>
                          <a:effectLst/>
                          <a:latin typeface="Calibri" panose="020F0502020204030204" pitchFamily="34" charset="0"/>
                          <a:cs typeface="Calibri" panose="020F0502020204030204" pitchFamily="34" charset="0"/>
                        </a:rPr>
                        <a:t>$2,000,000</a:t>
                      </a:r>
                      <a:endParaRPr lang="en-US" sz="1000" b="1" dirty="0" smtClean="0">
                        <a:solidFill>
                          <a:schemeClr val="accent1">
                            <a:lumMod val="75000"/>
                          </a:schemeClr>
                        </a:solidFill>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algn="ctr">
                        <a:lnSpc>
                          <a:spcPct val="115000"/>
                        </a:lnSpc>
                        <a:spcBef>
                          <a:spcPts val="0"/>
                        </a:spcBef>
                        <a:spcAft>
                          <a:spcPts val="0"/>
                        </a:spcAft>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effectLst/>
                          <a:latin typeface="Calibri" panose="020F0502020204030204" pitchFamily="34" charset="0"/>
                          <a:cs typeface="Calibri" panose="020F0502020204030204" pitchFamily="34" charset="0"/>
                        </a:rPr>
                        <a:t>Lesser of 100% of DB or </a:t>
                      </a:r>
                      <a:r>
                        <a:rPr lang="en-US" sz="1000" b="1" kern="1200" dirty="0" smtClean="0">
                          <a:effectLst/>
                          <a:latin typeface="Calibri" panose="020F0502020204030204" pitchFamily="34" charset="0"/>
                          <a:cs typeface="Calibri" panose="020F0502020204030204" pitchFamily="34" charset="0"/>
                        </a:rPr>
                        <a:t>$1,000,000</a:t>
                      </a:r>
                      <a:endParaRPr lang="en-US" sz="1000" b="1"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kumimoji="0" lang="en-US" sz="1400" b="1" i="0" u="none" strike="noStrike" kern="1200" cap="none" spc="0" normalizeH="0" baseline="0" noProof="0" dirty="0" smtClean="0">
                          <a:ln>
                            <a:noFill/>
                          </a:ln>
                          <a:solidFill>
                            <a:srgbClr val="92D050"/>
                          </a:solidFill>
                          <a:effectLst/>
                          <a:uLnTx/>
                          <a:uFillTx/>
                          <a:latin typeface="Webdings" panose="05030102010509060703" pitchFamily="18" charset="2"/>
                          <a:ea typeface="+mn-ea"/>
                          <a:cs typeface="Calibri" panose="020F0502020204030204" pitchFamily="34" charset="0"/>
                        </a:rPr>
                        <a:t>a</a:t>
                      </a:r>
                      <a:endParaRPr lang="en-US" sz="1000" dirty="0" smtClean="0">
                        <a:effectLst/>
                        <a:latin typeface="Calibri" panose="020F0502020204030204" pitchFamily="34" charset="0"/>
                        <a:ea typeface="SimSun"/>
                        <a:cs typeface="Calibri" panose="020F0502020204030204" pitchFamily="34" charset="0"/>
                      </a:endParaRPr>
                    </a:p>
                    <a:p>
                      <a:pPr marL="0" marR="0" algn="ctr">
                        <a:lnSpc>
                          <a:spcPct val="115000"/>
                        </a:lnSpc>
                        <a:spcBef>
                          <a:spcPts val="0"/>
                        </a:spcBef>
                        <a:spcAft>
                          <a:spcPts val="0"/>
                        </a:spcAft>
                      </a:pPr>
                      <a:r>
                        <a:rPr lang="en-US" sz="1000" b="1" dirty="0" smtClean="0">
                          <a:effectLst/>
                          <a:latin typeface="Calibri" panose="020F0502020204030204" pitchFamily="34" charset="0"/>
                          <a:ea typeface="SimSun"/>
                          <a:cs typeface="Calibri" panose="020F0502020204030204" pitchFamily="34" charset="0"/>
                        </a:rPr>
                        <a:t>$2,000,000</a:t>
                      </a:r>
                      <a:r>
                        <a:rPr lang="en-US" sz="1000" dirty="0" smtClean="0">
                          <a:effectLst/>
                          <a:latin typeface="Calibri" panose="020F0502020204030204" pitchFamily="34" charset="0"/>
                          <a:ea typeface="SimSun"/>
                          <a:cs typeface="Calibri" panose="020F0502020204030204" pitchFamily="34" charset="0"/>
                        </a:rPr>
                        <a:t> for 0-65</a:t>
                      </a:r>
                    </a:p>
                    <a:p>
                      <a:pPr marL="0" marR="0" algn="ctr">
                        <a:lnSpc>
                          <a:spcPct val="115000"/>
                        </a:lnSpc>
                        <a:spcBef>
                          <a:spcPts val="0"/>
                        </a:spcBef>
                        <a:spcAft>
                          <a:spcPts val="0"/>
                        </a:spcAft>
                      </a:pPr>
                      <a:r>
                        <a:rPr lang="en-US" sz="1000" b="1" dirty="0" smtClean="0">
                          <a:effectLst/>
                          <a:latin typeface="Calibri" panose="020F0502020204030204" pitchFamily="34" charset="0"/>
                          <a:ea typeface="SimSun"/>
                          <a:cs typeface="Calibri" panose="020F0502020204030204" pitchFamily="34" charset="0"/>
                        </a:rPr>
                        <a:t>$1,000,000</a:t>
                      </a:r>
                      <a:r>
                        <a:rPr lang="en-US" sz="1000" dirty="0" smtClean="0">
                          <a:effectLst/>
                          <a:latin typeface="Calibri" panose="020F0502020204030204" pitchFamily="34" charset="0"/>
                          <a:ea typeface="SimSun"/>
                          <a:cs typeface="Calibri" panose="020F0502020204030204" pitchFamily="34" charset="0"/>
                        </a:rPr>
                        <a:t> for 66+</a:t>
                      </a:r>
                      <a:endParaRPr lang="en-US" sz="1000" b="1" dirty="0">
                        <a:effectLst/>
                        <a:latin typeface="Calibri" panose="020F0502020204030204" pitchFamily="34" charset="0"/>
                        <a:ea typeface="SimSun"/>
                        <a:cs typeface="Calibri" panose="020F0502020204030204"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effectLst/>
                          <a:latin typeface="Calibri" panose="020F0502020204030204" pitchFamily="34" charset="0"/>
                          <a:cs typeface="Calibri" panose="020F0502020204030204" pitchFamily="34" charset="0"/>
                        </a:rPr>
                        <a:t>Lesser of 25% of DB or</a:t>
                      </a:r>
                      <a:br>
                        <a:rPr lang="en-US" sz="1000" kern="1200" dirty="0" smtClean="0">
                          <a:effectLst/>
                          <a:latin typeface="Calibri" panose="020F0502020204030204" pitchFamily="34" charset="0"/>
                          <a:cs typeface="Calibri" panose="020F0502020204030204" pitchFamily="34" charset="0"/>
                        </a:rPr>
                      </a:br>
                      <a:r>
                        <a:rPr lang="en-US" sz="1000" b="1" kern="1200" dirty="0" smtClean="0">
                          <a:effectLst/>
                          <a:latin typeface="Calibri" panose="020F0502020204030204" pitchFamily="34" charset="0"/>
                          <a:cs typeface="Calibri" panose="020F0502020204030204" pitchFamily="34" charset="0"/>
                        </a:rPr>
                        <a:t>$50,000</a:t>
                      </a:r>
                      <a:br>
                        <a:rPr lang="en-US" sz="1000" b="1" kern="1200" dirty="0" smtClean="0">
                          <a:effectLst/>
                          <a:latin typeface="Calibri" panose="020F0502020204030204" pitchFamily="34" charset="0"/>
                          <a:cs typeface="Calibri" panose="020F0502020204030204" pitchFamily="34" charset="0"/>
                        </a:rPr>
                      </a:br>
                      <a:r>
                        <a:rPr lang="en-US" sz="1000" kern="1200" dirty="0" smtClean="0">
                          <a:effectLst/>
                          <a:latin typeface="Calibri" panose="020F0502020204030204" pitchFamily="34" charset="0"/>
                          <a:cs typeface="Calibri" panose="020F0502020204030204" pitchFamily="34" charset="0"/>
                        </a:rPr>
                        <a:t>Max Payout :$20,000</a:t>
                      </a:r>
                      <a:endParaRPr lang="en-US" sz="1000" dirty="0" smtClean="0">
                        <a:effectLst/>
                        <a:latin typeface="Calibri" panose="020F0502020204030204" pitchFamily="34" charset="0"/>
                        <a:ea typeface="SimSun"/>
                        <a:cs typeface="Calibri" panose="020F0502020204030204" pitchFamily="34" charset="0"/>
                      </a:endParaRPr>
                    </a:p>
                  </a:txBody>
                  <a:tcPr marL="0" marR="0"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effectLst/>
                          <a:latin typeface="Calibri" panose="020F0502020204030204" pitchFamily="34" charset="0"/>
                          <a:cs typeface="Calibri" panose="020F0502020204030204" pitchFamily="34" charset="0"/>
                        </a:rPr>
                        <a:t>Lesser of 90% of DB or </a:t>
                      </a:r>
                      <a:r>
                        <a:rPr lang="en-US" sz="1000" b="1" kern="1200" dirty="0" smtClean="0">
                          <a:effectLst/>
                          <a:latin typeface="Calibri" panose="020F0502020204030204" pitchFamily="34" charset="0"/>
                          <a:cs typeface="Calibri" panose="020F0502020204030204" pitchFamily="34" charset="0"/>
                        </a:rPr>
                        <a:t>$1,500,000</a:t>
                      </a:r>
                      <a:endParaRPr lang="en-US" sz="1000" b="1"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579257">
                <a:tc>
                  <a:txBody>
                    <a:bodyPr/>
                    <a:lstStyle/>
                    <a:p>
                      <a:pPr marL="0" marR="0" algn="ctr" fontAlgn="b">
                        <a:lnSpc>
                          <a:spcPct val="115000"/>
                        </a:lnSpc>
                        <a:spcBef>
                          <a:spcPts val="0"/>
                        </a:spcBef>
                        <a:spcAft>
                          <a:spcPts val="0"/>
                        </a:spcAft>
                      </a:pPr>
                      <a:r>
                        <a:rPr lang="en-US" sz="1000" b="1" kern="1200" dirty="0">
                          <a:solidFill>
                            <a:srgbClr val="FFFFFF"/>
                          </a:solidFill>
                          <a:effectLst/>
                          <a:latin typeface="Calibri" panose="020F0502020204030204" pitchFamily="34" charset="0"/>
                          <a:ea typeface="+mn-ea"/>
                          <a:cs typeface="Calibri" panose="020F0502020204030204" pitchFamily="34" charset="0"/>
                        </a:rPr>
                        <a:t>Terminal Illness </a:t>
                      </a:r>
                      <a:r>
                        <a:rPr lang="en-US" sz="1000" b="1" kern="1200" dirty="0" smtClean="0">
                          <a:solidFill>
                            <a:srgbClr val="FFFFFF"/>
                          </a:solidFill>
                          <a:effectLst/>
                          <a:latin typeface="Calibri" panose="020F0502020204030204" pitchFamily="34" charset="0"/>
                          <a:ea typeface="+mn-ea"/>
                          <a:cs typeface="Calibri" panose="020F0502020204030204" pitchFamily="34" charset="0"/>
                        </a:rPr>
                        <a:t>Maximum Acceleration</a:t>
                      </a:r>
                      <a:endParaRPr lang="en-US" sz="1000" b="1" kern="1200" dirty="0">
                        <a:solidFill>
                          <a:srgbClr val="FFFFFF"/>
                        </a:solidFill>
                        <a:effectLst/>
                        <a:latin typeface="Calibri" panose="020F0502020204030204" pitchFamily="34" charset="0"/>
                        <a:ea typeface="+mn-ea"/>
                        <a:cs typeface="Calibri" panose="020F0502020204030204"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solidFill>
                            <a:schemeClr val="accent1">
                              <a:lumMod val="75000"/>
                            </a:schemeClr>
                          </a:solidFill>
                          <a:effectLst/>
                          <a:latin typeface="Calibri" panose="020F0502020204030204" pitchFamily="34" charset="0"/>
                          <a:cs typeface="Calibri" panose="020F0502020204030204" pitchFamily="34" charset="0"/>
                        </a:rPr>
                        <a:t>Lesser of 100% of DB or </a:t>
                      </a:r>
                      <a:r>
                        <a:rPr lang="en-US" sz="1000" b="1" kern="1200" dirty="0" smtClean="0">
                          <a:solidFill>
                            <a:schemeClr val="accent1">
                              <a:lumMod val="75000"/>
                            </a:schemeClr>
                          </a:solidFill>
                          <a:effectLst/>
                          <a:latin typeface="Calibri" panose="020F0502020204030204" pitchFamily="34" charset="0"/>
                          <a:cs typeface="Calibri" panose="020F0502020204030204" pitchFamily="34" charset="0"/>
                        </a:rPr>
                        <a:t>$2,000,000</a:t>
                      </a:r>
                      <a:endParaRPr lang="en-US" sz="1000"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algn="ctr">
                        <a:lnSpc>
                          <a:spcPct val="115000"/>
                        </a:lnSpc>
                        <a:spcBef>
                          <a:spcPts val="0"/>
                        </a:spcBef>
                        <a:spcAft>
                          <a:spcPts val="0"/>
                        </a:spcAft>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effectLst/>
                          <a:latin typeface="Calibri" panose="020F0502020204030204" pitchFamily="34" charset="0"/>
                          <a:cs typeface="Calibri" panose="020F0502020204030204" pitchFamily="34" charset="0"/>
                        </a:rPr>
                        <a:t>Lesser of 100% of DB or </a:t>
                      </a:r>
                      <a:r>
                        <a:rPr lang="en-US" sz="1000" b="1" kern="1200" dirty="0" smtClean="0">
                          <a:effectLst/>
                          <a:latin typeface="Calibri" panose="020F0502020204030204" pitchFamily="34" charset="0"/>
                          <a:cs typeface="Calibri" panose="020F0502020204030204" pitchFamily="34" charset="0"/>
                        </a:rPr>
                        <a:t>$1,500,000</a:t>
                      </a:r>
                      <a:endParaRPr lang="en-US" sz="1000" b="1"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kumimoji="0" lang="en-US" sz="1400" b="1" i="0" u="none" strike="noStrike" kern="1200" cap="none" spc="0" normalizeH="0" baseline="0" noProof="0" dirty="0" smtClean="0">
                          <a:ln>
                            <a:noFill/>
                          </a:ln>
                          <a:solidFill>
                            <a:srgbClr val="92D050"/>
                          </a:solidFill>
                          <a:effectLst/>
                          <a:uLnTx/>
                          <a:uFillTx/>
                          <a:latin typeface="Webdings" panose="05030102010509060703" pitchFamily="18" charset="2"/>
                          <a:ea typeface="+mn-ea"/>
                          <a:cs typeface="Calibri" panose="020F0502020204030204" pitchFamily="34" charset="0"/>
                        </a:rPr>
                        <a:t>a</a:t>
                      </a:r>
                      <a:endParaRPr lang="en-US" sz="1000" dirty="0" smtClean="0">
                        <a:effectLst/>
                        <a:latin typeface="Calibri" panose="020F0502020204030204" pitchFamily="34" charset="0"/>
                        <a:ea typeface="SimSun"/>
                        <a:cs typeface="Calibri" panose="020F0502020204030204" pitchFamily="34" charset="0"/>
                      </a:endParaRPr>
                    </a:p>
                    <a:p>
                      <a:pPr marL="0" marR="0" algn="ctr">
                        <a:lnSpc>
                          <a:spcPct val="115000"/>
                        </a:lnSpc>
                        <a:spcBef>
                          <a:spcPts val="0"/>
                        </a:spcBef>
                        <a:spcAft>
                          <a:spcPts val="0"/>
                        </a:spcAft>
                      </a:pPr>
                      <a:r>
                        <a:rPr lang="en-US" sz="1000" b="1" dirty="0" smtClean="0">
                          <a:effectLst/>
                          <a:latin typeface="Calibri" panose="020F0502020204030204" pitchFamily="34" charset="0"/>
                          <a:ea typeface="SimSun"/>
                          <a:cs typeface="Calibri" panose="020F0502020204030204" pitchFamily="34" charset="0"/>
                        </a:rPr>
                        <a:t>$2,000,000</a:t>
                      </a:r>
                      <a:r>
                        <a:rPr lang="en-US" sz="1000" dirty="0" smtClean="0">
                          <a:effectLst/>
                          <a:latin typeface="Calibri" panose="020F0502020204030204" pitchFamily="34" charset="0"/>
                          <a:ea typeface="SimSun"/>
                          <a:cs typeface="Calibri" panose="020F0502020204030204" pitchFamily="34" charset="0"/>
                        </a:rPr>
                        <a:t> for 0-65</a:t>
                      </a:r>
                    </a:p>
                    <a:p>
                      <a:pPr marL="0" marR="0" algn="ctr">
                        <a:lnSpc>
                          <a:spcPct val="115000"/>
                        </a:lnSpc>
                        <a:spcBef>
                          <a:spcPts val="0"/>
                        </a:spcBef>
                        <a:spcAft>
                          <a:spcPts val="0"/>
                        </a:spcAft>
                      </a:pPr>
                      <a:r>
                        <a:rPr lang="en-US" sz="1000" b="1" dirty="0" smtClean="0">
                          <a:effectLst/>
                          <a:latin typeface="Calibri" panose="020F0502020204030204" pitchFamily="34" charset="0"/>
                          <a:ea typeface="SimSun"/>
                          <a:cs typeface="Calibri" panose="020F0502020204030204" pitchFamily="34" charset="0"/>
                        </a:rPr>
                        <a:t>$1,000,000 </a:t>
                      </a:r>
                      <a:r>
                        <a:rPr lang="en-US" sz="1000" dirty="0" smtClean="0">
                          <a:effectLst/>
                          <a:latin typeface="Calibri" panose="020F0502020204030204" pitchFamily="34" charset="0"/>
                          <a:ea typeface="SimSun"/>
                          <a:cs typeface="Calibri" panose="020F0502020204030204" pitchFamily="34" charset="0"/>
                        </a:rPr>
                        <a:t>for 66+</a:t>
                      </a: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b="1" kern="1200" dirty="0" smtClean="0">
                          <a:solidFill>
                            <a:srgbClr val="92D050"/>
                          </a:solidFill>
                          <a:effectLst/>
                          <a:latin typeface="Webdings" panose="05030102010509060703" pitchFamily="18" charset="2"/>
                          <a:cs typeface="Calibri" panose="020F0502020204030204" pitchFamily="34" charset="0"/>
                        </a:rPr>
                        <a:t/>
                      </a:r>
                      <a:br>
                        <a:rPr lang="en-US" sz="1000" b="1" kern="1200" dirty="0" smtClean="0">
                          <a:solidFill>
                            <a:srgbClr val="92D050"/>
                          </a:solidFill>
                          <a:effectLst/>
                          <a:latin typeface="Webdings" panose="05030102010509060703" pitchFamily="18" charset="2"/>
                          <a:cs typeface="Calibri" panose="020F0502020204030204" pitchFamily="34" charset="0"/>
                        </a:rPr>
                      </a:br>
                      <a:r>
                        <a:rPr lang="en-US" sz="1000" dirty="0" smtClean="0">
                          <a:effectLst/>
                          <a:latin typeface="Calibri" panose="020F0502020204030204" pitchFamily="34" charset="0"/>
                          <a:ea typeface="SimSun"/>
                          <a:cs typeface="Calibri" panose="020F0502020204030204" pitchFamily="34" charset="0"/>
                        </a:rPr>
                        <a:t>Lesser of 75% of DB or </a:t>
                      </a:r>
                      <a:r>
                        <a:rPr lang="en-US" sz="1000" b="1" dirty="0" smtClean="0">
                          <a:effectLst/>
                          <a:latin typeface="Calibri" panose="020F0502020204030204" pitchFamily="34" charset="0"/>
                          <a:ea typeface="SimSun"/>
                          <a:cs typeface="Calibri" panose="020F0502020204030204" pitchFamily="34" charset="0"/>
                        </a:rPr>
                        <a:t>$750,000</a:t>
                      </a:r>
                      <a:endParaRPr lang="en-US" sz="1000" b="1" dirty="0">
                        <a:effectLst/>
                        <a:latin typeface="Calibri" panose="020F0502020204030204" pitchFamily="34" charset="0"/>
                        <a:ea typeface="SimSun"/>
                        <a:cs typeface="Calibri" panose="020F0502020204030204" pitchFamily="34" charset="0"/>
                      </a:endParaRPr>
                    </a:p>
                  </a:txBody>
                  <a:tcPr marL="0" marR="0"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sz="1400" b="1" kern="1200" dirty="0" smtClean="0">
                          <a:solidFill>
                            <a:srgbClr val="92D050"/>
                          </a:solidFill>
                          <a:effectLst/>
                          <a:latin typeface="Webdings" panose="05030102010509060703" pitchFamily="18" charset="2"/>
                          <a:cs typeface="Calibri" panose="020F0502020204030204" pitchFamily="34" charset="0"/>
                        </a:rPr>
                        <a:t>a</a:t>
                      </a:r>
                      <a:r>
                        <a:rPr lang="en-US" sz="1000" kern="1200" dirty="0" smtClean="0">
                          <a:effectLst/>
                          <a:latin typeface="Calibri" panose="020F0502020204030204" pitchFamily="34" charset="0"/>
                          <a:cs typeface="Calibri" panose="020F0502020204030204" pitchFamily="34" charset="0"/>
                        </a:rPr>
                        <a:t/>
                      </a:r>
                      <a:br>
                        <a:rPr lang="en-US" sz="1000" kern="1200" dirty="0" smtClean="0">
                          <a:effectLst/>
                          <a:latin typeface="Calibri" panose="020F0502020204030204" pitchFamily="34" charset="0"/>
                          <a:cs typeface="Calibri" panose="020F0502020204030204" pitchFamily="34" charset="0"/>
                        </a:rPr>
                      </a:br>
                      <a:r>
                        <a:rPr lang="en-US" sz="1000" kern="1200" dirty="0" smtClean="0">
                          <a:effectLst/>
                          <a:latin typeface="Calibri" panose="020F0502020204030204" pitchFamily="34" charset="0"/>
                          <a:cs typeface="Calibri" panose="020F0502020204030204" pitchFamily="34" charset="0"/>
                        </a:rPr>
                        <a:t>Lesser of 100% of DB or </a:t>
                      </a:r>
                      <a:r>
                        <a:rPr lang="en-US" sz="1000" b="1" kern="1200" dirty="0" smtClean="0">
                          <a:effectLst/>
                          <a:latin typeface="Calibri" panose="020F0502020204030204" pitchFamily="34" charset="0"/>
                          <a:cs typeface="Calibri" panose="020F0502020204030204" pitchFamily="34" charset="0"/>
                        </a:rPr>
                        <a:t>$1,500,000</a:t>
                      </a:r>
                      <a:endParaRPr lang="en-US" sz="1000" b="1" dirty="0" smtClean="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731217">
                <a:tc>
                  <a:txBody>
                    <a:bodyPr/>
                    <a:lstStyle/>
                    <a:p>
                      <a:pPr marL="0" marR="0" algn="ctr" fontAlgn="b">
                        <a:lnSpc>
                          <a:spcPct val="115000"/>
                        </a:lnSpc>
                        <a:spcBef>
                          <a:spcPts val="0"/>
                        </a:spcBef>
                        <a:spcAft>
                          <a:spcPts val="0"/>
                        </a:spcAft>
                      </a:pPr>
                      <a:r>
                        <a:rPr lang="en-US" sz="1000" b="1" kern="1200" dirty="0" smtClean="0">
                          <a:solidFill>
                            <a:srgbClr val="FFFFFF"/>
                          </a:solidFill>
                          <a:effectLst/>
                          <a:latin typeface="Calibri" panose="020F0502020204030204" pitchFamily="34" charset="0"/>
                          <a:ea typeface="+mn-ea"/>
                          <a:cs typeface="Calibri" panose="020F0502020204030204" pitchFamily="34" charset="0"/>
                        </a:rPr>
                        <a:t>Waiting</a:t>
                      </a:r>
                      <a:br>
                        <a:rPr lang="en-US" sz="1000" b="1" kern="1200" dirty="0" smtClean="0">
                          <a:solidFill>
                            <a:srgbClr val="FFFFFF"/>
                          </a:solidFill>
                          <a:effectLst/>
                          <a:latin typeface="Calibri" panose="020F0502020204030204" pitchFamily="34" charset="0"/>
                          <a:ea typeface="+mn-ea"/>
                          <a:cs typeface="Calibri" panose="020F0502020204030204" pitchFamily="34" charset="0"/>
                        </a:rPr>
                      </a:br>
                      <a:r>
                        <a:rPr lang="en-US" sz="1000" b="1" kern="1200" dirty="0" smtClean="0">
                          <a:solidFill>
                            <a:srgbClr val="FFFFFF"/>
                          </a:solidFill>
                          <a:effectLst/>
                          <a:latin typeface="Calibri" panose="020F0502020204030204" pitchFamily="34" charset="0"/>
                          <a:ea typeface="+mn-ea"/>
                          <a:cs typeface="Calibri" panose="020F0502020204030204" pitchFamily="34" charset="0"/>
                        </a:rPr>
                        <a:t>Period**</a:t>
                      </a:r>
                      <a:endParaRPr lang="en-US" sz="1000" b="1" kern="1200" dirty="0">
                        <a:solidFill>
                          <a:srgbClr val="FFFFFF"/>
                        </a:solidFill>
                        <a:effectLst/>
                        <a:latin typeface="Calibri" panose="020F0502020204030204" pitchFamily="34" charset="0"/>
                        <a:ea typeface="+mn-ea"/>
                        <a:cs typeface="Calibri" panose="020F0502020204030204" pitchFamily="34" charset="0"/>
                      </a:endParaRPr>
                    </a:p>
                  </a:txBody>
                  <a:tcPr marL="12552" marR="62326"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0" marR="0" algn="ctr">
                        <a:lnSpc>
                          <a:spcPct val="115000"/>
                        </a:lnSpc>
                        <a:spcBef>
                          <a:spcPts val="0"/>
                        </a:spcBef>
                        <a:spcAft>
                          <a:spcPts val="1000"/>
                        </a:spcAft>
                      </a:pPr>
                      <a:r>
                        <a:rPr lang="en-US" sz="1000" kern="1200" dirty="0">
                          <a:solidFill>
                            <a:schemeClr val="accent1">
                              <a:lumMod val="75000"/>
                            </a:schemeClr>
                          </a:solidFill>
                          <a:effectLst/>
                          <a:latin typeface="Calibri" panose="020F0502020204030204" pitchFamily="34" charset="0"/>
                          <a:cs typeface="Calibri" panose="020F0502020204030204" pitchFamily="34" charset="0"/>
                        </a:rPr>
                        <a:t>Chronic Illness: </a:t>
                      </a:r>
                      <a:br>
                        <a:rPr lang="en-US" sz="1000" kern="1200" dirty="0">
                          <a:solidFill>
                            <a:schemeClr val="accent1">
                              <a:lumMod val="75000"/>
                            </a:schemeClr>
                          </a:solidFill>
                          <a:effectLst/>
                          <a:latin typeface="Calibri" panose="020F0502020204030204" pitchFamily="34" charset="0"/>
                          <a:cs typeface="Calibri" panose="020F0502020204030204" pitchFamily="34" charset="0"/>
                        </a:rPr>
                      </a:br>
                      <a:r>
                        <a:rPr lang="en-US" sz="1000" b="1" kern="1200" dirty="0">
                          <a:solidFill>
                            <a:schemeClr val="accent1">
                              <a:lumMod val="75000"/>
                            </a:schemeClr>
                          </a:solidFill>
                          <a:effectLst/>
                          <a:latin typeface="Calibri" panose="020F0502020204030204" pitchFamily="34" charset="0"/>
                          <a:cs typeface="Calibri" panose="020F0502020204030204" pitchFamily="34" charset="0"/>
                        </a:rPr>
                        <a:t>30 </a:t>
                      </a:r>
                      <a:r>
                        <a:rPr lang="en-US" sz="1000" b="1" kern="1200" dirty="0" smtClean="0">
                          <a:solidFill>
                            <a:schemeClr val="accent1">
                              <a:lumMod val="75000"/>
                            </a:schemeClr>
                          </a:solidFill>
                          <a:effectLst/>
                          <a:latin typeface="Calibri" panose="020F0502020204030204" pitchFamily="34" charset="0"/>
                          <a:cs typeface="Calibri" panose="020F0502020204030204" pitchFamily="34" charset="0"/>
                        </a:rPr>
                        <a:t>day </a:t>
                      </a:r>
                      <a:r>
                        <a:rPr lang="en-US" sz="1000" b="1" kern="1200" dirty="0">
                          <a:solidFill>
                            <a:schemeClr val="accent1">
                              <a:lumMod val="75000"/>
                            </a:schemeClr>
                          </a:solidFill>
                          <a:effectLst/>
                          <a:latin typeface="Calibri" panose="020F0502020204030204" pitchFamily="34" charset="0"/>
                          <a:cs typeface="Calibri" panose="020F0502020204030204" pitchFamily="34" charset="0"/>
                        </a:rPr>
                        <a:t>waiting </a:t>
                      </a:r>
                      <a:r>
                        <a:rPr lang="en-US" sz="1000" b="1" kern="1200" dirty="0" smtClean="0">
                          <a:solidFill>
                            <a:schemeClr val="accent1">
                              <a:lumMod val="75000"/>
                            </a:schemeClr>
                          </a:solidFill>
                          <a:effectLst/>
                          <a:latin typeface="Calibri" panose="020F0502020204030204" pitchFamily="34" charset="0"/>
                          <a:cs typeface="Calibri" panose="020F0502020204030204" pitchFamily="34" charset="0"/>
                        </a:rPr>
                        <a:t>period</a:t>
                      </a:r>
                      <a:r>
                        <a:rPr lang="en-US" sz="1000" kern="1200" dirty="0">
                          <a:solidFill>
                            <a:schemeClr val="accent1">
                              <a:lumMod val="75000"/>
                            </a:schemeClr>
                          </a:solidFill>
                          <a:effectLst/>
                          <a:latin typeface="Calibri" panose="020F0502020204030204" pitchFamily="34" charset="0"/>
                          <a:cs typeface="Calibri" panose="020F0502020204030204" pitchFamily="34" charset="0"/>
                        </a:rPr>
                        <a:t/>
                      </a:r>
                      <a:br>
                        <a:rPr lang="en-US" sz="1000" kern="1200" dirty="0">
                          <a:solidFill>
                            <a:schemeClr val="accent1">
                              <a:lumMod val="75000"/>
                            </a:schemeClr>
                          </a:solidFill>
                          <a:effectLst/>
                          <a:latin typeface="Calibri" panose="020F0502020204030204" pitchFamily="34" charset="0"/>
                          <a:cs typeface="Calibri" panose="020F0502020204030204" pitchFamily="34" charset="0"/>
                        </a:rPr>
                      </a:br>
                      <a:r>
                        <a:rPr lang="en-US" sz="1000" kern="1200" dirty="0">
                          <a:solidFill>
                            <a:schemeClr val="accent1">
                              <a:lumMod val="75000"/>
                            </a:schemeClr>
                          </a:solidFill>
                          <a:effectLst/>
                          <a:latin typeface="Calibri" panose="020F0502020204030204" pitchFamily="34" charset="0"/>
                          <a:cs typeface="Calibri" panose="020F0502020204030204" pitchFamily="34" charset="0"/>
                        </a:rPr>
                        <a:t>Critical Illness: </a:t>
                      </a:r>
                      <a:br>
                        <a:rPr lang="en-US" sz="1000" kern="1200" dirty="0">
                          <a:solidFill>
                            <a:schemeClr val="accent1">
                              <a:lumMod val="75000"/>
                            </a:schemeClr>
                          </a:solidFill>
                          <a:effectLst/>
                          <a:latin typeface="Calibri" panose="020F0502020204030204" pitchFamily="34" charset="0"/>
                          <a:cs typeface="Calibri" panose="020F0502020204030204" pitchFamily="34" charset="0"/>
                        </a:rPr>
                      </a:br>
                      <a:r>
                        <a:rPr lang="en-US" sz="1000" kern="1200" dirty="0">
                          <a:solidFill>
                            <a:schemeClr val="accent1">
                              <a:lumMod val="75000"/>
                            </a:schemeClr>
                          </a:solidFill>
                          <a:effectLst/>
                          <a:latin typeface="Calibri" panose="020F0502020204030204" pitchFamily="34" charset="0"/>
                          <a:cs typeface="Calibri" panose="020F0502020204030204" pitchFamily="34" charset="0"/>
                        </a:rPr>
                        <a:t>30 </a:t>
                      </a:r>
                      <a:r>
                        <a:rPr lang="en-US" sz="1000" kern="1200" dirty="0" smtClean="0">
                          <a:solidFill>
                            <a:schemeClr val="accent1">
                              <a:lumMod val="75000"/>
                            </a:schemeClr>
                          </a:solidFill>
                          <a:effectLst/>
                          <a:latin typeface="Calibri" panose="020F0502020204030204" pitchFamily="34" charset="0"/>
                          <a:cs typeface="Calibri" panose="020F0502020204030204" pitchFamily="34" charset="0"/>
                        </a:rPr>
                        <a:t>day </a:t>
                      </a:r>
                      <a:r>
                        <a:rPr lang="en-US" sz="1000" kern="1200" dirty="0">
                          <a:solidFill>
                            <a:schemeClr val="accent1">
                              <a:lumMod val="75000"/>
                            </a:schemeClr>
                          </a:solidFill>
                          <a:effectLst/>
                          <a:latin typeface="Calibri" panose="020F0502020204030204" pitchFamily="34" charset="0"/>
                          <a:ea typeface="+mn-ea"/>
                          <a:cs typeface="Calibri" panose="020F0502020204030204" pitchFamily="34" charset="0"/>
                        </a:rPr>
                        <a:t>waiting </a:t>
                      </a:r>
                      <a:r>
                        <a:rPr lang="en-US" sz="1000" kern="1200" dirty="0" smtClean="0">
                          <a:solidFill>
                            <a:schemeClr val="accent1">
                              <a:lumMod val="75000"/>
                            </a:schemeClr>
                          </a:solidFill>
                          <a:effectLst/>
                          <a:latin typeface="Calibri" panose="020F0502020204030204" pitchFamily="34" charset="0"/>
                          <a:ea typeface="+mn-ea"/>
                          <a:cs typeface="Calibri" panose="020F0502020204030204" pitchFamily="34" charset="0"/>
                        </a:rPr>
                        <a:t>period</a:t>
                      </a:r>
                      <a:endParaRPr lang="en-US" sz="1000" kern="1200" dirty="0">
                        <a:solidFill>
                          <a:schemeClr val="accent1">
                            <a:lumMod val="75000"/>
                          </a:schemeClr>
                        </a:solidFill>
                        <a:effectLst/>
                        <a:latin typeface="Calibri" panose="020F0502020204030204" pitchFamily="34" charset="0"/>
                        <a:ea typeface="+mn-ea"/>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algn="ctr">
                        <a:lnSpc>
                          <a:spcPct val="115000"/>
                        </a:lnSpc>
                        <a:spcBef>
                          <a:spcPts val="0"/>
                        </a:spcBef>
                        <a:spcAft>
                          <a:spcPts val="1000"/>
                        </a:spcAft>
                      </a:pPr>
                      <a:r>
                        <a:rPr lang="en-US" sz="1000" kern="1200" dirty="0">
                          <a:effectLst/>
                          <a:latin typeface="Calibri" panose="020F0502020204030204" pitchFamily="34" charset="0"/>
                          <a:cs typeface="Calibri" panose="020F0502020204030204" pitchFamily="34" charset="0"/>
                        </a:rPr>
                        <a:t>Chronic Illness: </a:t>
                      </a:r>
                      <a:br>
                        <a:rPr lang="en-US" sz="1000" kern="1200" dirty="0">
                          <a:effectLst/>
                          <a:latin typeface="Calibri" panose="020F0502020204030204" pitchFamily="34" charset="0"/>
                          <a:cs typeface="Calibri" panose="020F0502020204030204" pitchFamily="34" charset="0"/>
                        </a:rPr>
                      </a:br>
                      <a:r>
                        <a:rPr lang="en-US" sz="1000" b="1" kern="1200" dirty="0">
                          <a:effectLst/>
                          <a:latin typeface="Calibri" panose="020F0502020204030204" pitchFamily="34" charset="0"/>
                          <a:cs typeface="Calibri" panose="020F0502020204030204" pitchFamily="34" charset="0"/>
                        </a:rPr>
                        <a:t>2 </a:t>
                      </a:r>
                      <a:r>
                        <a:rPr lang="en-US" sz="1000" b="1" kern="1200" dirty="0" smtClean="0">
                          <a:effectLst/>
                          <a:latin typeface="Calibri" panose="020F0502020204030204" pitchFamily="34" charset="0"/>
                          <a:cs typeface="Calibri" panose="020F0502020204030204" pitchFamily="34" charset="0"/>
                        </a:rPr>
                        <a:t>year </a:t>
                      </a:r>
                      <a:r>
                        <a:rPr lang="en-US" sz="1000" b="1" kern="1200" dirty="0">
                          <a:effectLst/>
                          <a:latin typeface="Calibri" panose="020F0502020204030204" pitchFamily="34" charset="0"/>
                          <a:cs typeface="Calibri" panose="020F0502020204030204" pitchFamily="34" charset="0"/>
                        </a:rPr>
                        <a:t>waiting </a:t>
                      </a:r>
                      <a:r>
                        <a:rPr lang="en-US" sz="1000" b="1" kern="1200" dirty="0" smtClean="0">
                          <a:effectLst/>
                          <a:latin typeface="Calibri" panose="020F0502020204030204" pitchFamily="34" charset="0"/>
                          <a:cs typeface="Calibri" panose="020F0502020204030204" pitchFamily="34" charset="0"/>
                        </a:rPr>
                        <a:t>period</a:t>
                      </a:r>
                      <a:r>
                        <a:rPr lang="en-US" sz="1000" kern="1200" dirty="0">
                          <a:effectLst/>
                          <a:latin typeface="Calibri" panose="020F0502020204030204" pitchFamily="34" charset="0"/>
                          <a:cs typeface="Calibri" panose="020F0502020204030204" pitchFamily="34" charset="0"/>
                        </a:rPr>
                        <a:t/>
                      </a:r>
                      <a:br>
                        <a:rPr lang="en-US" sz="1000" kern="1200" dirty="0">
                          <a:effectLst/>
                          <a:latin typeface="Calibri" panose="020F0502020204030204" pitchFamily="34" charset="0"/>
                          <a:cs typeface="Calibri" panose="020F0502020204030204" pitchFamily="34" charset="0"/>
                        </a:rPr>
                      </a:br>
                      <a:r>
                        <a:rPr lang="en-US" sz="1000" kern="1200" dirty="0">
                          <a:effectLst/>
                          <a:latin typeface="Calibri" panose="020F0502020204030204" pitchFamily="34" charset="0"/>
                          <a:cs typeface="Calibri" panose="020F0502020204030204" pitchFamily="34" charset="0"/>
                        </a:rPr>
                        <a:t>Critical Illness: </a:t>
                      </a:r>
                      <a:br>
                        <a:rPr lang="en-US" sz="1000" kern="1200" dirty="0">
                          <a:effectLst/>
                          <a:latin typeface="Calibri" panose="020F0502020204030204" pitchFamily="34" charset="0"/>
                          <a:cs typeface="Calibri" panose="020F0502020204030204" pitchFamily="34" charset="0"/>
                        </a:rPr>
                      </a:br>
                      <a:r>
                        <a:rPr lang="en-US" sz="1000" kern="1200" dirty="0">
                          <a:effectLst/>
                          <a:latin typeface="Calibri" panose="020F0502020204030204" pitchFamily="34" charset="0"/>
                          <a:cs typeface="Calibri" panose="020F0502020204030204" pitchFamily="34" charset="0"/>
                        </a:rPr>
                        <a:t>30 </a:t>
                      </a:r>
                      <a:r>
                        <a:rPr lang="en-US" sz="1000" kern="1200" dirty="0" smtClean="0">
                          <a:effectLst/>
                          <a:latin typeface="Calibri" panose="020F0502020204030204" pitchFamily="34" charset="0"/>
                          <a:cs typeface="Calibri" panose="020F0502020204030204" pitchFamily="34" charset="0"/>
                        </a:rPr>
                        <a:t>day </a:t>
                      </a:r>
                      <a:r>
                        <a:rPr lang="en-US" sz="1000" kern="1200" dirty="0">
                          <a:effectLst/>
                          <a:latin typeface="Calibri" panose="020F0502020204030204" pitchFamily="34" charset="0"/>
                          <a:cs typeface="Calibri" panose="020F0502020204030204" pitchFamily="34" charset="0"/>
                        </a:rPr>
                        <a:t>waiting period</a:t>
                      </a:r>
                      <a:endParaRPr lang="en-US" sz="1000"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15000"/>
                        </a:lnSpc>
                        <a:spcBef>
                          <a:spcPts val="0"/>
                        </a:spcBef>
                        <a:spcAft>
                          <a:spcPts val="1000"/>
                        </a:spcAft>
                        <a:buClrTx/>
                        <a:buSzTx/>
                        <a:buFontTx/>
                        <a:buNone/>
                        <a:tabLst/>
                        <a:defRPr/>
                      </a:pPr>
                      <a:r>
                        <a:rPr lang="en-US" sz="1000" b="1" dirty="0" smtClean="0">
                          <a:effectLst/>
                          <a:latin typeface="Calibri" panose="020F0502020204030204" pitchFamily="34" charset="0"/>
                          <a:ea typeface="SimSun"/>
                          <a:cs typeface="Calibri" panose="020F0502020204030204" pitchFamily="34" charset="0"/>
                        </a:rPr>
                        <a:t>None</a:t>
                      </a: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1000" b="1" dirty="0" smtClean="0">
                          <a:effectLst/>
                          <a:latin typeface="Calibri" panose="020F0502020204030204" pitchFamily="34" charset="0"/>
                          <a:ea typeface="SimSun"/>
                          <a:cs typeface="Calibri" panose="020F0502020204030204" pitchFamily="34" charset="0"/>
                        </a:rPr>
                        <a:t>None</a:t>
                      </a:r>
                      <a:endParaRPr lang="en-US" sz="1000" b="1" dirty="0">
                        <a:effectLst/>
                        <a:latin typeface="Calibri" panose="020F0502020204030204" pitchFamily="34" charset="0"/>
                        <a:ea typeface="SimSun"/>
                        <a:cs typeface="Calibri" panose="020F0502020204030204" pitchFamily="34" charset="0"/>
                      </a:endParaRPr>
                    </a:p>
                  </a:txBody>
                  <a:tcPr marL="0" marR="0"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pPr>
                      <a:r>
                        <a:rPr lang="en-US" sz="1000" kern="1200" dirty="0">
                          <a:effectLst/>
                          <a:latin typeface="Calibri" panose="020F0502020204030204" pitchFamily="34" charset="0"/>
                          <a:cs typeface="Calibri" panose="020F0502020204030204" pitchFamily="34" charset="0"/>
                        </a:rPr>
                        <a:t>Chronic Illness: </a:t>
                      </a:r>
                      <a:br>
                        <a:rPr lang="en-US" sz="1000" kern="1200" dirty="0">
                          <a:effectLst/>
                          <a:latin typeface="Calibri" panose="020F0502020204030204" pitchFamily="34" charset="0"/>
                          <a:cs typeface="Calibri" panose="020F0502020204030204" pitchFamily="34" charset="0"/>
                        </a:rPr>
                      </a:br>
                      <a:r>
                        <a:rPr lang="en-US" sz="1000" b="1" kern="1200" dirty="0">
                          <a:effectLst/>
                          <a:latin typeface="Calibri" panose="020F0502020204030204" pitchFamily="34" charset="0"/>
                          <a:cs typeface="Calibri" panose="020F0502020204030204" pitchFamily="34" charset="0"/>
                        </a:rPr>
                        <a:t>2 </a:t>
                      </a:r>
                      <a:r>
                        <a:rPr lang="en-US" sz="1000" b="1" kern="1200" dirty="0" smtClean="0">
                          <a:effectLst/>
                          <a:latin typeface="Calibri" panose="020F0502020204030204" pitchFamily="34" charset="0"/>
                          <a:cs typeface="Calibri" panose="020F0502020204030204" pitchFamily="34" charset="0"/>
                        </a:rPr>
                        <a:t>year </a:t>
                      </a:r>
                      <a:r>
                        <a:rPr lang="en-US" sz="1000" b="1" kern="1200" dirty="0">
                          <a:effectLst/>
                          <a:latin typeface="Calibri" panose="020F0502020204030204" pitchFamily="34" charset="0"/>
                          <a:cs typeface="Calibri" panose="020F0502020204030204" pitchFamily="34" charset="0"/>
                        </a:rPr>
                        <a:t>waiting </a:t>
                      </a:r>
                      <a:r>
                        <a:rPr lang="en-US" sz="1000" b="1" kern="1200" dirty="0" smtClean="0">
                          <a:effectLst/>
                          <a:latin typeface="Calibri" panose="020F0502020204030204" pitchFamily="34" charset="0"/>
                          <a:cs typeface="Calibri" panose="020F0502020204030204" pitchFamily="34" charset="0"/>
                        </a:rPr>
                        <a:t>period</a:t>
                      </a:r>
                      <a:r>
                        <a:rPr lang="en-US" sz="1000" kern="1200" dirty="0">
                          <a:effectLst/>
                          <a:latin typeface="Calibri" panose="020F0502020204030204" pitchFamily="34" charset="0"/>
                          <a:cs typeface="Calibri" panose="020F0502020204030204" pitchFamily="34" charset="0"/>
                        </a:rPr>
                        <a:t/>
                      </a:r>
                      <a:br>
                        <a:rPr lang="en-US" sz="1000" kern="1200" dirty="0">
                          <a:effectLst/>
                          <a:latin typeface="Calibri" panose="020F0502020204030204" pitchFamily="34" charset="0"/>
                          <a:cs typeface="Calibri" panose="020F0502020204030204" pitchFamily="34" charset="0"/>
                        </a:rPr>
                      </a:br>
                      <a:r>
                        <a:rPr lang="en-US" sz="1000" kern="1200" dirty="0">
                          <a:effectLst/>
                          <a:latin typeface="Calibri" panose="020F0502020204030204" pitchFamily="34" charset="0"/>
                          <a:cs typeface="Calibri" panose="020F0502020204030204" pitchFamily="34" charset="0"/>
                        </a:rPr>
                        <a:t>Critical Illness: </a:t>
                      </a:r>
                      <a:br>
                        <a:rPr lang="en-US" sz="1000" kern="1200" dirty="0">
                          <a:effectLst/>
                          <a:latin typeface="Calibri" panose="020F0502020204030204" pitchFamily="34" charset="0"/>
                          <a:cs typeface="Calibri" panose="020F0502020204030204" pitchFamily="34" charset="0"/>
                        </a:rPr>
                      </a:br>
                      <a:r>
                        <a:rPr lang="en-US" sz="1000" kern="1200" dirty="0">
                          <a:effectLst/>
                          <a:latin typeface="Calibri" panose="020F0502020204030204" pitchFamily="34" charset="0"/>
                          <a:cs typeface="Calibri" panose="020F0502020204030204" pitchFamily="34" charset="0"/>
                        </a:rPr>
                        <a:t>30 </a:t>
                      </a:r>
                      <a:r>
                        <a:rPr lang="en-US" sz="1000" kern="1200" dirty="0" smtClean="0">
                          <a:effectLst/>
                          <a:latin typeface="Calibri" panose="020F0502020204030204" pitchFamily="34" charset="0"/>
                          <a:cs typeface="Calibri" panose="020F0502020204030204" pitchFamily="34" charset="0"/>
                        </a:rPr>
                        <a:t>day </a:t>
                      </a:r>
                      <a:r>
                        <a:rPr lang="en-US" sz="1000" kern="1200" dirty="0">
                          <a:effectLst/>
                          <a:latin typeface="Calibri" panose="020F0502020204030204" pitchFamily="34" charset="0"/>
                          <a:cs typeface="Calibri" panose="020F0502020204030204" pitchFamily="34" charset="0"/>
                        </a:rPr>
                        <a:t>waiting period</a:t>
                      </a:r>
                      <a:endParaRPr lang="en-US" sz="1000" dirty="0">
                        <a:effectLst/>
                        <a:latin typeface="Calibri" panose="020F0502020204030204" pitchFamily="34" charset="0"/>
                        <a:ea typeface="SimSun"/>
                        <a:cs typeface="Calibri" panose="020F0502020204030204"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r h="823485">
                <a:tc>
                  <a:txBody>
                    <a:bodyPr/>
                    <a:lstStyle>
                      <a:lvl1pPr defTabSz="908050" eaLnBrk="0" hangingPunct="0">
                        <a:spcBef>
                          <a:spcPts val="1200"/>
                        </a:spcBef>
                        <a:buClr>
                          <a:srgbClr val="00A4E4"/>
                        </a:buClr>
                        <a:buFont typeface="Wingdings" pitchFamily="2" charset="2"/>
                        <a:defRPr sz="1200">
                          <a:solidFill>
                            <a:srgbClr val="000000"/>
                          </a:solidFill>
                          <a:latin typeface="Arial" pitchFamily="34" charset="0"/>
                          <a:ea typeface="MS PGothic" pitchFamily="34" charset="-128"/>
                          <a:cs typeface="Arial" pitchFamily="34" charset="0"/>
                        </a:defRPr>
                      </a:lvl1pPr>
                      <a:lvl2pPr marL="742950" indent="-285750" defTabSz="908050" eaLnBrk="0" hangingPunct="0">
                        <a:spcBef>
                          <a:spcPts val="300"/>
                        </a:spcBef>
                        <a:buClr>
                          <a:srgbClr val="00A4E4"/>
                        </a:buClr>
                        <a:buFont typeface="Arial" pitchFamily="34" charset="0"/>
                        <a:defRPr sz="1000">
                          <a:solidFill>
                            <a:srgbClr val="000000"/>
                          </a:solidFill>
                          <a:latin typeface="Arial" pitchFamily="34" charset="0"/>
                          <a:ea typeface="MS PGothic" pitchFamily="34" charset="-128"/>
                          <a:cs typeface="Arial" pitchFamily="34" charset="0"/>
                        </a:defRPr>
                      </a:lvl2pPr>
                      <a:lvl3pPr marL="11430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3pPr>
                      <a:lvl4pPr marL="16002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4pPr>
                      <a:lvl5pPr marL="20574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5pPr>
                      <a:lvl6pPr marL="25146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6pPr>
                      <a:lvl7pPr marL="29718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7pPr>
                      <a:lvl8pPr marL="34290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8pPr>
                      <a:lvl9pPr marL="38862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9pPr>
                    </a:lstStyle>
                    <a:p>
                      <a:pPr marL="0" marR="0" lvl="0" indent="0" algn="ctr" defTabSz="908050" rtl="0" eaLnBrk="1" fontAlgn="b" latinLnBrk="0" hangingPunct="1">
                        <a:lnSpc>
                          <a:spcPct val="115000"/>
                        </a:lnSpc>
                        <a:spcBef>
                          <a:spcPct val="0"/>
                        </a:spcBef>
                        <a:spcAft>
                          <a:spcPct val="0"/>
                        </a:spcAft>
                        <a:buClrTx/>
                        <a:buSzTx/>
                        <a:buFontTx/>
                        <a:buNone/>
                        <a:tabLst/>
                      </a:pPr>
                      <a:r>
                        <a:rPr kumimoji="0" lang="en-US" altLang="en-US" sz="900" b="1" i="0" u="none" strike="noStrike" cap="none" normalizeH="0" baseline="0" dirty="0" smtClean="0">
                          <a:ln>
                            <a:noFill/>
                          </a:ln>
                          <a:solidFill>
                            <a:srgbClr val="FFFFFF"/>
                          </a:solidFill>
                          <a:effectLst/>
                          <a:latin typeface="Calibri" pitchFamily="34" charset="0"/>
                          <a:ea typeface="MS PGothic" pitchFamily="34" charset="-128"/>
                          <a:cs typeface="Calibri" pitchFamily="34" charset="0"/>
                        </a:rPr>
                        <a:t>Available on all UW classes</a:t>
                      </a:r>
                    </a:p>
                  </a:txBody>
                  <a:tcPr marL="12552" marR="62326" marT="12552" marB="12552" anchor="ctr"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lvl1pPr defTabSz="908050" eaLnBrk="0" hangingPunct="0">
                        <a:spcBef>
                          <a:spcPts val="1200"/>
                        </a:spcBef>
                        <a:buClr>
                          <a:srgbClr val="00A4E4"/>
                        </a:buClr>
                        <a:buFont typeface="Wingdings" pitchFamily="2" charset="2"/>
                        <a:defRPr sz="1200">
                          <a:solidFill>
                            <a:srgbClr val="000000"/>
                          </a:solidFill>
                          <a:latin typeface="Arial" pitchFamily="34" charset="0"/>
                          <a:ea typeface="MS PGothic" pitchFamily="34" charset="-128"/>
                          <a:cs typeface="Arial" pitchFamily="34" charset="0"/>
                        </a:defRPr>
                      </a:lvl1pPr>
                      <a:lvl2pPr marL="742950" indent="-285750" defTabSz="908050" eaLnBrk="0" hangingPunct="0">
                        <a:spcBef>
                          <a:spcPts val="300"/>
                        </a:spcBef>
                        <a:buClr>
                          <a:srgbClr val="00A4E4"/>
                        </a:buClr>
                        <a:buFont typeface="Arial" pitchFamily="34" charset="0"/>
                        <a:defRPr sz="1000">
                          <a:solidFill>
                            <a:srgbClr val="000000"/>
                          </a:solidFill>
                          <a:latin typeface="Arial" pitchFamily="34" charset="0"/>
                          <a:ea typeface="MS PGothic" pitchFamily="34" charset="-128"/>
                          <a:cs typeface="Arial" pitchFamily="34" charset="0"/>
                        </a:defRPr>
                      </a:lvl2pPr>
                      <a:lvl3pPr marL="11430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3pPr>
                      <a:lvl4pPr marL="16002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4pPr>
                      <a:lvl5pPr marL="2057400" indent="-228600" defTabSz="908050" eaLnBrk="0" hangingPunct="0">
                        <a:spcBef>
                          <a:spcPts val="300"/>
                        </a:spcBef>
                        <a:buClr>
                          <a:srgbClr val="00A4E4"/>
                        </a:buClr>
                        <a:buFont typeface="Arial" pitchFamily="34" charset="0"/>
                        <a:defRPr sz="900">
                          <a:solidFill>
                            <a:srgbClr val="000000"/>
                          </a:solidFill>
                          <a:latin typeface="Arial" pitchFamily="34" charset="0"/>
                          <a:ea typeface="MS PGothic" pitchFamily="34" charset="-128"/>
                          <a:cs typeface="Arial" pitchFamily="34" charset="0"/>
                        </a:defRPr>
                      </a:lvl5pPr>
                      <a:lvl6pPr marL="25146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6pPr>
                      <a:lvl7pPr marL="29718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7pPr>
                      <a:lvl8pPr marL="34290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8pPr>
                      <a:lvl9pPr marL="3886200" indent="-228600" defTabSz="908050" eaLnBrk="0" fontAlgn="base" hangingPunct="0">
                        <a:spcBef>
                          <a:spcPts val="300"/>
                        </a:spcBef>
                        <a:spcAft>
                          <a:spcPct val="0"/>
                        </a:spcAft>
                        <a:buClr>
                          <a:srgbClr val="00A4E4"/>
                        </a:buClr>
                        <a:buFont typeface="Arial" pitchFamily="34" charset="0"/>
                        <a:defRPr sz="900">
                          <a:solidFill>
                            <a:srgbClr val="000000"/>
                          </a:solidFill>
                          <a:latin typeface="Arial" pitchFamily="34" charset="0"/>
                          <a:ea typeface="MS PGothic" pitchFamily="34" charset="-128"/>
                          <a:cs typeface="Arial" pitchFamily="34" charset="0"/>
                        </a:defRPr>
                      </a:lvl9pPr>
                    </a:lstStyle>
                    <a:p>
                      <a:pPr marL="0" marR="0" lvl="0" indent="0" algn="ctr" defTabSz="908050" rtl="0" eaLnBrk="1" fontAlgn="base" latinLnBrk="0" hangingPunct="1">
                        <a:lnSpc>
                          <a:spcPct val="115000"/>
                        </a:lnSpc>
                        <a:spcBef>
                          <a:spcPct val="0"/>
                        </a:spcBef>
                        <a:spcAft>
                          <a:spcPts val="1000"/>
                        </a:spcAft>
                        <a:buClrTx/>
                        <a:buSzTx/>
                        <a:buFontTx/>
                        <a:buNone/>
                        <a:tabLst/>
                      </a:pPr>
                      <a:r>
                        <a:rPr kumimoji="0" lang="en-US" altLang="en-US" sz="1400" b="1" i="0" u="none" strike="noStrike" cap="none" normalizeH="0" baseline="0" dirty="0" smtClean="0">
                          <a:ln>
                            <a:noFill/>
                          </a:ln>
                          <a:solidFill>
                            <a:srgbClr val="92D050"/>
                          </a:solidFill>
                          <a:effectLst/>
                          <a:latin typeface="Webdings" pitchFamily="18" charset="2"/>
                          <a:ea typeface="SimSun" pitchFamily="2" charset="-122"/>
                          <a:cs typeface="Calibri" pitchFamily="34" charset="0"/>
                        </a:rPr>
                        <a:t>a</a:t>
                      </a:r>
                      <a:endParaRPr kumimoji="0" lang="en-US" altLang="en-US" sz="900" b="1" i="0" u="none" strike="noStrike" cap="none" normalizeH="0" baseline="0" dirty="0" smtClean="0">
                        <a:ln>
                          <a:noFill/>
                        </a:ln>
                        <a:solidFill>
                          <a:srgbClr val="92D050"/>
                        </a:solidFill>
                        <a:effectLst/>
                        <a:latin typeface="Webdings" pitchFamily="18" charset="2"/>
                        <a:ea typeface="SimSun" pitchFamily="2" charset="-122"/>
                        <a:cs typeface="Calibri" pitchFamily="34" charset="0"/>
                      </a:endParaRPr>
                    </a:p>
                  </a:txBody>
                  <a:tcPr marL="12552" marR="12552" marT="12552" marB="12552" anchor="ctr"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altLang="en-US" sz="1000" b="0" i="0" u="none" strike="noStrike" cap="none" normalizeH="0" baseline="0" dirty="0" smtClean="0">
                          <a:ln>
                            <a:noFill/>
                          </a:ln>
                          <a:solidFill>
                            <a:srgbClr val="000000"/>
                          </a:solidFill>
                          <a:effectLst/>
                          <a:latin typeface="Calibri" pitchFamily="34" charset="0"/>
                          <a:ea typeface="SimSun" pitchFamily="2" charset="-122"/>
                          <a:cs typeface="Calibri" pitchFamily="34" charset="0"/>
                        </a:rPr>
                        <a:t>Chronic illness</a:t>
                      </a:r>
                      <a:r>
                        <a:rPr kumimoji="0" lang="en-US" altLang="en-US" sz="10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t>: </a:t>
                      </a:r>
                      <a:br>
                        <a:rPr kumimoji="0" lang="en-US" altLang="en-US" sz="10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br>
                      <a:r>
                        <a:rPr kumimoji="0" lang="en-US" altLang="en-US" sz="10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t>Up to Table D  </a:t>
                      </a:r>
                    </a:p>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altLang="en-US" sz="1000" b="0" i="0" u="none" strike="noStrike" cap="none" normalizeH="0" baseline="0" dirty="0" smtClean="0">
                          <a:ln>
                            <a:noFill/>
                          </a:ln>
                          <a:solidFill>
                            <a:srgbClr val="000000"/>
                          </a:solidFill>
                          <a:effectLst/>
                          <a:latin typeface="Calibri" pitchFamily="34" charset="0"/>
                          <a:ea typeface="SimSun" pitchFamily="2" charset="-122"/>
                          <a:cs typeface="Calibri" pitchFamily="34" charset="0"/>
                        </a:rPr>
                        <a:t>Critical Illness: </a:t>
                      </a:r>
                      <a:br>
                        <a:rPr kumimoji="0" lang="en-US" altLang="en-US" sz="1000" b="0" i="0" u="none" strike="noStrike" cap="none" normalizeH="0" baseline="0" dirty="0" smtClean="0">
                          <a:ln>
                            <a:noFill/>
                          </a:ln>
                          <a:solidFill>
                            <a:srgbClr val="000000"/>
                          </a:solidFill>
                          <a:effectLst/>
                          <a:latin typeface="Calibri" pitchFamily="34" charset="0"/>
                          <a:ea typeface="SimSun" pitchFamily="2" charset="-122"/>
                          <a:cs typeface="Calibri" pitchFamily="34" charset="0"/>
                        </a:rPr>
                      </a:br>
                      <a:r>
                        <a:rPr kumimoji="0" lang="en-US" altLang="en-US" sz="10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t>No table rating</a:t>
                      </a:r>
                      <a:endParaRPr kumimoji="0" lang="en-US" altLang="en-US" sz="1000" b="0" i="0" u="none" strike="noStrike" cap="none" normalizeH="0" baseline="0" dirty="0" smtClean="0">
                        <a:ln>
                          <a:noFill/>
                        </a:ln>
                        <a:solidFill>
                          <a:srgbClr val="000000"/>
                        </a:solidFill>
                        <a:effectLst/>
                        <a:latin typeface="Calibri" pitchFamily="34" charset="0"/>
                        <a:ea typeface="SimSun" pitchFamily="2" charset="-122"/>
                        <a:cs typeface="Calibri" pitchFamily="34" charset="0"/>
                      </a:endParaRPr>
                    </a:p>
                  </a:txBody>
                  <a:tcPr marL="12552" marR="12552" marT="12552" marB="12552">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08050" rtl="0" eaLnBrk="1" fontAlgn="base" latinLnBrk="0" hangingPunct="1">
                        <a:lnSpc>
                          <a:spcPct val="115000"/>
                        </a:lnSpc>
                        <a:spcBef>
                          <a:spcPct val="0"/>
                        </a:spcBef>
                        <a:spcAft>
                          <a:spcPts val="1000"/>
                        </a:spcAft>
                        <a:buClrTx/>
                        <a:buSzTx/>
                        <a:buFontTx/>
                        <a:buNone/>
                        <a:tabLst/>
                      </a:pPr>
                      <a:r>
                        <a:rPr kumimoji="0" lang="en-US" altLang="en-US" sz="900" b="0" i="0" u="none" strike="noStrike" cap="none" normalizeH="0" baseline="0" dirty="0" smtClean="0">
                          <a:ln>
                            <a:noFill/>
                          </a:ln>
                          <a:solidFill>
                            <a:srgbClr val="000000"/>
                          </a:solidFill>
                          <a:effectLst/>
                          <a:latin typeface="Calibri" pitchFamily="34" charset="0"/>
                          <a:ea typeface="SimSun" pitchFamily="2" charset="-122"/>
                          <a:cs typeface="Calibri" pitchFamily="34" charset="0"/>
                        </a:rPr>
                        <a:t>Chronic and Critical illness </a:t>
                      </a:r>
                      <a:r>
                        <a:rPr kumimoji="0" lang="en-US" altLang="en-US" sz="9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t>up to Table 4; </a:t>
                      </a:r>
                      <a:r>
                        <a:rPr kumimoji="0" lang="en-US" altLang="en-US" sz="900" b="1" i="1" u="sng" strike="noStrike" cap="none" normalizeH="0" baseline="0" dirty="0" smtClean="0">
                          <a:ln>
                            <a:noFill/>
                          </a:ln>
                          <a:solidFill>
                            <a:srgbClr val="000000"/>
                          </a:solidFill>
                          <a:effectLst/>
                          <a:latin typeface="Calibri" pitchFamily="34" charset="0"/>
                          <a:ea typeface="SimSun" pitchFamily="2" charset="-122"/>
                          <a:cs typeface="Calibri" pitchFamily="34" charset="0"/>
                        </a:rPr>
                        <a:t>not</a:t>
                      </a:r>
                      <a:r>
                        <a:rPr kumimoji="0" lang="en-US" altLang="en-US" sz="9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t> available  with flat extra rating greater than $5.00 per thousand.</a:t>
                      </a:r>
                    </a:p>
                  </a:txBody>
                  <a:tcPr marL="12552" marR="12552" marT="12552" marB="12552" anchor="ctr" horzOverflow="overflow">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altLang="en-US" sz="1000" b="0" i="0" u="none" strike="noStrike" cap="none" normalizeH="0" baseline="0" dirty="0" smtClean="0">
                          <a:ln>
                            <a:noFill/>
                          </a:ln>
                          <a:solidFill>
                            <a:srgbClr val="000000"/>
                          </a:solidFill>
                          <a:effectLst/>
                          <a:latin typeface="Calibri" pitchFamily="34" charset="0"/>
                          <a:ea typeface="SimSun" pitchFamily="2" charset="-122"/>
                          <a:cs typeface="Calibri" pitchFamily="34" charset="0"/>
                        </a:rPr>
                        <a:t>Chronic illness: </a:t>
                      </a:r>
                      <a:br>
                        <a:rPr kumimoji="0" lang="en-US" altLang="en-US" sz="1000" b="0" i="0" u="none" strike="noStrike" cap="none" normalizeH="0" baseline="0" dirty="0" smtClean="0">
                          <a:ln>
                            <a:noFill/>
                          </a:ln>
                          <a:solidFill>
                            <a:srgbClr val="000000"/>
                          </a:solidFill>
                          <a:effectLst/>
                          <a:latin typeface="Calibri" pitchFamily="34" charset="0"/>
                          <a:ea typeface="SimSun" pitchFamily="2" charset="-122"/>
                          <a:cs typeface="Calibri" pitchFamily="34" charset="0"/>
                        </a:rPr>
                      </a:br>
                      <a:r>
                        <a:rPr kumimoji="0" lang="en-US" altLang="en-US" sz="10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t>Up to Table 4</a:t>
                      </a:r>
                    </a:p>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altLang="en-US" sz="1000" b="0" i="0" u="none" strike="noStrike" cap="none" normalizeH="0" baseline="0" dirty="0" smtClean="0">
                          <a:ln>
                            <a:noFill/>
                          </a:ln>
                          <a:solidFill>
                            <a:srgbClr val="000000"/>
                          </a:solidFill>
                          <a:effectLst/>
                          <a:latin typeface="Calibri" pitchFamily="34" charset="0"/>
                          <a:ea typeface="SimSun" pitchFamily="2" charset="-122"/>
                          <a:cs typeface="Calibri" pitchFamily="34" charset="0"/>
                        </a:rPr>
                        <a:t>Critical Illness:</a:t>
                      </a:r>
                      <a:r>
                        <a:rPr kumimoji="0" lang="en-US" altLang="en-US" sz="10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t> </a:t>
                      </a:r>
                      <a:br>
                        <a:rPr kumimoji="0" lang="en-US" altLang="en-US" sz="10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br>
                      <a:r>
                        <a:rPr kumimoji="0" lang="en-US" altLang="en-US" sz="1000" b="1" i="0" u="none" strike="noStrike" cap="none" normalizeH="0" baseline="0" dirty="0" smtClean="0">
                          <a:ln>
                            <a:noFill/>
                          </a:ln>
                          <a:solidFill>
                            <a:srgbClr val="000000"/>
                          </a:solidFill>
                          <a:effectLst/>
                          <a:latin typeface="Calibri" pitchFamily="34" charset="0"/>
                          <a:ea typeface="SimSun" pitchFamily="2" charset="-122"/>
                          <a:cs typeface="Calibri" pitchFamily="34" charset="0"/>
                        </a:rPr>
                        <a:t>up to Table 2 </a:t>
                      </a:r>
                    </a:p>
                  </a:txBody>
                  <a:tcPr marL="0" marR="0"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15000"/>
                        </a:lnSpc>
                        <a:spcBef>
                          <a:spcPts val="0"/>
                        </a:spcBef>
                        <a:spcAft>
                          <a:spcPts val="1000"/>
                        </a:spcAft>
                        <a:buClrTx/>
                        <a:buSzTx/>
                        <a:buFontTx/>
                        <a:buNone/>
                        <a:tabLst/>
                        <a:defRPr/>
                      </a:pPr>
                      <a:r>
                        <a:rPr kumimoji="0" lang="en-US" altLang="en-US" sz="1000" b="1" i="0" u="none" strike="noStrike" cap="none" normalizeH="0" baseline="0" dirty="0" smtClean="0">
                          <a:ln>
                            <a:noFill/>
                          </a:ln>
                          <a:solidFill>
                            <a:srgbClr val="92D050"/>
                          </a:solidFill>
                          <a:effectLst/>
                          <a:latin typeface="Webdings" pitchFamily="18" charset="2"/>
                          <a:ea typeface="SimSun" pitchFamily="2" charset="-122"/>
                          <a:cs typeface="Calibri" pitchFamily="34" charset="0"/>
                        </a:rPr>
                        <a:t>a</a:t>
                      </a:r>
                      <a:r>
                        <a:rPr kumimoji="0" lang="en-US" altLang="en-US" sz="1000" b="0" i="0" u="none" strike="noStrike" cap="none" normalizeH="0" baseline="0" dirty="0" smtClean="0">
                          <a:ln>
                            <a:noFill/>
                          </a:ln>
                          <a:solidFill>
                            <a:schemeClr val="dk1"/>
                          </a:solidFill>
                          <a:effectLst/>
                          <a:latin typeface="Calibri" panose="020F0502020204030204" pitchFamily="34" charset="0"/>
                          <a:ea typeface="SimSun"/>
                          <a:cs typeface="Calibri" panose="020F0502020204030204" pitchFamily="34" charset="0"/>
                        </a:rPr>
                        <a:t>  - Term only</a:t>
                      </a:r>
                      <a:endParaRPr kumimoji="0" lang="en-US" altLang="en-US" sz="800" b="1" i="0" u="none" strike="noStrike" cap="none" normalizeH="0" baseline="0" dirty="0" smtClean="0">
                        <a:ln>
                          <a:noFill/>
                        </a:ln>
                        <a:solidFill>
                          <a:srgbClr val="92D050"/>
                        </a:solidFill>
                        <a:effectLst/>
                        <a:latin typeface="Webdings" pitchFamily="18" charset="2"/>
                        <a:ea typeface="SimSun" pitchFamily="2" charset="-122"/>
                        <a:cs typeface="Calibri" pitchFamily="34" charset="0"/>
                      </a:endParaRPr>
                    </a:p>
                  </a:txBody>
                  <a:tcPr marL="12552" marR="12552" marT="12552" marB="12552"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Up Arrow Callout 2"/>
          <p:cNvSpPr/>
          <p:nvPr/>
        </p:nvSpPr>
        <p:spPr>
          <a:xfrm>
            <a:off x="2773345" y="5822859"/>
            <a:ext cx="1376624" cy="895524"/>
          </a:xfrm>
          <a:prstGeom prst="upArrowCallout">
            <a:avLst>
              <a:gd name="adj1" fmla="val 14041"/>
              <a:gd name="adj2" fmla="val 25000"/>
              <a:gd name="adj3" fmla="val 9932"/>
              <a:gd name="adj4" fmla="val 8826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000" b="1" dirty="0" smtClean="0">
                <a:solidFill>
                  <a:schemeClr val="tx1"/>
                </a:solidFill>
              </a:rPr>
              <a:t>vs. LSW:</a:t>
            </a:r>
          </a:p>
          <a:p>
            <a:pPr marL="60325" indent="-60325">
              <a:buFontTx/>
              <a:buChar char="-"/>
            </a:pPr>
            <a:r>
              <a:rPr lang="en-US" sz="900" b="1" dirty="0" smtClean="0">
                <a:solidFill>
                  <a:schemeClr val="tx1"/>
                </a:solidFill>
              </a:rPr>
              <a:t>Higher Max Amount</a:t>
            </a:r>
          </a:p>
          <a:p>
            <a:pPr marL="60325" indent="-60325">
              <a:buFontTx/>
              <a:buChar char="-"/>
            </a:pPr>
            <a:r>
              <a:rPr lang="en-US" sz="900" b="1" dirty="0" smtClean="0">
                <a:solidFill>
                  <a:schemeClr val="tx1"/>
                </a:solidFill>
              </a:rPr>
              <a:t>Available on all UW</a:t>
            </a:r>
          </a:p>
          <a:p>
            <a:pPr marL="60325" indent="-60325">
              <a:buFontTx/>
              <a:buChar char="-"/>
            </a:pPr>
            <a:r>
              <a:rPr lang="en-US" sz="900" b="1" dirty="0" smtClean="0">
                <a:solidFill>
                  <a:schemeClr val="tx1"/>
                </a:solidFill>
              </a:rPr>
              <a:t>Shorter waiting period on Chronic</a:t>
            </a:r>
            <a:endParaRPr lang="en-US" sz="1000" dirty="0"/>
          </a:p>
        </p:txBody>
      </p:sp>
      <p:sp>
        <p:nvSpPr>
          <p:cNvPr id="18" name="Up Arrow Callout 17"/>
          <p:cNvSpPr/>
          <p:nvPr/>
        </p:nvSpPr>
        <p:spPr>
          <a:xfrm>
            <a:off x="7033848" y="5768975"/>
            <a:ext cx="1346479" cy="928413"/>
          </a:xfrm>
          <a:prstGeom prst="upArrowCallout">
            <a:avLst>
              <a:gd name="adj1" fmla="val 14041"/>
              <a:gd name="adj2" fmla="val 25000"/>
              <a:gd name="adj3" fmla="val 9932"/>
              <a:gd name="adj4" fmla="val 8826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000" b="1" dirty="0" smtClean="0">
                <a:solidFill>
                  <a:schemeClr val="tx1"/>
                </a:solidFill>
              </a:rPr>
              <a:t>vs. Trans:</a:t>
            </a:r>
          </a:p>
          <a:p>
            <a:pPr marL="60325" indent="-60325">
              <a:buFontTx/>
              <a:buChar char="-"/>
            </a:pPr>
            <a:r>
              <a:rPr lang="en-US" sz="900" b="1" dirty="0" smtClean="0">
                <a:solidFill>
                  <a:schemeClr val="tx1"/>
                </a:solidFill>
              </a:rPr>
              <a:t>Higher Max Amount</a:t>
            </a:r>
          </a:p>
          <a:p>
            <a:pPr marL="60325" indent="-60325">
              <a:buFontTx/>
              <a:buChar char="-"/>
            </a:pPr>
            <a:r>
              <a:rPr lang="en-US" sz="900" b="1" dirty="0" smtClean="0">
                <a:solidFill>
                  <a:schemeClr val="tx1"/>
                </a:solidFill>
              </a:rPr>
              <a:t>Available on all </a:t>
            </a:r>
            <a:r>
              <a:rPr lang="en-US" sz="900" b="1" dirty="0" err="1" smtClean="0">
                <a:solidFill>
                  <a:schemeClr val="tx1"/>
                </a:solidFill>
              </a:rPr>
              <a:t>QoL</a:t>
            </a:r>
            <a:r>
              <a:rPr lang="en-US" sz="900" b="1" dirty="0" smtClean="0">
                <a:solidFill>
                  <a:schemeClr val="tx1"/>
                </a:solidFill>
              </a:rPr>
              <a:t> products</a:t>
            </a:r>
          </a:p>
          <a:p>
            <a:pPr marL="60325" indent="-60325">
              <a:buFontTx/>
              <a:buChar char="-"/>
            </a:pPr>
            <a:r>
              <a:rPr lang="en-US" sz="900" b="1" dirty="0" smtClean="0">
                <a:solidFill>
                  <a:schemeClr val="tx1"/>
                </a:solidFill>
              </a:rPr>
              <a:t>Shorter waiting period on Chronic</a:t>
            </a:r>
            <a:endParaRPr lang="en-US" sz="1000" dirty="0"/>
          </a:p>
        </p:txBody>
      </p:sp>
      <p:sp>
        <p:nvSpPr>
          <p:cNvPr id="19" name="Up Arrow Callout 18"/>
          <p:cNvSpPr/>
          <p:nvPr/>
        </p:nvSpPr>
        <p:spPr>
          <a:xfrm>
            <a:off x="4230357" y="5789970"/>
            <a:ext cx="1356527" cy="928413"/>
          </a:xfrm>
          <a:prstGeom prst="upArrowCallout">
            <a:avLst>
              <a:gd name="adj1" fmla="val 14041"/>
              <a:gd name="adj2" fmla="val 25000"/>
              <a:gd name="adj3" fmla="val 9932"/>
              <a:gd name="adj4" fmla="val 8826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000" b="1" dirty="0" smtClean="0">
                <a:solidFill>
                  <a:schemeClr val="tx1"/>
                </a:solidFill>
              </a:rPr>
              <a:t>vs. ANICO:</a:t>
            </a:r>
          </a:p>
          <a:p>
            <a:pPr marL="60325" indent="-60325">
              <a:buFontTx/>
              <a:buChar char="-"/>
            </a:pPr>
            <a:r>
              <a:rPr lang="en-US" sz="900" b="1" dirty="0" smtClean="0">
                <a:solidFill>
                  <a:schemeClr val="tx1"/>
                </a:solidFill>
              </a:rPr>
              <a:t>Higher Max Amount for older ages</a:t>
            </a:r>
          </a:p>
          <a:p>
            <a:pPr marL="60325" indent="-60325">
              <a:buFontTx/>
              <a:buChar char="-"/>
            </a:pPr>
            <a:r>
              <a:rPr lang="en-US" sz="900" b="1" dirty="0" smtClean="0">
                <a:solidFill>
                  <a:schemeClr val="tx1"/>
                </a:solidFill>
              </a:rPr>
              <a:t>Available on all UW</a:t>
            </a:r>
            <a:endParaRPr lang="en-US" sz="1000" dirty="0"/>
          </a:p>
        </p:txBody>
      </p:sp>
      <p:sp>
        <p:nvSpPr>
          <p:cNvPr id="20" name="Up Arrow Callout 19"/>
          <p:cNvSpPr/>
          <p:nvPr/>
        </p:nvSpPr>
        <p:spPr>
          <a:xfrm>
            <a:off x="5627078" y="5789970"/>
            <a:ext cx="1356527" cy="928413"/>
          </a:xfrm>
          <a:prstGeom prst="upArrowCallout">
            <a:avLst>
              <a:gd name="adj1" fmla="val 14041"/>
              <a:gd name="adj2" fmla="val 25000"/>
              <a:gd name="adj3" fmla="val 9932"/>
              <a:gd name="adj4" fmla="val 8826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000" b="1" dirty="0" smtClean="0">
                <a:solidFill>
                  <a:schemeClr val="tx1"/>
                </a:solidFill>
              </a:rPr>
              <a:t>vs. North American:</a:t>
            </a:r>
          </a:p>
          <a:p>
            <a:pPr marL="60325" indent="-60325">
              <a:buFontTx/>
              <a:buChar char="-"/>
            </a:pPr>
            <a:r>
              <a:rPr lang="en-US" sz="900" b="1" dirty="0">
                <a:solidFill>
                  <a:schemeClr val="tx1"/>
                </a:solidFill>
              </a:rPr>
              <a:t>Better Critical Benefits</a:t>
            </a:r>
            <a:endParaRPr lang="en-US" sz="1000" dirty="0"/>
          </a:p>
          <a:p>
            <a:pPr marL="60325" indent="-60325">
              <a:buFontTx/>
              <a:buChar char="-"/>
            </a:pPr>
            <a:r>
              <a:rPr lang="en-US" sz="900" b="1" dirty="0" smtClean="0">
                <a:solidFill>
                  <a:schemeClr val="tx1"/>
                </a:solidFill>
              </a:rPr>
              <a:t>Higher Max Amount</a:t>
            </a:r>
          </a:p>
          <a:p>
            <a:pPr marL="60325" indent="-60325">
              <a:buFontTx/>
              <a:buChar char="-"/>
            </a:pPr>
            <a:r>
              <a:rPr lang="en-US" sz="900" b="1" dirty="0" smtClean="0">
                <a:solidFill>
                  <a:schemeClr val="tx1"/>
                </a:solidFill>
              </a:rPr>
              <a:t>Available on term</a:t>
            </a:r>
          </a:p>
          <a:p>
            <a:pPr marL="60325" indent="-60325">
              <a:buFontTx/>
              <a:buChar char="-"/>
            </a:pPr>
            <a:r>
              <a:rPr lang="en-US" sz="900" b="1" dirty="0" smtClean="0">
                <a:solidFill>
                  <a:schemeClr val="tx1"/>
                </a:solidFill>
              </a:rPr>
              <a:t>Available on all UW</a:t>
            </a:r>
          </a:p>
        </p:txBody>
      </p:sp>
      <p:sp>
        <p:nvSpPr>
          <p:cNvPr id="4" name="Rectangle 3"/>
          <p:cNvSpPr/>
          <p:nvPr/>
        </p:nvSpPr>
        <p:spPr>
          <a:xfrm>
            <a:off x="311499" y="1738365"/>
            <a:ext cx="8068828" cy="462224"/>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
          <p:cNvSpPr txBox="1">
            <a:spLocks noChangeArrowheads="1"/>
          </p:cNvSpPr>
          <p:nvPr/>
        </p:nvSpPr>
        <p:spPr bwMode="auto">
          <a:xfrm>
            <a:off x="424656" y="5840297"/>
            <a:ext cx="3398837" cy="215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4" rIns="91429" bIns="45714">
            <a:spAutoFit/>
          </a:bodyPr>
          <a:lstStyle>
            <a:lvl1pPr eaLnBrk="0" hangingPunct="0">
              <a:spcBef>
                <a:spcPts val="1200"/>
              </a:spcBef>
              <a:buClr>
                <a:srgbClr val="00A4E4"/>
              </a:buClr>
              <a:buFont typeface="Wingdings" pitchFamily="2" charset="2"/>
              <a:buChar char="§"/>
              <a:defRPr sz="1400">
                <a:solidFill>
                  <a:srgbClr val="000000"/>
                </a:solidFill>
                <a:latin typeface="Arial" pitchFamily="34" charset="0"/>
                <a:ea typeface="ＭＳ Ｐゴシック" pitchFamily="34" charset="-128"/>
                <a:cs typeface="Arial" pitchFamily="34" charset="0"/>
              </a:defRPr>
            </a:lvl1pPr>
            <a:lvl2pPr marL="742950" indent="-285750" eaLnBrk="0" hangingPunct="0">
              <a:spcBef>
                <a:spcPts val="300"/>
              </a:spcBef>
              <a:buClr>
                <a:srgbClr val="00A4E4"/>
              </a:buClr>
              <a:buFont typeface="Arial" pitchFamily="34" charset="0"/>
              <a:buChar char="–"/>
              <a:defRPr sz="1200">
                <a:solidFill>
                  <a:srgbClr val="000000"/>
                </a:solidFill>
                <a:latin typeface="Arial" pitchFamily="34" charset="0"/>
                <a:ea typeface="ＭＳ Ｐゴシック" pitchFamily="34" charset="-128"/>
                <a:cs typeface="Arial" pitchFamily="34" charset="0"/>
              </a:defRPr>
            </a:lvl2pPr>
            <a:lvl3pPr marL="1143000" indent="-228600" eaLnBrk="0" hangingPunct="0">
              <a:spcBef>
                <a:spcPts val="300"/>
              </a:spcBef>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3pPr>
            <a:lvl4pPr marL="1600200" indent="-228600" eaLnBrk="0" hangingPunct="0">
              <a:spcBef>
                <a:spcPts val="300"/>
              </a:spcBef>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4pPr>
            <a:lvl5pPr marL="2057400" indent="-228600" eaLnBrk="0" hangingPunct="0">
              <a:spcBef>
                <a:spcPts val="300"/>
              </a:spcBef>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5pPr>
            <a:lvl6pPr marL="2514600" indent="-228600" eaLnBrk="0" fontAlgn="base" hangingPunct="0">
              <a:spcBef>
                <a:spcPts val="300"/>
              </a:spcBef>
              <a:spcAft>
                <a:spcPct val="0"/>
              </a:spcAft>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6pPr>
            <a:lvl7pPr marL="2971800" indent="-228600" eaLnBrk="0" fontAlgn="base" hangingPunct="0">
              <a:spcBef>
                <a:spcPts val="300"/>
              </a:spcBef>
              <a:spcAft>
                <a:spcPct val="0"/>
              </a:spcAft>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7pPr>
            <a:lvl8pPr marL="3429000" indent="-228600" eaLnBrk="0" fontAlgn="base" hangingPunct="0">
              <a:spcBef>
                <a:spcPts val="300"/>
              </a:spcBef>
              <a:spcAft>
                <a:spcPct val="0"/>
              </a:spcAft>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8pPr>
            <a:lvl9pPr marL="3886200" indent="-228600" eaLnBrk="0" fontAlgn="base" hangingPunct="0">
              <a:spcBef>
                <a:spcPts val="300"/>
              </a:spcBef>
              <a:spcAft>
                <a:spcPct val="0"/>
              </a:spcAft>
              <a:buClr>
                <a:srgbClr val="00A4E4"/>
              </a:buClr>
              <a:buFont typeface="Arial" pitchFamily="34" charset="0"/>
              <a:buChar char="»"/>
              <a:defRPr sz="1000">
                <a:solidFill>
                  <a:srgbClr val="000000"/>
                </a:solidFill>
                <a:latin typeface="Arial" pitchFamily="34" charset="0"/>
                <a:ea typeface="ＭＳ Ｐゴシック" pitchFamily="34" charset="-128"/>
                <a:cs typeface="Arial" pitchFamily="34" charset="0"/>
              </a:defRPr>
            </a:lvl9pPr>
          </a:lstStyle>
          <a:p>
            <a:pPr defTabSz="455613" eaLnBrk="1" fontAlgn="base" hangingPunct="1">
              <a:spcBef>
                <a:spcPct val="0"/>
              </a:spcBef>
              <a:spcAft>
                <a:spcPct val="0"/>
              </a:spcAft>
              <a:buClrTx/>
              <a:buFontTx/>
              <a:buNone/>
            </a:pPr>
            <a:r>
              <a:rPr lang="en-US" altLang="en-US" sz="800" i="1" dirty="0" smtClean="0"/>
              <a:t>As of 6/9//2016.  </a:t>
            </a:r>
          </a:p>
        </p:txBody>
      </p:sp>
    </p:spTree>
    <p:extLst>
      <p:ext uri="{BB962C8B-B14F-4D97-AF65-F5344CB8AC3E}">
        <p14:creationId xmlns:p14="http://schemas.microsoft.com/office/powerpoint/2010/main" val="267015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0"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p:cNvSpPr>
          <p:nvPr>
            <p:ph type="ctrTitle"/>
          </p:nvPr>
        </p:nvSpPr>
        <p:spPr>
          <a:xfrm>
            <a:off x="457200" y="1752600"/>
            <a:ext cx="7620000" cy="838200"/>
          </a:xfrm>
        </p:spPr>
        <p:txBody>
          <a:bodyPr/>
          <a:lstStyle/>
          <a:p>
            <a:pPr eaLnBrk="1" hangingPunct="1"/>
            <a:r>
              <a:rPr lang="en-US" altLang="en-US" dirty="0" smtClean="0"/>
              <a:t>Accelerated Access Solution (AAS)</a:t>
            </a:r>
          </a:p>
        </p:txBody>
      </p:sp>
      <p:sp>
        <p:nvSpPr>
          <p:cNvPr id="37891" name="Rectangle 5"/>
          <p:cNvSpPr>
            <a:spLocks noGrp="1"/>
          </p:cNvSpPr>
          <p:nvPr>
            <p:ph type="subTitle" idx="1"/>
          </p:nvPr>
        </p:nvSpPr>
        <p:spPr>
          <a:xfrm>
            <a:off x="401638" y="3352800"/>
            <a:ext cx="4856162" cy="639763"/>
          </a:xfrm>
        </p:spPr>
        <p:txBody>
          <a:bodyPr/>
          <a:lstStyle/>
          <a:p>
            <a:pPr eaLnBrk="1" hangingPunct="1"/>
            <a:r>
              <a:rPr lang="en-US" altLang="en-US" sz="2800" dirty="0" smtClean="0"/>
              <a:t>Additional Chronic Illness Coverage</a:t>
            </a:r>
          </a:p>
        </p:txBody>
      </p:sp>
      <p:sp>
        <p:nvSpPr>
          <p:cNvPr id="37893" name="Rectangle 5"/>
          <p:cNvSpPr>
            <a:spLocks noChangeArrowheads="1"/>
          </p:cNvSpPr>
          <p:nvPr/>
        </p:nvSpPr>
        <p:spPr bwMode="auto">
          <a:xfrm>
            <a:off x="228600" y="6172200"/>
            <a:ext cx="876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1225" eaLnBrk="0" hangingPunct="0">
              <a:spcBef>
                <a:spcPts val="1200"/>
              </a:spcBef>
              <a:buClr>
                <a:srgbClr val="00A4E4"/>
              </a:buClr>
              <a:buFont typeface="Wingdings" pitchFamily="2" charset="2"/>
              <a:buChar char="§"/>
              <a:defRPr sz="1400">
                <a:solidFill>
                  <a:srgbClr val="000000"/>
                </a:solidFill>
                <a:latin typeface="Arial" charset="0"/>
                <a:ea typeface="ＭＳ Ｐゴシック" pitchFamily="34" charset="-128"/>
                <a:cs typeface="Arial" charset="0"/>
              </a:defRPr>
            </a:lvl1pPr>
            <a:lvl2pPr marL="742950" indent="-285750" defTabSz="911225" eaLnBrk="0" hangingPunct="0">
              <a:spcBef>
                <a:spcPts val="300"/>
              </a:spcBef>
              <a:buClr>
                <a:srgbClr val="00A4E4"/>
              </a:buClr>
              <a:buFont typeface="Arial" charset="0"/>
              <a:buChar char="–"/>
              <a:defRPr sz="1200">
                <a:solidFill>
                  <a:srgbClr val="000000"/>
                </a:solidFill>
                <a:latin typeface="Arial" charset="0"/>
                <a:ea typeface="ＭＳ Ｐゴシック" pitchFamily="34" charset="-128"/>
                <a:cs typeface="Arial" charset="0"/>
              </a:defRPr>
            </a:lvl2pPr>
            <a:lvl3pPr marL="1143000" indent="-228600" defTabSz="911225"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3pPr>
            <a:lvl4pPr marL="1600200" indent="-228600" defTabSz="911225"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4pPr>
            <a:lvl5pPr marL="2057400" indent="-228600" defTabSz="911225"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5pPr>
            <a:lvl6pPr marL="25146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6pPr>
            <a:lvl7pPr marL="29718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7pPr>
            <a:lvl8pPr marL="34290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8pPr>
            <a:lvl9pPr marL="3886200" indent="-228600" defTabSz="911225"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9pPr>
          </a:lstStyle>
          <a:p>
            <a:pPr algn="ctr" eaLnBrk="1" fontAlgn="base" hangingPunct="1">
              <a:spcBef>
                <a:spcPct val="0"/>
              </a:spcBef>
              <a:spcAft>
                <a:spcPct val="0"/>
              </a:spcAft>
              <a:buClrTx/>
              <a:buFontTx/>
              <a:buNone/>
            </a:pPr>
            <a:r>
              <a:rPr lang="en-US" altLang="en-US" sz="1800">
                <a:latin typeface="Calibri" pitchFamily="34" charset="0"/>
              </a:rPr>
              <a:t>Policies issued by American General Life Insurance Company ("AGL“)</a:t>
            </a: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4957" y="2971800"/>
            <a:ext cx="3241843" cy="3171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4889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Accelerated Access Solution Details</a:t>
            </a:r>
            <a:endParaRPr lang="en-US" dirty="0"/>
          </a:p>
        </p:txBody>
      </p:sp>
      <p:sp>
        <p:nvSpPr>
          <p:cNvPr id="3" name="Content Placeholder 2"/>
          <p:cNvSpPr>
            <a:spLocks noGrp="1"/>
          </p:cNvSpPr>
          <p:nvPr>
            <p:ph idx="1"/>
          </p:nvPr>
        </p:nvSpPr>
        <p:spPr>
          <a:xfrm>
            <a:off x="549275" y="1962150"/>
            <a:ext cx="8045450" cy="3371850"/>
          </a:xfrm>
        </p:spPr>
        <p:txBody>
          <a:bodyPr/>
          <a:lstStyle/>
          <a:p>
            <a:r>
              <a:rPr lang="en-US" sz="1800" dirty="0" smtClean="0">
                <a:solidFill>
                  <a:schemeClr val="accent1"/>
                </a:solidFill>
              </a:rPr>
              <a:t>Additional paid Chronic Illness benefit available on new </a:t>
            </a:r>
            <a:r>
              <a:rPr lang="en-US" sz="1800" dirty="0" err="1" smtClean="0">
                <a:solidFill>
                  <a:schemeClr val="accent1"/>
                </a:solidFill>
              </a:rPr>
              <a:t>QoL</a:t>
            </a:r>
            <a:r>
              <a:rPr lang="en-US" sz="1800" dirty="0" smtClean="0">
                <a:solidFill>
                  <a:schemeClr val="accent1"/>
                </a:solidFill>
              </a:rPr>
              <a:t> products</a:t>
            </a:r>
          </a:p>
          <a:p>
            <a:r>
              <a:rPr lang="en-US" sz="1800" dirty="0" smtClean="0">
                <a:solidFill>
                  <a:schemeClr val="accent1"/>
                </a:solidFill>
              </a:rPr>
              <a:t>Accelerate 100% of death benefit, </a:t>
            </a:r>
            <a:r>
              <a:rPr lang="en-US" sz="1800" b="1" dirty="0" smtClean="0">
                <a:solidFill>
                  <a:srgbClr val="00B050"/>
                </a:solidFill>
              </a:rPr>
              <a:t>up to $3 million</a:t>
            </a:r>
            <a:r>
              <a:rPr lang="en-US" sz="1800" dirty="0" smtClean="0">
                <a:solidFill>
                  <a:schemeClr val="accent1"/>
                </a:solidFill>
              </a:rPr>
              <a:t>, in the event of qualifying chronic illness</a:t>
            </a:r>
          </a:p>
          <a:p>
            <a:r>
              <a:rPr lang="en-US" sz="1800" dirty="0" smtClean="0">
                <a:solidFill>
                  <a:schemeClr val="accent1"/>
                </a:solidFill>
              </a:rPr>
              <a:t>Dollar-for-dollar acceleration; client always knows the benefit amount</a:t>
            </a:r>
          </a:p>
          <a:p>
            <a:r>
              <a:rPr lang="en-US" sz="1800" dirty="0" smtClean="0">
                <a:solidFill>
                  <a:schemeClr val="accent1"/>
                </a:solidFill>
              </a:rPr>
              <a:t>Maximum underwriting class: Table D</a:t>
            </a:r>
          </a:p>
          <a:p>
            <a:r>
              <a:rPr lang="en-US" sz="1800" dirty="0" smtClean="0">
                <a:solidFill>
                  <a:schemeClr val="accent1"/>
                </a:solidFill>
              </a:rPr>
              <a:t>Minimum monthly benefit payout: $1,000</a:t>
            </a:r>
          </a:p>
          <a:p>
            <a:r>
              <a:rPr lang="en-US" sz="1800" dirty="0" smtClean="0">
                <a:solidFill>
                  <a:schemeClr val="accent1"/>
                </a:solidFill>
              </a:rPr>
              <a:t>Benefit payout may be elected to be lump sum or monthly payout</a:t>
            </a:r>
          </a:p>
          <a:p>
            <a:pPr marL="190500" lvl="1" indent="0">
              <a:buNone/>
            </a:pPr>
            <a:r>
              <a:rPr lang="en-US" dirty="0" smtClean="0"/>
              <a:t>	</a:t>
            </a:r>
            <a:endParaRPr lang="en-US" dirty="0"/>
          </a:p>
        </p:txBody>
      </p:sp>
    </p:spTree>
    <p:extLst>
      <p:ext uri="{BB962C8B-B14F-4D97-AF65-F5344CB8AC3E}">
        <p14:creationId xmlns:p14="http://schemas.microsoft.com/office/powerpoint/2010/main" val="318268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58800" y="585787"/>
            <a:ext cx="8094663" cy="1524000"/>
          </a:xfrm>
          <a:prstGeom prst="roundRect">
            <a:avLst/>
          </a:prstGeom>
          <a:solidFill>
            <a:srgbClr val="00B0F0"/>
          </a:solidFill>
        </p:spPr>
        <p:style>
          <a:lnRef idx="2">
            <a:schemeClr val="accent3"/>
          </a:lnRef>
          <a:fillRef idx="1">
            <a:schemeClr val="lt1"/>
          </a:fillRef>
          <a:effectRef idx="0">
            <a:schemeClr val="accent3"/>
          </a:effectRef>
          <a:fontRef idx="minor">
            <a:schemeClr val="dk1"/>
          </a:fontRef>
        </p:style>
        <p:txBody>
          <a:bodyPr anchor="ctr"/>
          <a:lstStyle/>
          <a:p>
            <a:pPr algn="ctr" defTabSz="457200" eaLnBrk="0" fontAlgn="base" hangingPunct="0">
              <a:spcBef>
                <a:spcPct val="0"/>
              </a:spcBef>
              <a:spcAft>
                <a:spcPct val="0"/>
              </a:spcAft>
              <a:defRPr/>
            </a:pPr>
            <a:r>
              <a:rPr lang="en-US" sz="2000" b="1" u="sng" dirty="0">
                <a:solidFill>
                  <a:srgbClr val="FFFFFF"/>
                </a:solidFill>
              </a:rPr>
              <a:t>101(g)</a:t>
            </a:r>
          </a:p>
          <a:p>
            <a:pPr marL="342900" indent="-342900" algn="ctr" defTabSz="457200" eaLnBrk="0" fontAlgn="base" hangingPunct="0">
              <a:spcBef>
                <a:spcPts val="600"/>
              </a:spcBef>
              <a:spcAft>
                <a:spcPct val="0"/>
              </a:spcAft>
              <a:buFont typeface="Wingdings" panose="05000000000000000000" pitchFamily="2" charset="2"/>
              <a:buChar char="ü"/>
              <a:defRPr/>
            </a:pPr>
            <a:r>
              <a:rPr lang="en-US" sz="2000" b="1" dirty="0">
                <a:solidFill>
                  <a:srgbClr val="FFFFFF"/>
                </a:solidFill>
              </a:rPr>
              <a:t>No LTC license necessary</a:t>
            </a:r>
          </a:p>
          <a:p>
            <a:pPr marL="342900" indent="-342900" algn="ctr" defTabSz="457200" eaLnBrk="0" fontAlgn="base" hangingPunct="0">
              <a:spcBef>
                <a:spcPts val="600"/>
              </a:spcBef>
              <a:spcAft>
                <a:spcPct val="0"/>
              </a:spcAft>
              <a:buFont typeface="Wingdings" panose="05000000000000000000" pitchFamily="2" charset="2"/>
              <a:buChar char="ü"/>
              <a:defRPr/>
            </a:pPr>
            <a:r>
              <a:rPr lang="en-US" sz="2000" b="1" dirty="0">
                <a:solidFill>
                  <a:srgbClr val="FFFFFF"/>
                </a:solidFill>
              </a:rPr>
              <a:t>2-out-of-6 ADLs; or Severe Cognitive Impairment</a:t>
            </a:r>
          </a:p>
          <a:p>
            <a:pPr marL="342900" indent="-342900" algn="ctr" defTabSz="457200" eaLnBrk="0" fontAlgn="base" hangingPunct="0">
              <a:spcBef>
                <a:spcPts val="600"/>
              </a:spcBef>
              <a:spcAft>
                <a:spcPct val="0"/>
              </a:spcAft>
              <a:buFont typeface="Wingdings" panose="05000000000000000000" pitchFamily="2" charset="2"/>
              <a:buChar char="ü"/>
              <a:defRPr/>
            </a:pPr>
            <a:r>
              <a:rPr lang="en-US" sz="2000" b="1" dirty="0">
                <a:solidFill>
                  <a:srgbClr val="FFFFFF"/>
                </a:solidFill>
              </a:rPr>
              <a:t>No Longer Required to be Permanent*</a:t>
            </a:r>
          </a:p>
        </p:txBody>
      </p:sp>
      <p:sp>
        <p:nvSpPr>
          <p:cNvPr id="5" name="Rounded Rectangle 4"/>
          <p:cNvSpPr/>
          <p:nvPr/>
        </p:nvSpPr>
        <p:spPr>
          <a:xfrm>
            <a:off x="558800" y="2414587"/>
            <a:ext cx="8094663" cy="1228725"/>
          </a:xfrm>
          <a:prstGeom prst="roundRect">
            <a:avLst/>
          </a:prstGeom>
          <a:solidFill>
            <a:srgbClr val="00B0F0"/>
          </a:solidFill>
        </p:spPr>
        <p:style>
          <a:lnRef idx="2">
            <a:schemeClr val="accent3"/>
          </a:lnRef>
          <a:fillRef idx="1">
            <a:schemeClr val="lt1"/>
          </a:fillRef>
          <a:effectRef idx="0">
            <a:schemeClr val="accent3"/>
          </a:effectRef>
          <a:fontRef idx="minor">
            <a:schemeClr val="dk1"/>
          </a:fontRef>
        </p:style>
        <p:txBody>
          <a:bodyPr anchor="ctr"/>
          <a:lstStyle/>
          <a:p>
            <a:pPr algn="ctr" defTabSz="457200" eaLnBrk="0" fontAlgn="base" hangingPunct="0">
              <a:spcBef>
                <a:spcPct val="0"/>
              </a:spcBef>
              <a:spcAft>
                <a:spcPct val="0"/>
              </a:spcAft>
              <a:defRPr/>
            </a:pPr>
            <a:r>
              <a:rPr lang="en-US" sz="2000" b="1" u="sng" dirty="0">
                <a:solidFill>
                  <a:srgbClr val="FFFFFF"/>
                </a:solidFill>
              </a:rPr>
              <a:t>Indemnity Benefit</a:t>
            </a:r>
          </a:p>
          <a:p>
            <a:pPr marL="342900" indent="-342900" algn="ctr" defTabSz="457200" eaLnBrk="0" fontAlgn="base" hangingPunct="0">
              <a:spcBef>
                <a:spcPts val="600"/>
              </a:spcBef>
              <a:spcAft>
                <a:spcPct val="0"/>
              </a:spcAft>
              <a:buFont typeface="Wingdings" panose="05000000000000000000" pitchFamily="2" charset="2"/>
              <a:buChar char="ü"/>
              <a:defRPr/>
            </a:pPr>
            <a:r>
              <a:rPr lang="en-US" sz="2000" b="1" dirty="0">
                <a:solidFill>
                  <a:srgbClr val="FFFFFF"/>
                </a:solidFill>
              </a:rPr>
              <a:t>No Receipts</a:t>
            </a:r>
          </a:p>
          <a:p>
            <a:pPr marL="342900" indent="-342900" algn="ctr" defTabSz="457200" eaLnBrk="0" fontAlgn="base" hangingPunct="0">
              <a:spcBef>
                <a:spcPts val="600"/>
              </a:spcBef>
              <a:spcAft>
                <a:spcPct val="0"/>
              </a:spcAft>
              <a:buFont typeface="Wingdings" panose="05000000000000000000" pitchFamily="2" charset="2"/>
              <a:buChar char="ü"/>
              <a:defRPr/>
            </a:pPr>
            <a:r>
              <a:rPr lang="en-US" sz="2000" b="1" dirty="0">
                <a:solidFill>
                  <a:srgbClr val="FFFFFF"/>
                </a:solidFill>
              </a:rPr>
              <a:t>Spend benefits on anything</a:t>
            </a:r>
          </a:p>
        </p:txBody>
      </p:sp>
      <p:sp>
        <p:nvSpPr>
          <p:cNvPr id="7" name="Rounded Rectangle 6"/>
          <p:cNvSpPr/>
          <p:nvPr/>
        </p:nvSpPr>
        <p:spPr>
          <a:xfrm>
            <a:off x="558800" y="3862387"/>
            <a:ext cx="8094663" cy="1624013"/>
          </a:xfrm>
          <a:prstGeom prst="roundRect">
            <a:avLst/>
          </a:prstGeom>
          <a:solidFill>
            <a:srgbClr val="00B0F0"/>
          </a:solidFill>
        </p:spPr>
        <p:style>
          <a:lnRef idx="2">
            <a:schemeClr val="accent3"/>
          </a:lnRef>
          <a:fillRef idx="1">
            <a:schemeClr val="lt1"/>
          </a:fillRef>
          <a:effectRef idx="0">
            <a:schemeClr val="accent3"/>
          </a:effectRef>
          <a:fontRef idx="minor">
            <a:schemeClr val="dk1"/>
          </a:fontRef>
        </p:style>
        <p:txBody>
          <a:bodyPr anchor="ctr"/>
          <a:lstStyle/>
          <a:p>
            <a:pPr algn="ctr" defTabSz="457200" eaLnBrk="0" fontAlgn="base" hangingPunct="0">
              <a:spcBef>
                <a:spcPct val="0"/>
              </a:spcBef>
              <a:spcAft>
                <a:spcPct val="0"/>
              </a:spcAft>
              <a:defRPr/>
            </a:pPr>
            <a:r>
              <a:rPr lang="en-US" sz="2000" b="1" u="sng" dirty="0">
                <a:solidFill>
                  <a:srgbClr val="FFFFFF"/>
                </a:solidFill>
              </a:rPr>
              <a:t>Flexible Benefit Base</a:t>
            </a:r>
          </a:p>
          <a:p>
            <a:pPr marL="342900" indent="-342900" algn="ctr" defTabSz="457200" eaLnBrk="0" fontAlgn="base" hangingPunct="0">
              <a:spcBef>
                <a:spcPts val="600"/>
              </a:spcBef>
              <a:spcAft>
                <a:spcPct val="0"/>
              </a:spcAft>
              <a:buFont typeface="Wingdings" panose="05000000000000000000" pitchFamily="2" charset="2"/>
              <a:buChar char="ü"/>
              <a:defRPr/>
            </a:pPr>
            <a:r>
              <a:rPr lang="en-US" sz="2000" b="1" dirty="0">
                <a:solidFill>
                  <a:srgbClr val="FFFFFF"/>
                </a:solidFill>
              </a:rPr>
              <a:t>Benefit = 50% up to 100% of Death Benefit</a:t>
            </a:r>
          </a:p>
          <a:p>
            <a:pPr marL="342900" indent="-342900" algn="ctr" defTabSz="457200" eaLnBrk="0" fontAlgn="base" hangingPunct="0">
              <a:spcBef>
                <a:spcPts val="600"/>
              </a:spcBef>
              <a:spcAft>
                <a:spcPct val="0"/>
              </a:spcAft>
              <a:buFont typeface="Wingdings" panose="05000000000000000000" pitchFamily="2" charset="2"/>
              <a:buChar char="ü"/>
              <a:defRPr/>
            </a:pPr>
            <a:r>
              <a:rPr lang="en-US" sz="2000" b="1" dirty="0">
                <a:solidFill>
                  <a:srgbClr val="FFFFFF"/>
                </a:solidFill>
              </a:rPr>
              <a:t>$50,000 minimum up to $3,000,000 maximum</a:t>
            </a:r>
          </a:p>
          <a:p>
            <a:pPr marL="342900" indent="-342900" algn="ctr" defTabSz="457200" eaLnBrk="0" fontAlgn="base" hangingPunct="0">
              <a:spcBef>
                <a:spcPts val="600"/>
              </a:spcBef>
              <a:spcAft>
                <a:spcPct val="0"/>
              </a:spcAft>
              <a:buFont typeface="Wingdings" panose="05000000000000000000" pitchFamily="2" charset="2"/>
              <a:buChar char="ü"/>
              <a:defRPr/>
            </a:pPr>
            <a:r>
              <a:rPr lang="en-US" sz="2000" b="1" dirty="0">
                <a:solidFill>
                  <a:srgbClr val="FFFFFF"/>
                </a:solidFill>
              </a:rPr>
              <a:t>Full waiver of monthly deductions</a:t>
            </a:r>
          </a:p>
        </p:txBody>
      </p:sp>
      <p:sp>
        <p:nvSpPr>
          <p:cNvPr id="6" name="Rectangle 10"/>
          <p:cNvSpPr txBox="1">
            <a:spLocks/>
          </p:cNvSpPr>
          <p:nvPr/>
        </p:nvSpPr>
        <p:spPr>
          <a:xfrm>
            <a:off x="549275" y="149225"/>
            <a:ext cx="8045450" cy="307975"/>
          </a:xfrm>
          <a:prstGeom prst="rect">
            <a:avLst/>
          </a:prstGeom>
        </p:spPr>
        <p:txBody>
          <a:bodyPr/>
          <a:lstStyle>
            <a:lvl1pPr algn="l" defTabSz="457304"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304" rtl="0" eaLnBrk="0" fontAlgn="base" hangingPunct="0">
              <a:spcBef>
                <a:spcPct val="0"/>
              </a:spcBef>
              <a:spcAft>
                <a:spcPct val="0"/>
              </a:spcAft>
              <a:defRPr sz="2000">
                <a:solidFill>
                  <a:schemeClr val="accent1"/>
                </a:solidFill>
                <a:latin typeface="Arial Narrow" pitchFamily="34" charset="0"/>
                <a:ea typeface="ＭＳ Ｐゴシック" pitchFamily="34" charset="-128"/>
                <a:cs typeface="Arial" charset="0"/>
              </a:defRPr>
            </a:lvl2pPr>
            <a:lvl3pPr algn="l" defTabSz="457304" rtl="0" eaLnBrk="0" fontAlgn="base" hangingPunct="0">
              <a:spcBef>
                <a:spcPct val="0"/>
              </a:spcBef>
              <a:spcAft>
                <a:spcPct val="0"/>
              </a:spcAft>
              <a:defRPr sz="2000">
                <a:solidFill>
                  <a:schemeClr val="accent1"/>
                </a:solidFill>
                <a:latin typeface="Arial Narrow" pitchFamily="34" charset="0"/>
                <a:ea typeface="ＭＳ Ｐゴシック" pitchFamily="34" charset="-128"/>
                <a:cs typeface="Arial" charset="0"/>
              </a:defRPr>
            </a:lvl3pPr>
            <a:lvl4pPr algn="l" defTabSz="457304" rtl="0" eaLnBrk="0" fontAlgn="base" hangingPunct="0">
              <a:spcBef>
                <a:spcPct val="0"/>
              </a:spcBef>
              <a:spcAft>
                <a:spcPct val="0"/>
              </a:spcAft>
              <a:defRPr sz="2000">
                <a:solidFill>
                  <a:schemeClr val="accent1"/>
                </a:solidFill>
                <a:latin typeface="Arial Narrow" pitchFamily="34" charset="0"/>
                <a:ea typeface="ＭＳ Ｐゴシック" pitchFamily="34" charset="-128"/>
                <a:cs typeface="Arial" charset="0"/>
              </a:defRPr>
            </a:lvl4pPr>
            <a:lvl5pPr algn="l" defTabSz="457304" rtl="0" eaLnBrk="0" fontAlgn="base" hangingPunct="0">
              <a:spcBef>
                <a:spcPct val="0"/>
              </a:spcBef>
              <a:spcAft>
                <a:spcPct val="0"/>
              </a:spcAft>
              <a:defRPr sz="2000">
                <a:solidFill>
                  <a:schemeClr val="accent1"/>
                </a:solidFill>
                <a:latin typeface="Arial Narrow" pitchFamily="34" charset="0"/>
                <a:ea typeface="ＭＳ Ｐゴシック" pitchFamily="34" charset="-128"/>
                <a:cs typeface="Arial" charset="0"/>
              </a:defRPr>
            </a:lvl5pPr>
            <a:lvl6pPr marL="410291" algn="l" defTabSz="457304" rtl="0" fontAlgn="base">
              <a:spcBef>
                <a:spcPct val="0"/>
              </a:spcBef>
              <a:spcAft>
                <a:spcPct val="0"/>
              </a:spcAft>
              <a:defRPr sz="2000">
                <a:solidFill>
                  <a:schemeClr val="accent1"/>
                </a:solidFill>
                <a:latin typeface="Arial Narrow" pitchFamily="34" charset="0"/>
                <a:ea typeface="MS PGothic"/>
                <a:cs typeface="Arial" charset="0"/>
              </a:defRPr>
            </a:lvl6pPr>
            <a:lvl7pPr marL="820583" algn="l" defTabSz="457304" rtl="0" fontAlgn="base">
              <a:spcBef>
                <a:spcPct val="0"/>
              </a:spcBef>
              <a:spcAft>
                <a:spcPct val="0"/>
              </a:spcAft>
              <a:defRPr sz="2000">
                <a:solidFill>
                  <a:schemeClr val="accent1"/>
                </a:solidFill>
                <a:latin typeface="Arial Narrow" pitchFamily="34" charset="0"/>
                <a:ea typeface="MS PGothic"/>
                <a:cs typeface="Arial" charset="0"/>
              </a:defRPr>
            </a:lvl7pPr>
            <a:lvl8pPr marL="1230874" algn="l" defTabSz="457304" rtl="0" fontAlgn="base">
              <a:spcBef>
                <a:spcPct val="0"/>
              </a:spcBef>
              <a:spcAft>
                <a:spcPct val="0"/>
              </a:spcAft>
              <a:defRPr sz="2000">
                <a:solidFill>
                  <a:schemeClr val="accent1"/>
                </a:solidFill>
                <a:latin typeface="Arial Narrow" pitchFamily="34" charset="0"/>
                <a:ea typeface="MS PGothic"/>
                <a:cs typeface="Arial" charset="0"/>
              </a:defRPr>
            </a:lvl8pPr>
            <a:lvl9pPr marL="1641165" algn="l" defTabSz="457304" rtl="0" fontAlgn="base">
              <a:spcBef>
                <a:spcPct val="0"/>
              </a:spcBef>
              <a:spcAft>
                <a:spcPct val="0"/>
              </a:spcAft>
              <a:defRPr sz="2000">
                <a:solidFill>
                  <a:schemeClr val="accent1"/>
                </a:solidFill>
                <a:latin typeface="Arial Narrow" pitchFamily="34" charset="0"/>
                <a:ea typeface="MS PGothic"/>
                <a:cs typeface="Arial" charset="0"/>
              </a:defRPr>
            </a:lvl9pPr>
          </a:lstStyle>
          <a:p>
            <a:pPr eaLnBrk="1" hangingPunct="1">
              <a:defRPr/>
            </a:pPr>
            <a:r>
              <a:rPr lang="en-US" altLang="en-US" kern="0" dirty="0" smtClean="0">
                <a:solidFill>
                  <a:srgbClr val="00B0F0"/>
                </a:solidFill>
              </a:rPr>
              <a:t>Accelerated Access Solution</a:t>
            </a:r>
            <a:endParaRPr lang="en-US" altLang="en-US" i="1" kern="0" dirty="0" smtClean="0">
              <a:solidFill>
                <a:srgbClr val="00B0F0"/>
              </a:solidFill>
            </a:endParaRPr>
          </a:p>
        </p:txBody>
      </p:sp>
      <p:sp>
        <p:nvSpPr>
          <p:cNvPr id="2" name="Rectangle 1"/>
          <p:cNvSpPr/>
          <p:nvPr/>
        </p:nvSpPr>
        <p:spPr>
          <a:xfrm>
            <a:off x="762000" y="5536049"/>
            <a:ext cx="7527924" cy="1169551"/>
          </a:xfrm>
          <a:prstGeom prst="rect">
            <a:avLst/>
          </a:prstGeom>
        </p:spPr>
        <p:txBody>
          <a:bodyPr wrap="square">
            <a:spAutoFit/>
          </a:bodyPr>
          <a:lstStyle/>
          <a:p>
            <a:pPr lvl="1" algn="ctr" fontAlgn="base">
              <a:spcBef>
                <a:spcPct val="0"/>
              </a:spcBef>
              <a:spcAft>
                <a:spcPct val="0"/>
              </a:spcAft>
            </a:pPr>
            <a:r>
              <a:rPr lang="en-US" sz="1000" b="1" dirty="0">
                <a:solidFill>
                  <a:srgbClr val="000000"/>
                </a:solidFill>
              </a:rPr>
              <a:t>*Connecticut Chronic Illness Accelerated Death Benefit Rider Requirements (15600-7)</a:t>
            </a:r>
          </a:p>
          <a:p>
            <a:pPr lvl="1" algn="ctr" fontAlgn="base">
              <a:spcBef>
                <a:spcPct val="0"/>
              </a:spcBef>
              <a:spcAft>
                <a:spcPct val="0"/>
              </a:spcAft>
            </a:pPr>
            <a:r>
              <a:rPr lang="en-US" sz="1000" dirty="0">
                <a:solidFill>
                  <a:srgbClr val="000000"/>
                </a:solidFill>
              </a:rPr>
              <a:t>Chronic Illness in the state of Connecticut is defined as the insured being certified, within the previous12 months, as suffering a medically determinable condition which results in their being considered unable to perform 2 of 6 Activities of Daily Living, or requiring substantial supervision. Further, as a result of this condition, the insured must have been confined for at least six months in their place of residence or in an institution that provides necessary care or treatment of an injury, illness or loss of functional capacity. Finally, it must have been medically determined that the insured person is expected to remain confined in such place of residence or institution until death.</a:t>
            </a:r>
          </a:p>
        </p:txBody>
      </p:sp>
    </p:spTree>
    <p:extLst>
      <p:ext uri="{BB962C8B-B14F-4D97-AF65-F5344CB8AC3E}">
        <p14:creationId xmlns:p14="http://schemas.microsoft.com/office/powerpoint/2010/main" val="21743457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75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1000" fill="hold"/>
                                        <p:tgtEl>
                                          <p:spTgt spid="4">
                                            <p:bg/>
                                          </p:spTgt>
                                        </p:tgtEl>
                                        <p:attrNameLst>
                                          <p:attrName>ppt_w</p:attrName>
                                        </p:attrNameLst>
                                      </p:cBhvr>
                                      <p:tavLst>
                                        <p:tav tm="0">
                                          <p:val>
                                            <p:fltVal val="0"/>
                                          </p:val>
                                        </p:tav>
                                        <p:tav tm="100000">
                                          <p:val>
                                            <p:strVal val="#ppt_w"/>
                                          </p:val>
                                        </p:tav>
                                      </p:tavLst>
                                    </p:anim>
                                    <p:anim calcmode="lin" valueType="num">
                                      <p:cBhvr>
                                        <p:cTn id="8" dur="1000" fill="hold"/>
                                        <p:tgtEl>
                                          <p:spTgt spid="4">
                                            <p:bg/>
                                          </p:spTgt>
                                        </p:tgtEl>
                                        <p:attrNameLst>
                                          <p:attrName>ppt_h</p:attrName>
                                        </p:attrNameLst>
                                      </p:cBhvr>
                                      <p:tavLst>
                                        <p:tav tm="0">
                                          <p:val>
                                            <p:fltVal val="0"/>
                                          </p:val>
                                        </p:tav>
                                        <p:tav tm="100000">
                                          <p:val>
                                            <p:strVal val="#ppt_h"/>
                                          </p:val>
                                        </p:tav>
                                      </p:tavLst>
                                    </p:anim>
                                    <p:animEffect transition="in" filter="fade">
                                      <p:cBhvr>
                                        <p:cTn id="9" dur="1000"/>
                                        <p:tgtEl>
                                          <p:spTgt spid="4">
                                            <p:bg/>
                                          </p:spTgt>
                                        </p:tgtEl>
                                      </p:cBhvr>
                                    </p:animEffect>
                                  </p:childTnLst>
                                </p:cTn>
                              </p:par>
                            </p:childTnLst>
                          </p:cTn>
                        </p:par>
                        <p:par>
                          <p:cTn id="10" fill="hold" nodeType="afterGroup">
                            <p:stCondLst>
                              <p:cond delay="1750"/>
                            </p:stCondLst>
                            <p:childTnLst>
                              <p:par>
                                <p:cTn id="11" presetID="22" presetClass="entr" presetSubtype="8" fill="hold" grpId="0" nodeType="after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wipe(left)">
                                      <p:cBhvr>
                                        <p:cTn id="13" dur="500"/>
                                        <p:tgtEl>
                                          <p:spTgt spid="4">
                                            <p:txEl>
                                              <p:pRg st="0" end="0"/>
                                            </p:txEl>
                                          </p:spTgt>
                                        </p:tgtEl>
                                      </p:cBhvr>
                                    </p:animEffect>
                                  </p:childTnLst>
                                </p:cTn>
                              </p:par>
                            </p:childTnLst>
                          </p:cTn>
                        </p:par>
                        <p:par>
                          <p:cTn id="14" fill="hold" nodeType="afterGroup">
                            <p:stCondLst>
                              <p:cond delay="2250"/>
                            </p:stCondLst>
                            <p:childTnLst>
                              <p:par>
                                <p:cTn id="15" presetID="22" presetClass="entr" presetSubtype="8" fill="hold" grpId="0" nodeType="afterEffect">
                                  <p:stCondLst>
                                    <p:cond delay="75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1000"/>
                                        <p:tgtEl>
                                          <p:spTgt spid="4">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left)">
                                      <p:cBhvr>
                                        <p:cTn id="22" dur="1000"/>
                                        <p:tgtEl>
                                          <p:spTgt spid="4">
                                            <p:txEl>
                                              <p:pRg st="2" end="2"/>
                                            </p:txEl>
                                          </p:spTgt>
                                        </p:tgtEl>
                                      </p:cBhvr>
                                    </p:animEffect>
                                  </p:childTnLst>
                                </p:cTn>
                              </p:par>
                            </p:childTnLst>
                          </p:cTn>
                        </p:par>
                        <p:par>
                          <p:cTn id="23" fill="hold" nodeType="afterGroup">
                            <p:stCondLst>
                              <p:cond delay="1000"/>
                            </p:stCondLst>
                            <p:childTnLst>
                              <p:par>
                                <p:cTn id="24" presetID="22" presetClass="entr" presetSubtype="8" fill="hold" grpId="0" nodeType="afterEffect">
                                  <p:stCondLst>
                                    <p:cond delay="100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wipe(left)">
                                      <p:cBhvr>
                                        <p:cTn id="26" dur="1000"/>
                                        <p:tgtEl>
                                          <p:spTgt spid="4">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5">
                                            <p:bg/>
                                          </p:spTgt>
                                        </p:tgtEl>
                                        <p:attrNameLst>
                                          <p:attrName>style.visibility</p:attrName>
                                        </p:attrNameLst>
                                      </p:cBhvr>
                                      <p:to>
                                        <p:strVal val="visible"/>
                                      </p:to>
                                    </p:set>
                                    <p:anim calcmode="lin" valueType="num">
                                      <p:cBhvr>
                                        <p:cTn id="31" dur="1000" fill="hold"/>
                                        <p:tgtEl>
                                          <p:spTgt spid="5">
                                            <p:bg/>
                                          </p:spTgt>
                                        </p:tgtEl>
                                        <p:attrNameLst>
                                          <p:attrName>ppt_w</p:attrName>
                                        </p:attrNameLst>
                                      </p:cBhvr>
                                      <p:tavLst>
                                        <p:tav tm="0">
                                          <p:val>
                                            <p:fltVal val="0"/>
                                          </p:val>
                                        </p:tav>
                                        <p:tav tm="100000">
                                          <p:val>
                                            <p:strVal val="#ppt_w"/>
                                          </p:val>
                                        </p:tav>
                                      </p:tavLst>
                                    </p:anim>
                                    <p:anim calcmode="lin" valueType="num">
                                      <p:cBhvr>
                                        <p:cTn id="32" dur="1000" fill="hold"/>
                                        <p:tgtEl>
                                          <p:spTgt spid="5">
                                            <p:bg/>
                                          </p:spTgt>
                                        </p:tgtEl>
                                        <p:attrNameLst>
                                          <p:attrName>ppt_h</p:attrName>
                                        </p:attrNameLst>
                                      </p:cBhvr>
                                      <p:tavLst>
                                        <p:tav tm="0">
                                          <p:val>
                                            <p:fltVal val="0"/>
                                          </p:val>
                                        </p:tav>
                                        <p:tav tm="100000">
                                          <p:val>
                                            <p:strVal val="#ppt_h"/>
                                          </p:val>
                                        </p:tav>
                                      </p:tavLst>
                                    </p:anim>
                                    <p:animEffect transition="in" filter="fade">
                                      <p:cBhvr>
                                        <p:cTn id="33" dur="1000"/>
                                        <p:tgtEl>
                                          <p:spTgt spid="5">
                                            <p:bg/>
                                          </p:spTgt>
                                        </p:tgtEl>
                                      </p:cBhvr>
                                    </p:animEffect>
                                  </p:childTnLst>
                                </p:cTn>
                              </p:par>
                            </p:childTnLst>
                          </p:cTn>
                        </p:par>
                        <p:par>
                          <p:cTn id="34" fill="hold" nodeType="afterGroup">
                            <p:stCondLst>
                              <p:cond delay="1000"/>
                            </p:stCondLst>
                            <p:childTnLst>
                              <p:par>
                                <p:cTn id="35" presetID="22" presetClass="entr" presetSubtype="8" fill="hold" grpId="0" nodeType="afterEffect">
                                  <p:stCondLst>
                                    <p:cond delay="50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wipe(left)">
                                      <p:cBhvr>
                                        <p:cTn id="37" dur="750"/>
                                        <p:tgtEl>
                                          <p:spTgt spid="5">
                                            <p:txEl>
                                              <p:pRg st="0" end="0"/>
                                            </p:txEl>
                                          </p:spTgt>
                                        </p:tgtEl>
                                      </p:cBhvr>
                                    </p:animEffect>
                                  </p:childTnLst>
                                </p:cTn>
                              </p:par>
                            </p:childTnLst>
                          </p:cTn>
                        </p:par>
                        <p:par>
                          <p:cTn id="38" fill="hold" nodeType="afterGroup">
                            <p:stCondLst>
                              <p:cond delay="2250"/>
                            </p:stCondLst>
                            <p:childTnLst>
                              <p:par>
                                <p:cTn id="39" presetID="22" presetClass="entr" presetSubtype="8" fill="hold" grpId="0" nodeType="afterEffect">
                                  <p:stCondLst>
                                    <p:cond delay="750"/>
                                  </p:stCondLst>
                                  <p:childTnLst>
                                    <p:set>
                                      <p:cBhvr>
                                        <p:cTn id="40" dur="1" fill="hold">
                                          <p:stCondLst>
                                            <p:cond delay="0"/>
                                          </p:stCondLst>
                                        </p:cTn>
                                        <p:tgtEl>
                                          <p:spTgt spid="5">
                                            <p:txEl>
                                              <p:pRg st="1" end="1"/>
                                            </p:txEl>
                                          </p:spTgt>
                                        </p:tgtEl>
                                        <p:attrNameLst>
                                          <p:attrName>style.visibility</p:attrName>
                                        </p:attrNameLst>
                                      </p:cBhvr>
                                      <p:to>
                                        <p:strVal val="visible"/>
                                      </p:to>
                                    </p:set>
                                    <p:animEffect transition="in" filter="wipe(left)">
                                      <p:cBhvr>
                                        <p:cTn id="41" dur="500"/>
                                        <p:tgtEl>
                                          <p:spTgt spid="5">
                                            <p:txEl>
                                              <p:pRg st="1" end="1"/>
                                            </p:txEl>
                                          </p:spTgt>
                                        </p:tgtEl>
                                      </p:cBhvr>
                                    </p:animEffect>
                                  </p:childTnLst>
                                </p:cTn>
                              </p:par>
                            </p:childTnLst>
                          </p:cTn>
                        </p:par>
                        <p:par>
                          <p:cTn id="42" fill="hold" nodeType="afterGroup">
                            <p:stCondLst>
                              <p:cond delay="3500"/>
                            </p:stCondLst>
                            <p:childTnLst>
                              <p:par>
                                <p:cTn id="43" presetID="22" presetClass="entr" presetSubtype="8" fill="hold" grpId="0" nodeType="afterEffect">
                                  <p:stCondLst>
                                    <p:cond delay="750"/>
                                  </p:stCondLst>
                                  <p:childTnLst>
                                    <p:set>
                                      <p:cBhvr>
                                        <p:cTn id="44" dur="1" fill="hold">
                                          <p:stCondLst>
                                            <p:cond delay="0"/>
                                          </p:stCondLst>
                                        </p:cTn>
                                        <p:tgtEl>
                                          <p:spTgt spid="5">
                                            <p:txEl>
                                              <p:pRg st="2" end="2"/>
                                            </p:txEl>
                                          </p:spTgt>
                                        </p:tgtEl>
                                        <p:attrNameLst>
                                          <p:attrName>style.visibility</p:attrName>
                                        </p:attrNameLst>
                                      </p:cBhvr>
                                      <p:to>
                                        <p:strVal val="visible"/>
                                      </p:to>
                                    </p:set>
                                    <p:animEffect transition="in" filter="wipe(left)">
                                      <p:cBhvr>
                                        <p:cTn id="45" dur="1000"/>
                                        <p:tgtEl>
                                          <p:spTgt spid="5">
                                            <p:txEl>
                                              <p:pRg st="2" end="2"/>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7">
                                            <p:bg/>
                                          </p:spTgt>
                                        </p:tgtEl>
                                        <p:attrNameLst>
                                          <p:attrName>style.visibility</p:attrName>
                                        </p:attrNameLst>
                                      </p:cBhvr>
                                      <p:to>
                                        <p:strVal val="visible"/>
                                      </p:to>
                                    </p:set>
                                    <p:anim calcmode="lin" valueType="num">
                                      <p:cBhvr>
                                        <p:cTn id="50" dur="1000" fill="hold"/>
                                        <p:tgtEl>
                                          <p:spTgt spid="7">
                                            <p:bg/>
                                          </p:spTgt>
                                        </p:tgtEl>
                                        <p:attrNameLst>
                                          <p:attrName>ppt_w</p:attrName>
                                        </p:attrNameLst>
                                      </p:cBhvr>
                                      <p:tavLst>
                                        <p:tav tm="0">
                                          <p:val>
                                            <p:fltVal val="0"/>
                                          </p:val>
                                        </p:tav>
                                        <p:tav tm="100000">
                                          <p:val>
                                            <p:strVal val="#ppt_w"/>
                                          </p:val>
                                        </p:tav>
                                      </p:tavLst>
                                    </p:anim>
                                    <p:anim calcmode="lin" valueType="num">
                                      <p:cBhvr>
                                        <p:cTn id="51" dur="1000" fill="hold"/>
                                        <p:tgtEl>
                                          <p:spTgt spid="7">
                                            <p:bg/>
                                          </p:spTgt>
                                        </p:tgtEl>
                                        <p:attrNameLst>
                                          <p:attrName>ppt_h</p:attrName>
                                        </p:attrNameLst>
                                      </p:cBhvr>
                                      <p:tavLst>
                                        <p:tav tm="0">
                                          <p:val>
                                            <p:fltVal val="0"/>
                                          </p:val>
                                        </p:tav>
                                        <p:tav tm="100000">
                                          <p:val>
                                            <p:strVal val="#ppt_h"/>
                                          </p:val>
                                        </p:tav>
                                      </p:tavLst>
                                    </p:anim>
                                    <p:animEffect transition="in" filter="fade">
                                      <p:cBhvr>
                                        <p:cTn id="52" dur="1000"/>
                                        <p:tgtEl>
                                          <p:spTgt spid="7">
                                            <p:bg/>
                                          </p:spTgt>
                                        </p:tgtEl>
                                      </p:cBhvr>
                                    </p:animEffect>
                                  </p:childTnLst>
                                </p:cTn>
                              </p:par>
                            </p:childTnLst>
                          </p:cTn>
                        </p:par>
                        <p:par>
                          <p:cTn id="53" fill="hold" nodeType="afterGroup">
                            <p:stCondLst>
                              <p:cond delay="1000"/>
                            </p:stCondLst>
                            <p:childTnLst>
                              <p:par>
                                <p:cTn id="54" presetID="22" presetClass="entr" presetSubtype="8" fill="hold" grpId="0" nodeType="afterEffect">
                                  <p:stCondLst>
                                    <p:cond delay="250"/>
                                  </p:stCondLst>
                                  <p:childTnLst>
                                    <p:set>
                                      <p:cBhvr>
                                        <p:cTn id="55" dur="1" fill="hold">
                                          <p:stCondLst>
                                            <p:cond delay="0"/>
                                          </p:stCondLst>
                                        </p:cTn>
                                        <p:tgtEl>
                                          <p:spTgt spid="7">
                                            <p:txEl>
                                              <p:pRg st="0" end="0"/>
                                            </p:txEl>
                                          </p:spTgt>
                                        </p:tgtEl>
                                        <p:attrNameLst>
                                          <p:attrName>style.visibility</p:attrName>
                                        </p:attrNameLst>
                                      </p:cBhvr>
                                      <p:to>
                                        <p:strVal val="visible"/>
                                      </p:to>
                                    </p:set>
                                    <p:animEffect transition="in" filter="wipe(left)">
                                      <p:cBhvr>
                                        <p:cTn id="56" dur="750"/>
                                        <p:tgtEl>
                                          <p:spTgt spid="7">
                                            <p:txEl>
                                              <p:pRg st="0" end="0"/>
                                            </p:txEl>
                                          </p:spTgt>
                                        </p:tgtEl>
                                      </p:cBhvr>
                                    </p:animEffect>
                                  </p:childTnLst>
                                </p:cTn>
                              </p:par>
                            </p:childTnLst>
                          </p:cTn>
                        </p:par>
                        <p:par>
                          <p:cTn id="57" fill="hold" nodeType="afterGroup">
                            <p:stCondLst>
                              <p:cond delay="2000"/>
                            </p:stCondLst>
                            <p:childTnLst>
                              <p:par>
                                <p:cTn id="58" presetID="22" presetClass="entr" presetSubtype="8" fill="hold" grpId="0" nodeType="afterEffect">
                                  <p:stCondLst>
                                    <p:cond delay="1000"/>
                                  </p:stCondLst>
                                  <p:childTnLst>
                                    <p:set>
                                      <p:cBhvr>
                                        <p:cTn id="59" dur="1" fill="hold">
                                          <p:stCondLst>
                                            <p:cond delay="0"/>
                                          </p:stCondLst>
                                        </p:cTn>
                                        <p:tgtEl>
                                          <p:spTgt spid="7">
                                            <p:txEl>
                                              <p:pRg st="1" end="1"/>
                                            </p:txEl>
                                          </p:spTgt>
                                        </p:tgtEl>
                                        <p:attrNameLst>
                                          <p:attrName>style.visibility</p:attrName>
                                        </p:attrNameLst>
                                      </p:cBhvr>
                                      <p:to>
                                        <p:strVal val="visible"/>
                                      </p:to>
                                    </p:set>
                                    <p:animEffect transition="in" filter="wipe(left)">
                                      <p:cBhvr>
                                        <p:cTn id="60" dur="1000"/>
                                        <p:tgtEl>
                                          <p:spTgt spid="7">
                                            <p:txEl>
                                              <p:pRg st="1" end="1"/>
                                            </p:txEl>
                                          </p:spTgt>
                                        </p:tgtEl>
                                      </p:cBhvr>
                                    </p:animEffect>
                                  </p:childTnLst>
                                </p:cTn>
                              </p:par>
                            </p:childTnLst>
                          </p:cTn>
                        </p:par>
                        <p:par>
                          <p:cTn id="61" fill="hold" nodeType="afterGroup">
                            <p:stCondLst>
                              <p:cond delay="4000"/>
                            </p:stCondLst>
                            <p:childTnLst>
                              <p:par>
                                <p:cTn id="62" presetID="22" presetClass="entr" presetSubtype="8" fill="hold" grpId="0" nodeType="afterEffect">
                                  <p:stCondLst>
                                    <p:cond delay="1000"/>
                                  </p:stCondLst>
                                  <p:childTnLst>
                                    <p:set>
                                      <p:cBhvr>
                                        <p:cTn id="63" dur="1" fill="hold">
                                          <p:stCondLst>
                                            <p:cond delay="0"/>
                                          </p:stCondLst>
                                        </p:cTn>
                                        <p:tgtEl>
                                          <p:spTgt spid="7">
                                            <p:txEl>
                                              <p:pRg st="2" end="2"/>
                                            </p:txEl>
                                          </p:spTgt>
                                        </p:tgtEl>
                                        <p:attrNameLst>
                                          <p:attrName>style.visibility</p:attrName>
                                        </p:attrNameLst>
                                      </p:cBhvr>
                                      <p:to>
                                        <p:strVal val="visible"/>
                                      </p:to>
                                    </p:set>
                                    <p:animEffect transition="in" filter="wipe(left)">
                                      <p:cBhvr>
                                        <p:cTn id="64" dur="1000"/>
                                        <p:tgtEl>
                                          <p:spTgt spid="7">
                                            <p:txEl>
                                              <p:pRg st="2" end="2"/>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grpId="0" nodeType="clickEffect">
                                  <p:stCondLst>
                                    <p:cond delay="1000"/>
                                  </p:stCondLst>
                                  <p:childTnLst>
                                    <p:set>
                                      <p:cBhvr>
                                        <p:cTn id="68" dur="1" fill="hold">
                                          <p:stCondLst>
                                            <p:cond delay="0"/>
                                          </p:stCondLst>
                                        </p:cTn>
                                        <p:tgtEl>
                                          <p:spTgt spid="7">
                                            <p:txEl>
                                              <p:pRg st="3" end="3"/>
                                            </p:txEl>
                                          </p:spTgt>
                                        </p:tgtEl>
                                        <p:attrNameLst>
                                          <p:attrName>style.visibility</p:attrName>
                                        </p:attrNameLst>
                                      </p:cBhvr>
                                      <p:to>
                                        <p:strVal val="visible"/>
                                      </p:to>
                                    </p:set>
                                    <p:animEffect transition="in" filter="wipe(left)">
                                      <p:cBhvr>
                                        <p:cTn id="69" dur="1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animBg="1"/>
      <p:bldP spid="5" grpId="0" build="p" bldLvl="3" animBg="1"/>
      <p:bldP spid="7" grpId="0" build="p" bldLvl="3"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2588" y="1219200"/>
            <a:ext cx="8405812" cy="3606800"/>
          </a:xfrm>
          <a:prstGeom prst="roundRect">
            <a:avLst/>
          </a:prstGeom>
        </p:spPr>
        <p:style>
          <a:lnRef idx="2">
            <a:schemeClr val="accent3"/>
          </a:lnRef>
          <a:fillRef idx="1">
            <a:schemeClr val="lt1"/>
          </a:fillRef>
          <a:effectRef idx="0">
            <a:schemeClr val="accent3"/>
          </a:effectRef>
          <a:fontRef idx="minor">
            <a:schemeClr val="dk1"/>
          </a:fontRef>
        </p:style>
        <p:txBody>
          <a:bodyPr lIns="91333" tIns="45667" rIns="91333" bIns="45667" anchor="ctr"/>
          <a:lstStyle>
            <a:lvl1pPr defTabSz="455613" eaLnBrk="0" hangingPunct="0">
              <a:defRPr>
                <a:solidFill>
                  <a:schemeClr val="tx1"/>
                </a:solidFill>
                <a:latin typeface="Arial" pitchFamily="34" charset="0"/>
                <a:ea typeface="ＭＳ Ｐゴシック" pitchFamily="34" charset="-128"/>
              </a:defRPr>
            </a:lvl1pPr>
            <a:lvl2pPr marL="1393825" indent="-271463" defTabSz="455613" eaLnBrk="0" hangingPunct="0">
              <a:defRPr>
                <a:solidFill>
                  <a:schemeClr val="tx1"/>
                </a:solidFill>
                <a:latin typeface="Arial" pitchFamily="34" charset="0"/>
                <a:ea typeface="ＭＳ Ｐゴシック" pitchFamily="34" charset="-128"/>
              </a:defRPr>
            </a:lvl2pPr>
            <a:lvl3pPr marL="1143000" indent="-228600" defTabSz="455613" eaLnBrk="0" hangingPunct="0">
              <a:defRPr>
                <a:solidFill>
                  <a:schemeClr val="tx1"/>
                </a:solidFill>
                <a:latin typeface="Arial" pitchFamily="34" charset="0"/>
                <a:ea typeface="ＭＳ Ｐゴシック" pitchFamily="34" charset="-128"/>
              </a:defRPr>
            </a:lvl3pPr>
            <a:lvl4pPr marL="1600200" indent="-228600" defTabSz="455613" eaLnBrk="0" hangingPunct="0">
              <a:defRPr>
                <a:solidFill>
                  <a:schemeClr val="tx1"/>
                </a:solidFill>
                <a:latin typeface="Arial" pitchFamily="34" charset="0"/>
                <a:ea typeface="ＭＳ Ｐゴシック" pitchFamily="34" charset="-128"/>
              </a:defRPr>
            </a:lvl4pPr>
            <a:lvl5pPr marL="2057400" indent="-228600" defTabSz="455613" eaLnBrk="0" hangingPunct="0">
              <a:defRPr>
                <a:solidFill>
                  <a:schemeClr val="tx1"/>
                </a:solidFill>
                <a:latin typeface="Arial" pitchFamily="34" charset="0"/>
                <a:ea typeface="ＭＳ Ｐゴシック" pitchFamily="34" charset="-128"/>
              </a:defRPr>
            </a:lvl5pPr>
            <a:lvl6pPr marL="2514600" indent="-228600" defTabSz="455613"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5613"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5613"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5613"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fontAlgn="base">
              <a:spcBef>
                <a:spcPct val="0"/>
              </a:spcBef>
              <a:spcAft>
                <a:spcPct val="0"/>
              </a:spcAft>
              <a:defRPr/>
            </a:pPr>
            <a:r>
              <a:rPr lang="en-US" altLang="en-US" sz="2800" b="1" u="sng" dirty="0" smtClean="0">
                <a:solidFill>
                  <a:srgbClr val="FFFFFF"/>
                </a:solidFill>
              </a:rPr>
              <a:t>Flexible </a:t>
            </a:r>
            <a:r>
              <a:rPr lang="en-US" altLang="en-US" sz="2800" b="1" i="1" u="sng" dirty="0" smtClean="0">
                <a:solidFill>
                  <a:srgbClr val="FFFFFF"/>
                </a:solidFill>
              </a:rPr>
              <a:t>Monthly</a:t>
            </a:r>
            <a:r>
              <a:rPr lang="en-US" altLang="en-US" sz="2800" b="1" u="sng" dirty="0" smtClean="0">
                <a:solidFill>
                  <a:srgbClr val="FFFFFF"/>
                </a:solidFill>
              </a:rPr>
              <a:t> Benefit</a:t>
            </a:r>
          </a:p>
          <a:p>
            <a:pPr fontAlgn="base">
              <a:spcBef>
                <a:spcPts val="2400"/>
              </a:spcBef>
              <a:spcAft>
                <a:spcPct val="0"/>
              </a:spcAft>
              <a:buFont typeface="Arial" pitchFamily="34" charset="0"/>
              <a:buAutoNum type="arabicPeriod"/>
              <a:defRPr/>
            </a:pPr>
            <a:r>
              <a:rPr lang="en-US" altLang="en-US" sz="2400" b="1" dirty="0" smtClean="0">
                <a:solidFill>
                  <a:srgbClr val="FFFFFF"/>
                </a:solidFill>
              </a:rPr>
              <a:t>IRS Per Diem capped at 2% per month</a:t>
            </a:r>
          </a:p>
          <a:p>
            <a:pPr fontAlgn="base">
              <a:spcBef>
                <a:spcPts val="2400"/>
              </a:spcBef>
              <a:spcAft>
                <a:spcPct val="0"/>
              </a:spcAft>
              <a:buFont typeface="Arial" pitchFamily="34" charset="0"/>
              <a:buAutoNum type="arabicPeriod"/>
              <a:defRPr/>
            </a:pPr>
            <a:r>
              <a:rPr lang="en-US" altLang="en-US" sz="2400" b="1" dirty="0" smtClean="0">
                <a:solidFill>
                  <a:srgbClr val="FFFFFF"/>
                </a:solidFill>
              </a:rPr>
              <a:t>IRS Per Diem capped at 4% per month</a:t>
            </a:r>
          </a:p>
          <a:p>
            <a:pPr fontAlgn="base">
              <a:spcBef>
                <a:spcPts val="2400"/>
              </a:spcBef>
              <a:spcAft>
                <a:spcPct val="0"/>
              </a:spcAft>
              <a:buFont typeface="Arial" pitchFamily="34" charset="0"/>
              <a:buAutoNum type="arabicPeriod"/>
              <a:defRPr/>
            </a:pPr>
            <a:r>
              <a:rPr lang="en-US" altLang="en-US" sz="2400" b="1" dirty="0" smtClean="0">
                <a:solidFill>
                  <a:srgbClr val="FFFFFF"/>
                </a:solidFill>
              </a:rPr>
              <a:t>IRS Per Diem with </a:t>
            </a:r>
            <a:r>
              <a:rPr lang="en-US" altLang="en-US" sz="2400" b="1" u="sng" dirty="0" smtClean="0">
                <a:solidFill>
                  <a:srgbClr val="FFFFFF"/>
                </a:solidFill>
              </a:rPr>
              <a:t>No Cap</a:t>
            </a:r>
            <a:r>
              <a:rPr lang="en-US" altLang="en-US" sz="2400" b="1" dirty="0" smtClean="0">
                <a:solidFill>
                  <a:srgbClr val="FFFFFF"/>
                </a:solidFill>
              </a:rPr>
              <a:t>!</a:t>
            </a:r>
          </a:p>
          <a:p>
            <a:pPr lvl="1" fontAlgn="base">
              <a:spcBef>
                <a:spcPts val="1200"/>
              </a:spcBef>
              <a:spcAft>
                <a:spcPct val="0"/>
              </a:spcAft>
              <a:buFont typeface="Wingdings" pitchFamily="2" charset="2"/>
              <a:buChar char="ü"/>
              <a:defRPr/>
            </a:pPr>
            <a:r>
              <a:rPr lang="en-US" altLang="en-US" sz="2000" b="1" dirty="0" smtClean="0">
                <a:solidFill>
                  <a:srgbClr val="FFFFFF"/>
                </a:solidFill>
              </a:rPr>
              <a:t>Max. Monthly Benefit  =  Total Benefit  ÷  12 months</a:t>
            </a:r>
          </a:p>
          <a:p>
            <a:pPr lvl="1" fontAlgn="base">
              <a:spcBef>
                <a:spcPts val="1200"/>
              </a:spcBef>
              <a:spcAft>
                <a:spcPct val="0"/>
              </a:spcAft>
              <a:buFont typeface="Wingdings" pitchFamily="2" charset="2"/>
              <a:buChar char="ü"/>
              <a:defRPr/>
            </a:pPr>
            <a:r>
              <a:rPr lang="en-US" altLang="en-US" sz="2000" b="1" dirty="0" smtClean="0">
                <a:solidFill>
                  <a:srgbClr val="FFFFFF"/>
                </a:solidFill>
              </a:rPr>
              <a:t>The 8.3% Option!</a:t>
            </a:r>
          </a:p>
        </p:txBody>
      </p:sp>
      <p:sp>
        <p:nvSpPr>
          <p:cNvPr id="53251" name="Rectangle 1"/>
          <p:cNvSpPr>
            <a:spLocks noChangeArrowheads="1"/>
          </p:cNvSpPr>
          <p:nvPr/>
        </p:nvSpPr>
        <p:spPr bwMode="auto">
          <a:xfrm>
            <a:off x="860425" y="4826000"/>
            <a:ext cx="77374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33" tIns="45667" rIns="91333" bIns="45667">
            <a:spAutoFit/>
          </a:bodyPr>
          <a:lstStyle>
            <a:lvl1pPr defTabSz="455613" eaLnBrk="0" hangingPunct="0">
              <a:spcBef>
                <a:spcPts val="1200"/>
              </a:spcBef>
              <a:buClr>
                <a:srgbClr val="00A4E4"/>
              </a:buClr>
              <a:buFont typeface="Wingdings" pitchFamily="2" charset="2"/>
              <a:buChar char="§"/>
              <a:defRPr sz="1400">
                <a:solidFill>
                  <a:srgbClr val="000000"/>
                </a:solidFill>
                <a:latin typeface="Arial" charset="0"/>
                <a:ea typeface="ＭＳ Ｐゴシック" pitchFamily="34" charset="-128"/>
                <a:cs typeface="Arial" charset="0"/>
              </a:defRPr>
            </a:lvl1pPr>
            <a:lvl2pPr marL="742950" indent="-285750" defTabSz="455613" eaLnBrk="0" hangingPunct="0">
              <a:spcBef>
                <a:spcPts val="300"/>
              </a:spcBef>
              <a:buClr>
                <a:srgbClr val="00A4E4"/>
              </a:buClr>
              <a:buFont typeface="Arial" charset="0"/>
              <a:buChar char="–"/>
              <a:defRPr sz="1200">
                <a:solidFill>
                  <a:srgbClr val="000000"/>
                </a:solidFill>
                <a:latin typeface="Arial" charset="0"/>
                <a:ea typeface="ＭＳ Ｐゴシック" pitchFamily="34" charset="-128"/>
                <a:cs typeface="Arial" charset="0"/>
              </a:defRPr>
            </a:lvl2pPr>
            <a:lvl3pPr marL="1143000" indent="-228600" defTabSz="455613"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3pPr>
            <a:lvl4pPr marL="1600200" indent="-228600" defTabSz="455613"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4pPr>
            <a:lvl5pPr marL="2057400" indent="-228600" defTabSz="455613" eaLnBrk="0" hangingPunct="0">
              <a:spcBef>
                <a:spcPts val="300"/>
              </a:spcBef>
              <a:buClr>
                <a:srgbClr val="00A4E4"/>
              </a:buClr>
              <a:buFont typeface="Arial" charset="0"/>
              <a:buChar char="»"/>
              <a:defRPr sz="1000">
                <a:solidFill>
                  <a:srgbClr val="000000"/>
                </a:solidFill>
                <a:latin typeface="Arial" charset="0"/>
                <a:ea typeface="ＭＳ Ｐゴシック" pitchFamily="34" charset="-128"/>
                <a:cs typeface="Arial" charset="0"/>
              </a:defRPr>
            </a:lvl5pPr>
            <a:lvl6pPr marL="2514600" indent="-228600" defTabSz="455613"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6pPr>
            <a:lvl7pPr marL="2971800" indent="-228600" defTabSz="455613"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7pPr>
            <a:lvl8pPr marL="3429000" indent="-228600" defTabSz="455613"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8pPr>
            <a:lvl9pPr marL="3886200" indent="-228600" defTabSz="455613" eaLnBrk="0" fontAlgn="base" hangingPunct="0">
              <a:spcBef>
                <a:spcPts val="300"/>
              </a:spcBef>
              <a:spcAft>
                <a:spcPct val="0"/>
              </a:spcAft>
              <a:buClr>
                <a:srgbClr val="00A4E4"/>
              </a:buClr>
              <a:buFont typeface="Arial" charset="0"/>
              <a:buChar char="»"/>
              <a:defRPr sz="1000">
                <a:solidFill>
                  <a:srgbClr val="000000"/>
                </a:solidFill>
                <a:latin typeface="Arial" charset="0"/>
                <a:ea typeface="ＭＳ Ｐゴシック" pitchFamily="34" charset="-128"/>
                <a:cs typeface="Arial" charset="0"/>
              </a:defRPr>
            </a:lvl9pPr>
          </a:lstStyle>
          <a:p>
            <a:pPr fontAlgn="base">
              <a:spcBef>
                <a:spcPct val="0"/>
              </a:spcBef>
              <a:spcAft>
                <a:spcPct val="0"/>
              </a:spcAft>
              <a:buClrTx/>
              <a:buFontTx/>
              <a:buNone/>
            </a:pPr>
            <a:r>
              <a:rPr lang="en-US" altLang="en-US" sz="1000" dirty="0"/>
              <a:t>IRS caps the maximum daily rate each year. The </a:t>
            </a:r>
            <a:r>
              <a:rPr lang="en-US" altLang="en-US" sz="1000" dirty="0" smtClean="0"/>
              <a:t>2017 </a:t>
            </a:r>
            <a:r>
              <a:rPr lang="en-US" altLang="en-US" sz="1000" dirty="0"/>
              <a:t>maximum is $</a:t>
            </a:r>
            <a:r>
              <a:rPr lang="en-US" altLang="en-US" sz="1000" dirty="0" smtClean="0"/>
              <a:t>360/day </a:t>
            </a:r>
            <a:r>
              <a:rPr lang="en-US" altLang="en-US" sz="1000" dirty="0"/>
              <a:t>or </a:t>
            </a:r>
            <a:r>
              <a:rPr lang="en-US" altLang="en-US" sz="1000" dirty="0" smtClean="0"/>
              <a:t>$10,950/month</a:t>
            </a:r>
            <a:r>
              <a:rPr lang="en-US" altLang="en-US" sz="1000" dirty="0"/>
              <a:t>. Subsequent years may be higher. </a:t>
            </a:r>
          </a:p>
        </p:txBody>
      </p:sp>
      <p:sp>
        <p:nvSpPr>
          <p:cNvPr id="6" name="Rectangle 10"/>
          <p:cNvSpPr txBox="1">
            <a:spLocks/>
          </p:cNvSpPr>
          <p:nvPr/>
        </p:nvSpPr>
        <p:spPr>
          <a:xfrm>
            <a:off x="549275" y="552450"/>
            <a:ext cx="8045450" cy="307975"/>
          </a:xfrm>
          <a:prstGeom prst="rect">
            <a:avLst/>
          </a:prstGeom>
        </p:spPr>
        <p:txBody>
          <a:bodyPr/>
          <a:lstStyle>
            <a:lvl1pPr algn="l" defTabSz="457304" rtl="0" eaLnBrk="0" fontAlgn="base" hangingPunct="0">
              <a:spcBef>
                <a:spcPct val="0"/>
              </a:spcBef>
              <a:spcAft>
                <a:spcPct val="0"/>
              </a:spcAft>
              <a:defRPr sz="2000">
                <a:solidFill>
                  <a:schemeClr val="accent1"/>
                </a:solidFill>
                <a:latin typeface="+mj-lt"/>
                <a:ea typeface="ＭＳ Ｐゴシック" pitchFamily="34" charset="-128"/>
                <a:cs typeface="+mj-cs"/>
              </a:defRPr>
            </a:lvl1pPr>
            <a:lvl2pPr algn="l" defTabSz="457304" rtl="0" eaLnBrk="0" fontAlgn="base" hangingPunct="0">
              <a:spcBef>
                <a:spcPct val="0"/>
              </a:spcBef>
              <a:spcAft>
                <a:spcPct val="0"/>
              </a:spcAft>
              <a:defRPr sz="2000">
                <a:solidFill>
                  <a:schemeClr val="accent1"/>
                </a:solidFill>
                <a:latin typeface="Arial Narrow" pitchFamily="34" charset="0"/>
                <a:ea typeface="ＭＳ Ｐゴシック" pitchFamily="34" charset="-128"/>
                <a:cs typeface="Arial" charset="0"/>
              </a:defRPr>
            </a:lvl2pPr>
            <a:lvl3pPr algn="l" defTabSz="457304" rtl="0" eaLnBrk="0" fontAlgn="base" hangingPunct="0">
              <a:spcBef>
                <a:spcPct val="0"/>
              </a:spcBef>
              <a:spcAft>
                <a:spcPct val="0"/>
              </a:spcAft>
              <a:defRPr sz="2000">
                <a:solidFill>
                  <a:schemeClr val="accent1"/>
                </a:solidFill>
                <a:latin typeface="Arial Narrow" pitchFamily="34" charset="0"/>
                <a:ea typeface="ＭＳ Ｐゴシック" pitchFamily="34" charset="-128"/>
                <a:cs typeface="Arial" charset="0"/>
              </a:defRPr>
            </a:lvl3pPr>
            <a:lvl4pPr algn="l" defTabSz="457304" rtl="0" eaLnBrk="0" fontAlgn="base" hangingPunct="0">
              <a:spcBef>
                <a:spcPct val="0"/>
              </a:spcBef>
              <a:spcAft>
                <a:spcPct val="0"/>
              </a:spcAft>
              <a:defRPr sz="2000">
                <a:solidFill>
                  <a:schemeClr val="accent1"/>
                </a:solidFill>
                <a:latin typeface="Arial Narrow" pitchFamily="34" charset="0"/>
                <a:ea typeface="ＭＳ Ｐゴシック" pitchFamily="34" charset="-128"/>
                <a:cs typeface="Arial" charset="0"/>
              </a:defRPr>
            </a:lvl4pPr>
            <a:lvl5pPr algn="l" defTabSz="457304" rtl="0" eaLnBrk="0" fontAlgn="base" hangingPunct="0">
              <a:spcBef>
                <a:spcPct val="0"/>
              </a:spcBef>
              <a:spcAft>
                <a:spcPct val="0"/>
              </a:spcAft>
              <a:defRPr sz="2000">
                <a:solidFill>
                  <a:schemeClr val="accent1"/>
                </a:solidFill>
                <a:latin typeface="Arial Narrow" pitchFamily="34" charset="0"/>
                <a:ea typeface="ＭＳ Ｐゴシック" pitchFamily="34" charset="-128"/>
                <a:cs typeface="Arial" charset="0"/>
              </a:defRPr>
            </a:lvl5pPr>
            <a:lvl6pPr marL="410291" algn="l" defTabSz="457304" rtl="0" fontAlgn="base">
              <a:spcBef>
                <a:spcPct val="0"/>
              </a:spcBef>
              <a:spcAft>
                <a:spcPct val="0"/>
              </a:spcAft>
              <a:defRPr sz="2000">
                <a:solidFill>
                  <a:schemeClr val="accent1"/>
                </a:solidFill>
                <a:latin typeface="Arial Narrow" pitchFamily="34" charset="0"/>
                <a:ea typeface="MS PGothic"/>
                <a:cs typeface="Arial" charset="0"/>
              </a:defRPr>
            </a:lvl6pPr>
            <a:lvl7pPr marL="820583" algn="l" defTabSz="457304" rtl="0" fontAlgn="base">
              <a:spcBef>
                <a:spcPct val="0"/>
              </a:spcBef>
              <a:spcAft>
                <a:spcPct val="0"/>
              </a:spcAft>
              <a:defRPr sz="2000">
                <a:solidFill>
                  <a:schemeClr val="accent1"/>
                </a:solidFill>
                <a:latin typeface="Arial Narrow" pitchFamily="34" charset="0"/>
                <a:ea typeface="MS PGothic"/>
                <a:cs typeface="Arial" charset="0"/>
              </a:defRPr>
            </a:lvl7pPr>
            <a:lvl8pPr marL="1230874" algn="l" defTabSz="457304" rtl="0" fontAlgn="base">
              <a:spcBef>
                <a:spcPct val="0"/>
              </a:spcBef>
              <a:spcAft>
                <a:spcPct val="0"/>
              </a:spcAft>
              <a:defRPr sz="2000">
                <a:solidFill>
                  <a:schemeClr val="accent1"/>
                </a:solidFill>
                <a:latin typeface="Arial Narrow" pitchFamily="34" charset="0"/>
                <a:ea typeface="MS PGothic"/>
                <a:cs typeface="Arial" charset="0"/>
              </a:defRPr>
            </a:lvl8pPr>
            <a:lvl9pPr marL="1641165" algn="l" defTabSz="457304" rtl="0" fontAlgn="base">
              <a:spcBef>
                <a:spcPct val="0"/>
              </a:spcBef>
              <a:spcAft>
                <a:spcPct val="0"/>
              </a:spcAft>
              <a:defRPr sz="2000">
                <a:solidFill>
                  <a:schemeClr val="accent1"/>
                </a:solidFill>
                <a:latin typeface="Arial Narrow" pitchFamily="34" charset="0"/>
                <a:ea typeface="MS PGothic"/>
                <a:cs typeface="Arial" charset="0"/>
              </a:defRPr>
            </a:lvl9pPr>
          </a:lstStyle>
          <a:p>
            <a:pPr eaLnBrk="1" hangingPunct="1">
              <a:defRPr/>
            </a:pPr>
            <a:r>
              <a:rPr lang="en-US" altLang="en-US" kern="0" dirty="0" smtClean="0"/>
              <a:t>Accelerated Access Solution (AAS)</a:t>
            </a:r>
            <a:endParaRPr lang="en-US" altLang="en-US" i="1" kern="0" dirty="0" smtClean="0"/>
          </a:p>
        </p:txBody>
      </p:sp>
    </p:spTree>
    <p:extLst>
      <p:ext uri="{BB962C8B-B14F-4D97-AF65-F5344CB8AC3E}">
        <p14:creationId xmlns:p14="http://schemas.microsoft.com/office/powerpoint/2010/main" val="1393819489"/>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idx="4294967295"/>
          </p:nvPr>
        </p:nvSpPr>
        <p:spPr/>
        <p:txBody>
          <a:bodyPr/>
          <a:lstStyle/>
          <a:p>
            <a:pPr eaLnBrk="1" hangingPunct="1"/>
            <a:r>
              <a:rPr lang="en-US" altLang="en-US" smtClean="0"/>
              <a:t>Benefits of Accelerated Access Solution</a:t>
            </a:r>
            <a:endParaRPr lang="en-US" altLang="en-US" sz="1600" baseline="60000" smtClean="0"/>
          </a:p>
        </p:txBody>
      </p:sp>
      <p:sp>
        <p:nvSpPr>
          <p:cNvPr id="18435" name="Content Placeholder 5"/>
          <p:cNvSpPr>
            <a:spLocks noGrp="1"/>
          </p:cNvSpPr>
          <p:nvPr>
            <p:ph idx="4294967295"/>
          </p:nvPr>
        </p:nvSpPr>
        <p:spPr>
          <a:xfrm>
            <a:off x="558800" y="1371600"/>
            <a:ext cx="7350125" cy="4386263"/>
          </a:xfrm>
        </p:spPr>
        <p:txBody>
          <a:bodyPr/>
          <a:lstStyle/>
          <a:p>
            <a:pPr marL="0" indent="0" eaLnBrk="1" hangingPunct="1">
              <a:spcBef>
                <a:spcPts val="1588"/>
              </a:spcBef>
              <a:buFont typeface="Wingdings" pitchFamily="2" charset="2"/>
              <a:buNone/>
              <a:defRPr/>
            </a:pPr>
            <a:r>
              <a:rPr lang="en-US" sz="1800" dirty="0">
                <a:solidFill>
                  <a:schemeClr val="bg1"/>
                </a:solidFill>
                <a:ea typeface="+mn-ea"/>
              </a:rPr>
              <a:t>Inflation hedge against future costs</a:t>
            </a:r>
          </a:p>
          <a:p>
            <a:pPr marL="176213" indent="-176213" eaLnBrk="1" hangingPunct="1">
              <a:spcBef>
                <a:spcPts val="2118"/>
              </a:spcBef>
              <a:defRPr/>
            </a:pPr>
            <a:r>
              <a:rPr lang="en-US" sz="1600" b="1" dirty="0">
                <a:solidFill>
                  <a:schemeClr val="tx1"/>
                </a:solidFill>
                <a:ea typeface="+mn-ea"/>
              </a:rPr>
              <a:t>Purchase more than today’s Per Diem </a:t>
            </a:r>
            <a:r>
              <a:rPr lang="en-US" sz="1600" b="1" dirty="0" smtClean="0">
                <a:solidFill>
                  <a:schemeClr val="tx1"/>
                </a:solidFill>
                <a:ea typeface="+mn-ea"/>
              </a:rPr>
              <a:t>limit</a:t>
            </a:r>
            <a:endParaRPr lang="en-US" sz="1600" b="1" dirty="0">
              <a:solidFill>
                <a:schemeClr val="tx1"/>
              </a:solidFill>
              <a:ea typeface="+mn-ea"/>
            </a:endParaRPr>
          </a:p>
          <a:p>
            <a:pPr marL="704608" lvl="1" indent="-301175" eaLnBrk="1" hangingPunct="1">
              <a:spcBef>
                <a:spcPts val="529"/>
              </a:spcBef>
              <a:buFont typeface="Arial" pitchFamily="34" charset="0"/>
              <a:buChar char="–"/>
              <a:defRPr/>
            </a:pPr>
            <a:r>
              <a:rPr lang="en-US" sz="1600" dirty="0">
                <a:solidFill>
                  <a:schemeClr val="tx1"/>
                </a:solidFill>
                <a:ea typeface="+mn-ea"/>
              </a:rPr>
              <a:t>Many products won’t allow </a:t>
            </a:r>
            <a:r>
              <a:rPr lang="en-US" sz="1600" dirty="0" smtClean="0">
                <a:solidFill>
                  <a:schemeClr val="tx1"/>
                </a:solidFill>
                <a:ea typeface="+mn-ea"/>
              </a:rPr>
              <a:t>it</a:t>
            </a:r>
            <a:endParaRPr lang="en-US" sz="1600" dirty="0">
              <a:solidFill>
                <a:schemeClr val="tx1"/>
              </a:solidFill>
              <a:ea typeface="+mn-ea"/>
            </a:endParaRPr>
          </a:p>
          <a:p>
            <a:pPr marL="704608" lvl="1" indent="-301175" eaLnBrk="1" hangingPunct="1">
              <a:spcBef>
                <a:spcPts val="529"/>
              </a:spcBef>
              <a:buFont typeface="Arial" pitchFamily="34" charset="0"/>
              <a:buChar char="–"/>
              <a:defRPr/>
            </a:pPr>
            <a:r>
              <a:rPr lang="en-US" sz="1600" dirty="0">
                <a:solidFill>
                  <a:schemeClr val="tx1"/>
                </a:solidFill>
                <a:ea typeface="+mn-ea"/>
              </a:rPr>
              <a:t>Provides inflation protection with a maximum monthly benefit cap</a:t>
            </a:r>
          </a:p>
          <a:p>
            <a:pPr marL="176213" indent="-176213" eaLnBrk="1" hangingPunct="1">
              <a:spcBef>
                <a:spcPts val="2118"/>
              </a:spcBef>
              <a:defRPr/>
            </a:pPr>
            <a:r>
              <a:rPr lang="en-US" sz="1600" b="1" dirty="0">
                <a:solidFill>
                  <a:schemeClr val="tx1"/>
                </a:solidFill>
                <a:ea typeface="+mn-ea"/>
              </a:rPr>
              <a:t>4% Cap – example:</a:t>
            </a:r>
          </a:p>
          <a:p>
            <a:pPr marL="704608" lvl="1" indent="-301175" eaLnBrk="1" hangingPunct="1">
              <a:spcBef>
                <a:spcPts val="529"/>
              </a:spcBef>
              <a:buFont typeface="Arial" pitchFamily="34" charset="0"/>
              <a:buChar char="–"/>
              <a:defRPr/>
            </a:pPr>
            <a:r>
              <a:rPr lang="en-US" sz="1600" dirty="0">
                <a:solidFill>
                  <a:schemeClr val="tx1"/>
                </a:solidFill>
                <a:ea typeface="+mn-ea"/>
              </a:rPr>
              <a:t>4% of $300,000  =  $</a:t>
            </a:r>
            <a:r>
              <a:rPr lang="en-US" sz="1600" dirty="0" smtClean="0">
                <a:solidFill>
                  <a:schemeClr val="tx1"/>
                </a:solidFill>
                <a:ea typeface="+mn-ea"/>
              </a:rPr>
              <a:t>12,000 </a:t>
            </a:r>
            <a:r>
              <a:rPr lang="en-US" sz="1600" dirty="0">
                <a:solidFill>
                  <a:schemeClr val="tx1"/>
                </a:solidFill>
                <a:ea typeface="+mn-ea"/>
              </a:rPr>
              <a:t>per month</a:t>
            </a:r>
          </a:p>
          <a:p>
            <a:pPr marL="704608" lvl="1" indent="-301175" eaLnBrk="1" hangingPunct="1">
              <a:spcBef>
                <a:spcPts val="529"/>
              </a:spcBef>
              <a:buFont typeface="Arial" pitchFamily="34" charset="0"/>
              <a:buChar char="–"/>
              <a:defRPr/>
            </a:pPr>
            <a:r>
              <a:rPr lang="en-US" sz="1600" dirty="0">
                <a:solidFill>
                  <a:schemeClr val="tx1"/>
                </a:solidFill>
                <a:ea typeface="+mn-ea"/>
              </a:rPr>
              <a:t>Go on-claim in </a:t>
            </a:r>
            <a:r>
              <a:rPr lang="en-US" sz="1600" dirty="0" smtClean="0">
                <a:solidFill>
                  <a:schemeClr val="tx1"/>
                </a:solidFill>
                <a:ea typeface="+mn-ea"/>
              </a:rPr>
              <a:t>2017:  </a:t>
            </a:r>
            <a:r>
              <a:rPr lang="en-US" sz="1600" dirty="0">
                <a:solidFill>
                  <a:schemeClr val="tx1"/>
                </a:solidFill>
                <a:ea typeface="+mn-ea"/>
              </a:rPr>
              <a:t>Collect </a:t>
            </a:r>
            <a:r>
              <a:rPr lang="en-US" sz="1600" dirty="0" smtClean="0">
                <a:solidFill>
                  <a:schemeClr val="tx1"/>
                </a:solidFill>
                <a:ea typeface="+mn-ea"/>
              </a:rPr>
              <a:t>$10,950 </a:t>
            </a:r>
            <a:r>
              <a:rPr lang="en-US" sz="1600" dirty="0">
                <a:solidFill>
                  <a:schemeClr val="tx1"/>
                </a:solidFill>
                <a:ea typeface="+mn-ea"/>
              </a:rPr>
              <a:t>per month</a:t>
            </a:r>
          </a:p>
          <a:p>
            <a:pPr marL="704608" lvl="1" indent="-301175" eaLnBrk="1" hangingPunct="1">
              <a:spcBef>
                <a:spcPts val="529"/>
              </a:spcBef>
              <a:buFont typeface="Arial" pitchFamily="34" charset="0"/>
              <a:buChar char="–"/>
              <a:defRPr/>
            </a:pPr>
            <a:r>
              <a:rPr lang="en-US" sz="1600" dirty="0">
                <a:solidFill>
                  <a:schemeClr val="tx1"/>
                </a:solidFill>
                <a:ea typeface="+mn-ea"/>
              </a:rPr>
              <a:t>Go on-claim in the future when Per Diem = $15,000 per month: Collect $12,000 per month</a:t>
            </a:r>
          </a:p>
          <a:p>
            <a:pPr marL="176213" indent="-176213" eaLnBrk="1" hangingPunct="1">
              <a:spcBef>
                <a:spcPts val="2118"/>
              </a:spcBef>
              <a:defRPr/>
            </a:pPr>
            <a:r>
              <a:rPr lang="en-US" sz="1600" b="1" dirty="0" smtClean="0">
                <a:solidFill>
                  <a:schemeClr val="tx1"/>
                </a:solidFill>
                <a:ea typeface="+mn-ea"/>
              </a:rPr>
              <a:t>Per Diem </a:t>
            </a:r>
            <a:r>
              <a:rPr lang="en-US" sz="1600" b="1" dirty="0">
                <a:solidFill>
                  <a:schemeClr val="tx1"/>
                </a:solidFill>
                <a:ea typeface="+mn-ea"/>
              </a:rPr>
              <a:t>– example:</a:t>
            </a:r>
          </a:p>
          <a:p>
            <a:pPr marL="704608" lvl="1" indent="-301175" eaLnBrk="1" hangingPunct="1">
              <a:spcBef>
                <a:spcPts val="529"/>
              </a:spcBef>
              <a:buFont typeface="Arial" pitchFamily="34" charset="0"/>
              <a:buChar char="–"/>
              <a:defRPr/>
            </a:pPr>
            <a:r>
              <a:rPr lang="en-US" sz="1600" dirty="0">
                <a:solidFill>
                  <a:schemeClr val="tx1"/>
                </a:solidFill>
                <a:ea typeface="+mn-ea"/>
              </a:rPr>
              <a:t>$300,000 AAS benefit</a:t>
            </a:r>
          </a:p>
          <a:p>
            <a:pPr marL="704608" lvl="1" indent="-301175" eaLnBrk="1" hangingPunct="1">
              <a:spcBef>
                <a:spcPts val="529"/>
              </a:spcBef>
              <a:buFont typeface="Arial" pitchFamily="34" charset="0"/>
              <a:buChar char="–"/>
              <a:defRPr/>
            </a:pPr>
            <a:r>
              <a:rPr lang="en-US" sz="1600" dirty="0">
                <a:solidFill>
                  <a:schemeClr val="tx1"/>
                </a:solidFill>
                <a:ea typeface="+mn-ea"/>
              </a:rPr>
              <a:t>Maximum monthly benefit:  $300,000 </a:t>
            </a:r>
            <a:r>
              <a:rPr lang="en-US" sz="1600" dirty="0" smtClean="0">
                <a:solidFill>
                  <a:schemeClr val="tx1"/>
                </a:solidFill>
                <a:ea typeface="+mn-ea"/>
              </a:rPr>
              <a:t>  </a:t>
            </a:r>
            <a:r>
              <a:rPr lang="en-US" sz="1600" dirty="0">
                <a:solidFill>
                  <a:schemeClr val="tx1"/>
                </a:solidFill>
                <a:ea typeface="+mn-ea"/>
              </a:rPr>
              <a:t>=  </a:t>
            </a:r>
            <a:r>
              <a:rPr lang="en-US" sz="1600" dirty="0" smtClean="0">
                <a:solidFill>
                  <a:schemeClr val="tx1"/>
                </a:solidFill>
                <a:ea typeface="+mn-ea"/>
              </a:rPr>
              <a:t>$15,000 </a:t>
            </a:r>
            <a:r>
              <a:rPr lang="en-US" sz="1600" dirty="0">
                <a:solidFill>
                  <a:schemeClr val="tx1"/>
                </a:solidFill>
                <a:ea typeface="+mn-ea"/>
              </a:rPr>
              <a:t>per month</a:t>
            </a:r>
          </a:p>
        </p:txBody>
      </p:sp>
    </p:spTree>
    <p:extLst>
      <p:ext uri="{BB962C8B-B14F-4D97-AF65-F5344CB8AC3E}">
        <p14:creationId xmlns:p14="http://schemas.microsoft.com/office/powerpoint/2010/main" val="334491946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10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wipe(left)">
                                      <p:cBhvr>
                                        <p:cTn id="12" dur="1000"/>
                                        <p:tgtEl>
                                          <p:spTgt spid="18435">
                                            <p:txEl>
                                              <p:pRg st="1" end="1"/>
                                            </p:txEl>
                                          </p:spTgt>
                                        </p:tgtEl>
                                      </p:cBhvr>
                                    </p:animEffect>
                                  </p:childTnLst>
                                </p:cTn>
                              </p:par>
                              <p:par>
                                <p:cTn id="13" presetID="22" presetClass="entr" presetSubtype="8" fill="hold" grpId="0" nodeType="withEffect">
                                  <p:stCondLst>
                                    <p:cond delay="1000"/>
                                  </p:stCondLst>
                                  <p:childTnLst>
                                    <p:set>
                                      <p:cBhvr>
                                        <p:cTn id="14" dur="1" fill="hold">
                                          <p:stCondLst>
                                            <p:cond delay="0"/>
                                          </p:stCondLst>
                                        </p:cTn>
                                        <p:tgtEl>
                                          <p:spTgt spid="18435">
                                            <p:txEl>
                                              <p:pRg st="2" end="2"/>
                                            </p:txEl>
                                          </p:spTgt>
                                        </p:tgtEl>
                                        <p:attrNameLst>
                                          <p:attrName>style.visibility</p:attrName>
                                        </p:attrNameLst>
                                      </p:cBhvr>
                                      <p:to>
                                        <p:strVal val="visible"/>
                                      </p:to>
                                    </p:set>
                                    <p:animEffect transition="in" filter="wipe(left)">
                                      <p:cBhvr>
                                        <p:cTn id="15" dur="1000"/>
                                        <p:tgtEl>
                                          <p:spTgt spid="18435">
                                            <p:txEl>
                                              <p:pRg st="2" end="2"/>
                                            </p:txEl>
                                          </p:spTgt>
                                        </p:tgtEl>
                                      </p:cBhvr>
                                    </p:animEffect>
                                  </p:childTnLst>
                                </p:cTn>
                              </p:par>
                              <p:par>
                                <p:cTn id="16" presetID="22" presetClass="entr" presetSubtype="8" fill="hold" grpId="0" nodeType="withEffect">
                                  <p:stCondLst>
                                    <p:cond delay="1000"/>
                                  </p:stCondLst>
                                  <p:childTnLst>
                                    <p:set>
                                      <p:cBhvr>
                                        <p:cTn id="17" dur="1" fill="hold">
                                          <p:stCondLst>
                                            <p:cond delay="0"/>
                                          </p:stCondLst>
                                        </p:cTn>
                                        <p:tgtEl>
                                          <p:spTgt spid="18435">
                                            <p:txEl>
                                              <p:pRg st="3" end="3"/>
                                            </p:txEl>
                                          </p:spTgt>
                                        </p:tgtEl>
                                        <p:attrNameLst>
                                          <p:attrName>style.visibility</p:attrName>
                                        </p:attrNameLst>
                                      </p:cBhvr>
                                      <p:to>
                                        <p:strVal val="visible"/>
                                      </p:to>
                                    </p:set>
                                    <p:animEffect transition="in" filter="wipe(left)">
                                      <p:cBhvr>
                                        <p:cTn id="18" dur="1000"/>
                                        <p:tgtEl>
                                          <p:spTgt spid="18435">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animEffect transition="in" filter="wipe(left)">
                                      <p:cBhvr>
                                        <p:cTn id="23" dur="1000"/>
                                        <p:tgtEl>
                                          <p:spTgt spid="18435">
                                            <p:txEl>
                                              <p:pRg st="4" end="4"/>
                                            </p:txEl>
                                          </p:spTgt>
                                        </p:tgtEl>
                                      </p:cBhvr>
                                    </p:animEffect>
                                  </p:childTnLst>
                                </p:cTn>
                              </p:par>
                              <p:par>
                                <p:cTn id="24" presetID="22" presetClass="entr" presetSubtype="8" fill="hold" grpId="0" nodeType="withEffect">
                                  <p:stCondLst>
                                    <p:cond delay="1000"/>
                                  </p:stCondLst>
                                  <p:childTnLst>
                                    <p:set>
                                      <p:cBhvr>
                                        <p:cTn id="25" dur="1" fill="hold">
                                          <p:stCondLst>
                                            <p:cond delay="0"/>
                                          </p:stCondLst>
                                        </p:cTn>
                                        <p:tgtEl>
                                          <p:spTgt spid="18435">
                                            <p:txEl>
                                              <p:pRg st="5" end="5"/>
                                            </p:txEl>
                                          </p:spTgt>
                                        </p:tgtEl>
                                        <p:attrNameLst>
                                          <p:attrName>style.visibility</p:attrName>
                                        </p:attrNameLst>
                                      </p:cBhvr>
                                      <p:to>
                                        <p:strVal val="visible"/>
                                      </p:to>
                                    </p:set>
                                    <p:animEffect transition="in" filter="wipe(left)">
                                      <p:cBhvr>
                                        <p:cTn id="26" dur="1000"/>
                                        <p:tgtEl>
                                          <p:spTgt spid="18435">
                                            <p:txEl>
                                              <p:pRg st="5" end="5"/>
                                            </p:txEl>
                                          </p:spTgt>
                                        </p:tgtEl>
                                      </p:cBhvr>
                                    </p:animEffect>
                                  </p:childTnLst>
                                </p:cTn>
                              </p:par>
                              <p:par>
                                <p:cTn id="27" presetID="22" presetClass="entr" presetSubtype="8" fill="hold" grpId="0" nodeType="withEffect">
                                  <p:stCondLst>
                                    <p:cond delay="1000"/>
                                  </p:stCondLst>
                                  <p:childTnLst>
                                    <p:set>
                                      <p:cBhvr>
                                        <p:cTn id="28" dur="1" fill="hold">
                                          <p:stCondLst>
                                            <p:cond delay="0"/>
                                          </p:stCondLst>
                                        </p:cTn>
                                        <p:tgtEl>
                                          <p:spTgt spid="18435">
                                            <p:txEl>
                                              <p:pRg st="6" end="6"/>
                                            </p:txEl>
                                          </p:spTgt>
                                        </p:tgtEl>
                                        <p:attrNameLst>
                                          <p:attrName>style.visibility</p:attrName>
                                        </p:attrNameLst>
                                      </p:cBhvr>
                                      <p:to>
                                        <p:strVal val="visible"/>
                                      </p:to>
                                    </p:set>
                                    <p:animEffect transition="in" filter="wipe(left)">
                                      <p:cBhvr>
                                        <p:cTn id="29" dur="1000"/>
                                        <p:tgtEl>
                                          <p:spTgt spid="18435">
                                            <p:txEl>
                                              <p:pRg st="6" end="6"/>
                                            </p:txEl>
                                          </p:spTgt>
                                        </p:tgtEl>
                                      </p:cBhvr>
                                    </p:animEffect>
                                  </p:childTnLst>
                                </p:cTn>
                              </p:par>
                              <p:par>
                                <p:cTn id="30" presetID="22" presetClass="entr" presetSubtype="8" fill="hold" grpId="0" nodeType="withEffect">
                                  <p:stCondLst>
                                    <p:cond delay="1000"/>
                                  </p:stCondLst>
                                  <p:childTnLst>
                                    <p:set>
                                      <p:cBhvr>
                                        <p:cTn id="31" dur="1" fill="hold">
                                          <p:stCondLst>
                                            <p:cond delay="0"/>
                                          </p:stCondLst>
                                        </p:cTn>
                                        <p:tgtEl>
                                          <p:spTgt spid="18435">
                                            <p:txEl>
                                              <p:pRg st="7" end="7"/>
                                            </p:txEl>
                                          </p:spTgt>
                                        </p:tgtEl>
                                        <p:attrNameLst>
                                          <p:attrName>style.visibility</p:attrName>
                                        </p:attrNameLst>
                                      </p:cBhvr>
                                      <p:to>
                                        <p:strVal val="visible"/>
                                      </p:to>
                                    </p:set>
                                    <p:animEffect transition="in" filter="wipe(left)">
                                      <p:cBhvr>
                                        <p:cTn id="32" dur="1000"/>
                                        <p:tgtEl>
                                          <p:spTgt spid="18435">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435">
                                            <p:txEl>
                                              <p:pRg st="8" end="8"/>
                                            </p:txEl>
                                          </p:spTgt>
                                        </p:tgtEl>
                                        <p:attrNameLst>
                                          <p:attrName>style.visibility</p:attrName>
                                        </p:attrNameLst>
                                      </p:cBhvr>
                                      <p:to>
                                        <p:strVal val="visible"/>
                                      </p:to>
                                    </p:set>
                                    <p:animEffect transition="in" filter="wipe(left)">
                                      <p:cBhvr>
                                        <p:cTn id="37" dur="1000"/>
                                        <p:tgtEl>
                                          <p:spTgt spid="18435">
                                            <p:txEl>
                                              <p:pRg st="8" end="8"/>
                                            </p:txEl>
                                          </p:spTgt>
                                        </p:tgtEl>
                                      </p:cBhvr>
                                    </p:animEffect>
                                  </p:childTnLst>
                                </p:cTn>
                              </p:par>
                              <p:par>
                                <p:cTn id="38" presetID="22" presetClass="entr" presetSubtype="8" fill="hold" grpId="0" nodeType="withEffect">
                                  <p:stCondLst>
                                    <p:cond delay="1250"/>
                                  </p:stCondLst>
                                  <p:childTnLst>
                                    <p:set>
                                      <p:cBhvr>
                                        <p:cTn id="39" dur="1" fill="hold">
                                          <p:stCondLst>
                                            <p:cond delay="0"/>
                                          </p:stCondLst>
                                        </p:cTn>
                                        <p:tgtEl>
                                          <p:spTgt spid="18435">
                                            <p:txEl>
                                              <p:pRg st="9" end="9"/>
                                            </p:txEl>
                                          </p:spTgt>
                                        </p:tgtEl>
                                        <p:attrNameLst>
                                          <p:attrName>style.visibility</p:attrName>
                                        </p:attrNameLst>
                                      </p:cBhvr>
                                      <p:to>
                                        <p:strVal val="visible"/>
                                      </p:to>
                                    </p:set>
                                    <p:animEffect transition="in" filter="wipe(left)">
                                      <p:cBhvr>
                                        <p:cTn id="40" dur="1000"/>
                                        <p:tgtEl>
                                          <p:spTgt spid="18435">
                                            <p:txEl>
                                              <p:pRg st="9" end="9"/>
                                            </p:txEl>
                                          </p:spTgt>
                                        </p:tgtEl>
                                      </p:cBhvr>
                                    </p:animEffect>
                                  </p:childTnLst>
                                </p:cTn>
                              </p:par>
                              <p:par>
                                <p:cTn id="41" presetID="22" presetClass="entr" presetSubtype="8" fill="hold" grpId="0" nodeType="withEffect">
                                  <p:stCondLst>
                                    <p:cond delay="1250"/>
                                  </p:stCondLst>
                                  <p:childTnLst>
                                    <p:set>
                                      <p:cBhvr>
                                        <p:cTn id="42" dur="1" fill="hold">
                                          <p:stCondLst>
                                            <p:cond delay="0"/>
                                          </p:stCondLst>
                                        </p:cTn>
                                        <p:tgtEl>
                                          <p:spTgt spid="18435">
                                            <p:txEl>
                                              <p:pRg st="10" end="10"/>
                                            </p:txEl>
                                          </p:spTgt>
                                        </p:tgtEl>
                                        <p:attrNameLst>
                                          <p:attrName>style.visibility</p:attrName>
                                        </p:attrNameLst>
                                      </p:cBhvr>
                                      <p:to>
                                        <p:strVal val="visible"/>
                                      </p:to>
                                    </p:set>
                                    <p:animEffect transition="in" filter="wipe(left)">
                                      <p:cBhvr>
                                        <p:cTn id="43" dur="1000"/>
                                        <p:tgtEl>
                                          <p:spTgt spid="1843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Coordination of Benefits	</a:t>
            </a:r>
            <a:endParaRPr lang="en-US" dirty="0"/>
          </a:p>
        </p:txBody>
      </p:sp>
      <p:sp>
        <p:nvSpPr>
          <p:cNvPr id="6" name="Content Placeholder 2"/>
          <p:cNvSpPr>
            <a:spLocks noGrp="1"/>
          </p:cNvSpPr>
          <p:nvPr>
            <p:ph idx="1"/>
          </p:nvPr>
        </p:nvSpPr>
        <p:spPr>
          <a:xfrm>
            <a:off x="457200" y="1447800"/>
            <a:ext cx="8045450" cy="1162050"/>
          </a:xfrm>
        </p:spPr>
        <p:txBody>
          <a:bodyPr/>
          <a:lstStyle/>
          <a:p>
            <a:r>
              <a:rPr lang="en-US" sz="1800" dirty="0" smtClean="0">
                <a:solidFill>
                  <a:schemeClr val="accent1"/>
                </a:solidFill>
              </a:rPr>
              <a:t>AAS benefit pays out first in event of Chronic Illness (100% of DB up to $3 million)</a:t>
            </a:r>
          </a:p>
          <a:p>
            <a:r>
              <a:rPr lang="en-US" sz="1800" dirty="0" smtClean="0">
                <a:solidFill>
                  <a:schemeClr val="accent1"/>
                </a:solidFill>
              </a:rPr>
              <a:t>Critical and terminal qualifying events will be covered under </a:t>
            </a:r>
            <a:r>
              <a:rPr lang="en-US" sz="1800" dirty="0" err="1" smtClean="0">
                <a:solidFill>
                  <a:schemeClr val="accent1"/>
                </a:solidFill>
              </a:rPr>
              <a:t>QoL</a:t>
            </a:r>
            <a:r>
              <a:rPr lang="en-US" sz="1800" dirty="0" smtClean="0">
                <a:solidFill>
                  <a:schemeClr val="accent1"/>
                </a:solidFill>
              </a:rPr>
              <a:t> ABRs</a:t>
            </a:r>
          </a:p>
          <a:p>
            <a:pPr lvl="1"/>
            <a:r>
              <a:rPr lang="en-US" sz="1600" dirty="0" smtClean="0">
                <a:solidFill>
                  <a:schemeClr val="accent1"/>
                </a:solidFill>
              </a:rPr>
              <a:t>100% of DB up to $2 million total for </a:t>
            </a:r>
            <a:r>
              <a:rPr lang="en-US" sz="1600" dirty="0" err="1" smtClean="0">
                <a:solidFill>
                  <a:schemeClr val="accent1"/>
                </a:solidFill>
              </a:rPr>
              <a:t>QoL</a:t>
            </a:r>
            <a:r>
              <a:rPr lang="en-US" sz="1600" dirty="0" smtClean="0">
                <a:solidFill>
                  <a:schemeClr val="accent1"/>
                </a:solidFill>
              </a:rPr>
              <a:t> ABRs</a:t>
            </a:r>
          </a:p>
          <a:p>
            <a:r>
              <a:rPr lang="en-US" sz="1800" dirty="0" smtClean="0">
                <a:solidFill>
                  <a:schemeClr val="accent1"/>
                </a:solidFill>
              </a:rPr>
              <a:t>Depending on amount of AAS benefit elected, may accelerate chronic illness from both AAS and </a:t>
            </a:r>
            <a:r>
              <a:rPr lang="en-US" sz="1800" dirty="0" err="1" smtClean="0">
                <a:solidFill>
                  <a:schemeClr val="accent1"/>
                </a:solidFill>
              </a:rPr>
              <a:t>QoL</a:t>
            </a:r>
            <a:r>
              <a:rPr lang="en-US" sz="1800" dirty="0" smtClean="0">
                <a:solidFill>
                  <a:schemeClr val="accent1"/>
                </a:solidFill>
              </a:rPr>
              <a:t> ABRs</a:t>
            </a:r>
          </a:p>
          <a:p>
            <a:pPr lvl="1"/>
            <a:r>
              <a:rPr lang="en-US" sz="1600" dirty="0" smtClean="0">
                <a:solidFill>
                  <a:schemeClr val="accent1"/>
                </a:solidFill>
              </a:rPr>
              <a:t>Ex: $2 million policy; elect $1 million AAS benefit, would have $1 million chronic illness benefit available under </a:t>
            </a:r>
            <a:r>
              <a:rPr lang="en-US" sz="1600" dirty="0" err="1" smtClean="0">
                <a:solidFill>
                  <a:schemeClr val="accent1"/>
                </a:solidFill>
              </a:rPr>
              <a:t>QoL</a:t>
            </a:r>
            <a:r>
              <a:rPr lang="en-US" sz="1600" dirty="0" smtClean="0">
                <a:solidFill>
                  <a:schemeClr val="accent1"/>
                </a:solidFill>
              </a:rPr>
              <a:t> ABRs</a:t>
            </a:r>
          </a:p>
          <a:p>
            <a:r>
              <a:rPr lang="en-US" sz="2000" dirty="0" smtClean="0">
                <a:solidFill>
                  <a:schemeClr val="accent1"/>
                </a:solidFill>
              </a:rPr>
              <a:t>Also have 100% of DB up to $2 million acceleration for critical and terminal illness on </a:t>
            </a:r>
            <a:r>
              <a:rPr lang="en-US" sz="2000" dirty="0" err="1" smtClean="0">
                <a:solidFill>
                  <a:schemeClr val="accent1"/>
                </a:solidFill>
              </a:rPr>
              <a:t>QoL</a:t>
            </a:r>
            <a:r>
              <a:rPr lang="en-US" sz="2000" dirty="0" smtClean="0">
                <a:solidFill>
                  <a:schemeClr val="accent1"/>
                </a:solidFill>
              </a:rPr>
              <a:t> ABRs</a:t>
            </a:r>
          </a:p>
          <a:p>
            <a:pPr marL="190500" lvl="1" indent="0">
              <a:buNone/>
            </a:pPr>
            <a:endParaRPr lang="en-US" sz="1600" dirty="0" smtClean="0">
              <a:solidFill>
                <a:schemeClr val="accent1"/>
              </a:solidFill>
            </a:endParaRPr>
          </a:p>
          <a:p>
            <a:endParaRPr lang="en-US" sz="1800" dirty="0" smtClean="0">
              <a:solidFill>
                <a:schemeClr val="accent1"/>
              </a:solidFill>
            </a:endParaRPr>
          </a:p>
          <a:p>
            <a:endParaRPr lang="en-US" sz="1800" dirty="0" smtClean="0">
              <a:solidFill>
                <a:schemeClr val="accent1"/>
              </a:solidFill>
            </a:endParaRPr>
          </a:p>
          <a:p>
            <a:pPr marL="190500" lvl="1" indent="0">
              <a:buNone/>
            </a:pPr>
            <a:r>
              <a:rPr lang="en-US" dirty="0" smtClean="0"/>
              <a:t>	</a:t>
            </a:r>
            <a:endParaRPr lang="en-US" dirty="0"/>
          </a:p>
        </p:txBody>
      </p:sp>
      <p:sp>
        <p:nvSpPr>
          <p:cNvPr id="9" name="Rounded Rectangle 8"/>
          <p:cNvSpPr/>
          <p:nvPr/>
        </p:nvSpPr>
        <p:spPr>
          <a:xfrm>
            <a:off x="381000" y="4953000"/>
            <a:ext cx="8094663" cy="1228725"/>
          </a:xfrm>
          <a:prstGeom prst="roundRect">
            <a:avLst/>
          </a:prstGeom>
        </p:spPr>
        <p:style>
          <a:lnRef idx="2">
            <a:schemeClr val="accent3"/>
          </a:lnRef>
          <a:fillRef idx="1">
            <a:schemeClr val="lt1"/>
          </a:fillRef>
          <a:effectRef idx="0">
            <a:schemeClr val="accent3"/>
          </a:effectRef>
          <a:fontRef idx="minor">
            <a:schemeClr val="dk1"/>
          </a:fontRef>
        </p:style>
        <p:txBody>
          <a:bodyPr anchor="ctr"/>
          <a:lstStyle/>
          <a:p>
            <a:pPr algn="ctr" defTabSz="457200" eaLnBrk="0" fontAlgn="base" hangingPunct="0">
              <a:spcBef>
                <a:spcPct val="0"/>
              </a:spcBef>
              <a:spcAft>
                <a:spcPct val="0"/>
              </a:spcAft>
              <a:defRPr/>
            </a:pPr>
            <a:r>
              <a:rPr lang="en-US" sz="2000" b="1" dirty="0" smtClean="0">
                <a:solidFill>
                  <a:srgbClr val="FFFFFF"/>
                </a:solidFill>
              </a:rPr>
              <a:t>May accelerate DB from AAS and </a:t>
            </a:r>
            <a:r>
              <a:rPr lang="en-US" sz="2000" b="1" dirty="0" err="1" smtClean="0">
                <a:solidFill>
                  <a:srgbClr val="FFFFFF"/>
                </a:solidFill>
              </a:rPr>
              <a:t>QoL</a:t>
            </a:r>
            <a:r>
              <a:rPr lang="en-US" sz="2000" b="1" dirty="0" smtClean="0">
                <a:solidFill>
                  <a:srgbClr val="FFFFFF"/>
                </a:solidFill>
              </a:rPr>
              <a:t> ABRs: Up to 100% of death benefit, or rider maximums</a:t>
            </a:r>
            <a:endParaRPr lang="en-US" sz="2000" b="1" dirty="0">
              <a:solidFill>
                <a:srgbClr val="FFFFFF"/>
              </a:solidFill>
            </a:endParaRPr>
          </a:p>
        </p:txBody>
      </p:sp>
    </p:spTree>
    <p:extLst>
      <p:ext uri="{BB962C8B-B14F-4D97-AF65-F5344CB8AC3E}">
        <p14:creationId xmlns:p14="http://schemas.microsoft.com/office/powerpoint/2010/main" val="1690440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9">
                                            <p:bg/>
                                          </p:spTgt>
                                        </p:tgtEl>
                                        <p:attrNameLst>
                                          <p:attrName>style.visibility</p:attrName>
                                        </p:attrNameLst>
                                      </p:cBhvr>
                                      <p:to>
                                        <p:strVal val="visible"/>
                                      </p:to>
                                    </p:set>
                                    <p:anim calcmode="lin" valueType="num">
                                      <p:cBhvr>
                                        <p:cTn id="27" dur="1000" fill="hold"/>
                                        <p:tgtEl>
                                          <p:spTgt spid="9">
                                            <p:bg/>
                                          </p:spTgt>
                                        </p:tgtEl>
                                        <p:attrNameLst>
                                          <p:attrName>ppt_w</p:attrName>
                                        </p:attrNameLst>
                                      </p:cBhvr>
                                      <p:tavLst>
                                        <p:tav tm="0">
                                          <p:val>
                                            <p:fltVal val="0"/>
                                          </p:val>
                                        </p:tav>
                                        <p:tav tm="100000">
                                          <p:val>
                                            <p:strVal val="#ppt_w"/>
                                          </p:val>
                                        </p:tav>
                                      </p:tavLst>
                                    </p:anim>
                                    <p:anim calcmode="lin" valueType="num">
                                      <p:cBhvr>
                                        <p:cTn id="28" dur="1000" fill="hold"/>
                                        <p:tgtEl>
                                          <p:spTgt spid="9">
                                            <p:bg/>
                                          </p:spTgt>
                                        </p:tgtEl>
                                        <p:attrNameLst>
                                          <p:attrName>ppt_h</p:attrName>
                                        </p:attrNameLst>
                                      </p:cBhvr>
                                      <p:tavLst>
                                        <p:tav tm="0">
                                          <p:val>
                                            <p:fltVal val="0"/>
                                          </p:val>
                                        </p:tav>
                                        <p:tav tm="100000">
                                          <p:val>
                                            <p:strVal val="#ppt_h"/>
                                          </p:val>
                                        </p:tav>
                                      </p:tavLst>
                                    </p:anim>
                                    <p:animEffect transition="in" filter="fade">
                                      <p:cBhvr>
                                        <p:cTn id="29" dur="1000"/>
                                        <p:tgtEl>
                                          <p:spTgt spid="9">
                                            <p:bg/>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wipe(left)">
                                      <p:cBhvr>
                                        <p:cTn id="32"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3"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smtClean="0">
                <a:solidFill>
                  <a:schemeClr val="accent1"/>
                </a:solidFill>
              </a:rPr>
              <a:t>John Smith purchases a $3 million </a:t>
            </a:r>
            <a:r>
              <a:rPr lang="en-US" sz="1800" dirty="0" err="1" smtClean="0">
                <a:solidFill>
                  <a:schemeClr val="accent1"/>
                </a:solidFill>
              </a:rPr>
              <a:t>QoL</a:t>
            </a:r>
            <a:r>
              <a:rPr lang="en-US" sz="1800" dirty="0" smtClean="0">
                <a:solidFill>
                  <a:schemeClr val="accent1"/>
                </a:solidFill>
              </a:rPr>
              <a:t> Max Accumulator+ with free </a:t>
            </a:r>
            <a:r>
              <a:rPr lang="en-US" sz="1800" dirty="0" err="1" smtClean="0">
                <a:solidFill>
                  <a:schemeClr val="accent1"/>
                </a:solidFill>
              </a:rPr>
              <a:t>QoL</a:t>
            </a:r>
            <a:r>
              <a:rPr lang="en-US" sz="1800" dirty="0" smtClean="0">
                <a:solidFill>
                  <a:schemeClr val="accent1"/>
                </a:solidFill>
              </a:rPr>
              <a:t> ABRs</a:t>
            </a:r>
          </a:p>
          <a:p>
            <a:r>
              <a:rPr lang="en-US" sz="1800" dirty="0" smtClean="0">
                <a:solidFill>
                  <a:schemeClr val="accent1"/>
                </a:solidFill>
              </a:rPr>
              <a:t>Also purchases AAS and elects 50% of DB for the benefit base (total AAS coverage of $1.5 million)</a:t>
            </a:r>
          </a:p>
          <a:p>
            <a:r>
              <a:rPr lang="en-US" sz="1800" dirty="0" smtClean="0">
                <a:solidFill>
                  <a:schemeClr val="accent1"/>
                </a:solidFill>
              </a:rPr>
              <a:t>He suffers a chronic illness and decides to accelerate a portion of his DB</a:t>
            </a:r>
          </a:p>
          <a:p>
            <a:r>
              <a:rPr lang="en-US" sz="1800" dirty="0" smtClean="0">
                <a:solidFill>
                  <a:schemeClr val="accent1"/>
                </a:solidFill>
              </a:rPr>
              <a:t>$1.5 million is accelerated using the AAS rider</a:t>
            </a:r>
          </a:p>
          <a:p>
            <a:r>
              <a:rPr lang="en-US" sz="1800" dirty="0" smtClean="0">
                <a:solidFill>
                  <a:schemeClr val="accent1"/>
                </a:solidFill>
              </a:rPr>
              <a:t>$1.5 million total - $1.5 million accelerated = $0 left to accelerate under AAS</a:t>
            </a:r>
          </a:p>
          <a:p>
            <a:r>
              <a:rPr lang="en-US" sz="1800" dirty="0" smtClean="0">
                <a:solidFill>
                  <a:schemeClr val="accent1"/>
                </a:solidFill>
              </a:rPr>
              <a:t>$2 million total (</a:t>
            </a:r>
            <a:r>
              <a:rPr lang="en-US" sz="1800" dirty="0" err="1" smtClean="0">
                <a:solidFill>
                  <a:schemeClr val="accent1"/>
                </a:solidFill>
              </a:rPr>
              <a:t>QoL</a:t>
            </a:r>
            <a:r>
              <a:rPr lang="en-US" sz="1800" dirty="0" smtClean="0">
                <a:solidFill>
                  <a:schemeClr val="accent1"/>
                </a:solidFill>
              </a:rPr>
              <a:t> ABRs) - $1.5 million accelerated = $500k left to accelerate under </a:t>
            </a:r>
            <a:r>
              <a:rPr lang="en-US" sz="1800" dirty="0" err="1" smtClean="0">
                <a:solidFill>
                  <a:schemeClr val="accent1"/>
                </a:solidFill>
              </a:rPr>
              <a:t>QoL</a:t>
            </a:r>
            <a:r>
              <a:rPr lang="en-US" sz="1800" dirty="0" smtClean="0">
                <a:solidFill>
                  <a:schemeClr val="accent1"/>
                </a:solidFill>
              </a:rPr>
              <a:t> ABRs</a:t>
            </a:r>
          </a:p>
          <a:p>
            <a:r>
              <a:rPr lang="en-US" sz="1800" dirty="0" smtClean="0">
                <a:solidFill>
                  <a:schemeClr val="accent1"/>
                </a:solidFill>
              </a:rPr>
              <a:t>John suffers a critical illness 2 years after the chronic illness acceleration</a:t>
            </a:r>
          </a:p>
          <a:p>
            <a:r>
              <a:rPr lang="en-US" sz="1800" dirty="0" smtClean="0">
                <a:solidFill>
                  <a:schemeClr val="accent1"/>
                </a:solidFill>
              </a:rPr>
              <a:t>He may accelerate the remaining </a:t>
            </a:r>
            <a:r>
              <a:rPr lang="en-US" sz="1800" dirty="0" err="1" smtClean="0">
                <a:solidFill>
                  <a:schemeClr val="accent1"/>
                </a:solidFill>
              </a:rPr>
              <a:t>QoL</a:t>
            </a:r>
            <a:r>
              <a:rPr lang="en-US" sz="1800" dirty="0" smtClean="0">
                <a:solidFill>
                  <a:schemeClr val="accent1"/>
                </a:solidFill>
              </a:rPr>
              <a:t> ABR benefit (up to $500k) for the qualifying critical illness</a:t>
            </a:r>
            <a:endParaRPr lang="en-US" sz="1800" dirty="0">
              <a:solidFill>
                <a:schemeClr val="accent1"/>
              </a:solidFill>
            </a:endParaRPr>
          </a:p>
        </p:txBody>
      </p:sp>
      <p:sp>
        <p:nvSpPr>
          <p:cNvPr id="4" name="Title 1"/>
          <p:cNvSpPr>
            <a:spLocks noGrp="1"/>
          </p:cNvSpPr>
          <p:nvPr>
            <p:ph type="title"/>
          </p:nvPr>
        </p:nvSpPr>
        <p:spPr>
          <a:xfrm>
            <a:off x="549275" y="552450"/>
            <a:ext cx="8045450" cy="307975"/>
          </a:xfrm>
        </p:spPr>
        <p:txBody>
          <a:bodyPr/>
          <a:lstStyle/>
          <a:p>
            <a:r>
              <a:rPr lang="en-US" dirty="0" smtClean="0"/>
              <a:t>Coordination of Benefits-Example</a:t>
            </a:r>
            <a:endParaRPr lang="en-US" dirty="0"/>
          </a:p>
        </p:txBody>
      </p:sp>
    </p:spTree>
    <p:extLst>
      <p:ext uri="{BB962C8B-B14F-4D97-AF65-F5344CB8AC3E}">
        <p14:creationId xmlns:p14="http://schemas.microsoft.com/office/powerpoint/2010/main" val="33221848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Disclosures</a:t>
            </a:r>
            <a:endParaRPr lang="en-US" dirty="0"/>
          </a:p>
        </p:txBody>
      </p:sp>
      <p:sp>
        <p:nvSpPr>
          <p:cNvPr id="3" name="Content Placeholder 2"/>
          <p:cNvSpPr>
            <a:spLocks noGrp="1"/>
          </p:cNvSpPr>
          <p:nvPr>
            <p:ph idx="1"/>
          </p:nvPr>
        </p:nvSpPr>
        <p:spPr>
          <a:xfrm>
            <a:off x="549275" y="1001712"/>
            <a:ext cx="8045450" cy="4637088"/>
          </a:xfrm>
        </p:spPr>
        <p:txBody>
          <a:bodyPr/>
          <a:lstStyle/>
          <a:p>
            <a:pPr marL="0" indent="0">
              <a:buNone/>
            </a:pPr>
            <a:r>
              <a:rPr lang="en-US" sz="850" b="1" dirty="0"/>
              <a:t>Disclosures Applicable to Critical Illness Accelerated Death Benefit Rider, Chronic Illness Accelerated Death Benefit Rider, and Terminal Illness Accelerated Death Benefit Rider</a:t>
            </a:r>
            <a:endParaRPr lang="en-US" sz="850" dirty="0"/>
          </a:p>
          <a:p>
            <a:pPr marL="0" indent="0">
              <a:buNone/>
            </a:pPr>
            <a:r>
              <a:rPr lang="en-US" sz="850" dirty="0"/>
              <a:t>(1) When filing a claim for Qualifying Critical Illness under a Critical Illness Accelerated Death Benefit Rider, for Qualifying Chronic Illness under a </a:t>
            </a:r>
            <a:r>
              <a:rPr lang="en-US" sz="850" dirty="0" smtClean="0"/>
              <a:t>Chronic Illness </a:t>
            </a:r>
            <a:r>
              <a:rPr lang="en-US" sz="850" dirty="0"/>
              <a:t>Accelerated Death Benefit Rider or for Qualifying Terminal Illness under a Terminal Illness Accelerated Death Benefit Rider, the claimant must provide to the Company a completed claim form and then-current Certification which must be received at its Administrative Center. </a:t>
            </a:r>
          </a:p>
          <a:p>
            <a:pPr marL="0" indent="0">
              <a:buNone/>
            </a:pPr>
            <a:r>
              <a:rPr lang="en-US" sz="850" dirty="0"/>
              <a:t>(2) If a benefit under the Critical Illness Accelerated Death Benefit Rider is payable, the Company will provide the Owner with one (1) opportunity to elect a Critical Illness Accelerated Benefit Amount as to the occurrence of the Qualifying Critical Illness in question. To make such an election, the Owner must complete an election form and return it to AGL within the Election Period set forth in the rider (i.e., within 60 days of the owner’s receipt of the election form).  </a:t>
            </a:r>
            <a:r>
              <a:rPr lang="en-US" sz="850" b="1" dirty="0"/>
              <a:t>The Company will not provide a later opportunity to elect a Critical Illness Accelerated Benefit Amount under a Policy as to the same occurrence of a Qualifying Critical Illness. </a:t>
            </a:r>
            <a:endParaRPr lang="en-US" sz="850" dirty="0"/>
          </a:p>
          <a:p>
            <a:pPr marL="0" indent="0">
              <a:buNone/>
            </a:pPr>
            <a:r>
              <a:rPr lang="en-US" sz="850" b="1" dirty="0"/>
              <a:t> </a:t>
            </a:r>
            <a:r>
              <a:rPr lang="en-US" sz="850" dirty="0"/>
              <a:t>(3) If a benefit under the Chronic Illness Accelerated Death Benefit Rider or under the Terminal Illness Accelerated Death Benefit Rider is payable, the Company will provide the Owner with an opportunity to elect a Chronic Illness Accelerated Benefit Amount as to the Qualifying Chronic Illness in question or to elect a Terminal Illness Accelerated Death Benefit Amount as to the Qualifying Terminal Illness in question, as applicable. To make an election, the Owner must complete an election form and return it to AGL within 60 days of the Owner’s receipt of the election form.  </a:t>
            </a:r>
          </a:p>
          <a:p>
            <a:pPr marL="0" indent="0">
              <a:buNone/>
            </a:pPr>
            <a:r>
              <a:rPr lang="en-US" sz="850" b="1" dirty="0" smtClean="0"/>
              <a:t>(</a:t>
            </a:r>
            <a:r>
              <a:rPr lang="en-US" sz="850" b="1" dirty="0"/>
              <a:t>4) Under certain circumstances where an insured’s mortality (i.e., our expectation of the insured’s life expectancy) is not significantly changed by a Qualifying Critical Illness or a </a:t>
            </a:r>
            <a:r>
              <a:rPr lang="en-US" sz="850" dirty="0"/>
              <a:t>Qualifying Chronic Illness </a:t>
            </a:r>
            <a:r>
              <a:rPr lang="en-US" sz="850" b="1" dirty="0"/>
              <a:t>and, notwithstanding the Minimum Accelerated Benefit Amount provision, the accelerated benefit may be zero.</a:t>
            </a:r>
            <a:endParaRPr lang="en-US" sz="850" dirty="0"/>
          </a:p>
          <a:p>
            <a:pPr marL="0" indent="0">
              <a:buNone/>
            </a:pPr>
            <a:r>
              <a:rPr lang="en-US" sz="850" dirty="0"/>
              <a:t>(5) The failure to provide a required election form (with the requested attachments) within the Election Period provided by the applicable rider (i.e., within 60 days of the owner’s receipt of the election form) may preclude payment of a benefit.</a:t>
            </a:r>
          </a:p>
          <a:p>
            <a:pPr marL="0" indent="0">
              <a:buNone/>
            </a:pPr>
            <a:r>
              <a:rPr lang="en-US" sz="850" dirty="0"/>
              <a:t>(6) Benefits payable under an accelerated death benefit rider may be taxable. Neither American General Life Insurance Company nor any agent representing it is authorized to give legal or tax advice. Please consult a qualified legal or tax advisor regarding questions concerning the information and concepts contained in this material. </a:t>
            </a:r>
            <a:br>
              <a:rPr lang="en-US" sz="850" dirty="0"/>
            </a:br>
            <a:r>
              <a:rPr lang="en-US" sz="850" dirty="0"/>
              <a:t/>
            </a:r>
            <a:br>
              <a:rPr lang="en-US" sz="850" dirty="0"/>
            </a:br>
            <a:r>
              <a:rPr lang="en-US" sz="850" dirty="0"/>
              <a:t>(7) Generally, we will send you an IRS Form 1099-LTC if you receive an accelerated death benefit on account of a Chronic Illness or a Terminal Illness. We will send you an IRS Form 1099-R if you receive an accelerated death benefit on account of a Critical Illness. </a:t>
            </a:r>
          </a:p>
          <a:p>
            <a:pPr marL="0" indent="0">
              <a:buNone/>
            </a:pPr>
            <a:r>
              <a:rPr lang="en-US" sz="850" dirty="0"/>
              <a:t>The sum that will be included in Box 2 (Accelerated death benefits paid) of IRS Form 1099-LTC or in Box 1 (Gross distribution) of IRS Form 1099-R will be the actual sum you received by check or otherwise minus any refund of premium and/or loan interest included with our benefit payment plus any unpaid but due policy premium, if applicable, and/or pro rata amount of any loan balance.</a:t>
            </a:r>
            <a:br>
              <a:rPr lang="en-US" sz="850" dirty="0"/>
            </a:br>
            <a:r>
              <a:rPr lang="en-US" sz="850" dirty="0"/>
              <a:t/>
            </a:r>
            <a:br>
              <a:rPr lang="en-US" sz="850" dirty="0"/>
            </a:br>
            <a:r>
              <a:rPr lang="en-US" sz="850" dirty="0"/>
              <a:t>(8) The maximum amount of life insurance death benefits that may be accelerated as to an Insured Person under all accelerated benefit riders is the lesser of the existing amount of such death benefits or a lifetime maximum of $2,000,000. </a:t>
            </a:r>
            <a:br>
              <a:rPr lang="en-US" sz="850" dirty="0"/>
            </a:br>
            <a:r>
              <a:rPr lang="en-US" sz="850" dirty="0"/>
              <a:t/>
            </a:r>
            <a:br>
              <a:rPr lang="en-US" sz="850" dirty="0"/>
            </a:br>
            <a:r>
              <a:rPr lang="en-US" sz="850" dirty="0"/>
              <a:t>(9) See your policy for details.</a:t>
            </a:r>
          </a:p>
          <a:p>
            <a:pPr marL="0" indent="0">
              <a:buNone/>
            </a:pPr>
            <a:endParaRPr lang="en-US" sz="850" dirty="0"/>
          </a:p>
        </p:txBody>
      </p:sp>
    </p:spTree>
    <p:extLst>
      <p:ext uri="{BB962C8B-B14F-4D97-AF65-F5344CB8AC3E}">
        <p14:creationId xmlns:p14="http://schemas.microsoft.com/office/powerpoint/2010/main" val="472195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of Living Benefits</a:t>
            </a:r>
            <a:endParaRPr lang="en-US" dirty="0"/>
          </a:p>
        </p:txBody>
      </p:sp>
      <p:sp>
        <p:nvSpPr>
          <p:cNvPr id="8" name="Rounded Rectangle 7"/>
          <p:cNvSpPr/>
          <p:nvPr/>
        </p:nvSpPr>
        <p:spPr>
          <a:xfrm>
            <a:off x="381000" y="1762956"/>
            <a:ext cx="8302795" cy="1742244"/>
          </a:xfrm>
          <a:prstGeom prst="roundRect">
            <a:avLst/>
          </a:prstGeom>
        </p:spPr>
        <p:style>
          <a:lnRef idx="2">
            <a:schemeClr val="accent3"/>
          </a:lnRef>
          <a:fillRef idx="1">
            <a:schemeClr val="lt1"/>
          </a:fillRef>
          <a:effectRef idx="0">
            <a:schemeClr val="accent3"/>
          </a:effectRef>
          <a:fontRef idx="minor">
            <a:schemeClr val="dk1"/>
          </a:fontRef>
        </p:style>
        <p:txBody>
          <a:bodyPr anchor="ctr"/>
          <a:lstStyle/>
          <a:p>
            <a:pPr marL="342900" indent="-342900" algn="ctr" defTabSz="457200" eaLnBrk="0" hangingPunct="0">
              <a:lnSpc>
                <a:spcPct val="150000"/>
              </a:lnSpc>
              <a:buFont typeface="Wingdings" panose="05000000000000000000" pitchFamily="2" charset="2"/>
              <a:buChar char="ü"/>
              <a:defRPr/>
            </a:pPr>
            <a:r>
              <a:rPr lang="en-US" sz="2000" b="1" dirty="0" smtClean="0">
                <a:solidFill>
                  <a:srgbClr val="FFFFFF"/>
                </a:solidFill>
              </a:rPr>
              <a:t>Help cover cost of care for chronic, critical, or terminal illness</a:t>
            </a:r>
          </a:p>
          <a:p>
            <a:pPr marL="342900" indent="-342900" algn="ctr" defTabSz="457200" eaLnBrk="0" hangingPunct="0">
              <a:lnSpc>
                <a:spcPct val="150000"/>
              </a:lnSpc>
              <a:buFont typeface="Wingdings" panose="05000000000000000000" pitchFamily="2" charset="2"/>
              <a:buChar char="ü"/>
              <a:defRPr/>
            </a:pPr>
            <a:r>
              <a:rPr lang="en-US" sz="2000" b="1" dirty="0" smtClean="0">
                <a:solidFill>
                  <a:srgbClr val="FFFFFF"/>
                </a:solidFill>
              </a:rPr>
              <a:t>Provide peace of mind during a difficult time</a:t>
            </a:r>
          </a:p>
          <a:p>
            <a:pPr marL="342900" indent="-342900" algn="ctr" defTabSz="457200" eaLnBrk="0" hangingPunct="0">
              <a:lnSpc>
                <a:spcPct val="150000"/>
              </a:lnSpc>
              <a:buFont typeface="Wingdings" panose="05000000000000000000" pitchFamily="2" charset="2"/>
              <a:buChar char="ü"/>
              <a:defRPr/>
            </a:pPr>
            <a:r>
              <a:rPr lang="en-US" sz="2000" b="1" dirty="0" smtClean="0">
                <a:solidFill>
                  <a:srgbClr val="FFFFFF"/>
                </a:solidFill>
              </a:rPr>
              <a:t>Help maintain quality of life</a:t>
            </a:r>
            <a:endParaRPr lang="en-US" sz="2000" b="1" dirty="0">
              <a:solidFill>
                <a:srgbClr val="FFFFFF"/>
              </a:solidFill>
            </a:endParaRPr>
          </a:p>
        </p:txBody>
      </p:sp>
      <p:sp>
        <p:nvSpPr>
          <p:cNvPr id="13" name="TextBox 12"/>
          <p:cNvSpPr txBox="1"/>
          <p:nvPr/>
        </p:nvSpPr>
        <p:spPr>
          <a:xfrm>
            <a:off x="914400" y="4114800"/>
            <a:ext cx="7772400" cy="553998"/>
          </a:xfrm>
          <a:prstGeom prst="rect">
            <a:avLst/>
          </a:prstGeom>
          <a:noFill/>
        </p:spPr>
        <p:txBody>
          <a:bodyPr wrap="square" rtlCol="0">
            <a:spAutoFit/>
          </a:bodyPr>
          <a:lstStyle/>
          <a:p>
            <a:r>
              <a:rPr lang="en-US" sz="3000" dirty="0" smtClean="0">
                <a:solidFill>
                  <a:schemeClr val="accent1"/>
                </a:solidFill>
              </a:rPr>
              <a:t>On </a:t>
            </a:r>
            <a:r>
              <a:rPr lang="en-US" sz="3000" b="1" i="1" dirty="0" smtClean="0">
                <a:solidFill>
                  <a:srgbClr val="00B050"/>
                </a:solidFill>
              </a:rPr>
              <a:t>ALL</a:t>
            </a:r>
            <a:r>
              <a:rPr lang="en-US" sz="3000" dirty="0" smtClean="0">
                <a:solidFill>
                  <a:schemeClr val="accent1"/>
                </a:solidFill>
              </a:rPr>
              <a:t> Quality of Life…Insurance Products</a:t>
            </a:r>
            <a:endParaRPr lang="en-US" sz="3000" dirty="0">
              <a:solidFill>
                <a:schemeClr val="accent1"/>
              </a:solidFill>
            </a:endParaRPr>
          </a:p>
        </p:txBody>
      </p:sp>
      <p:sp>
        <p:nvSpPr>
          <p:cNvPr id="18" name="TextBox 17"/>
          <p:cNvSpPr txBox="1"/>
          <p:nvPr/>
        </p:nvSpPr>
        <p:spPr>
          <a:xfrm>
            <a:off x="1831805" y="5220186"/>
            <a:ext cx="6626395" cy="553998"/>
          </a:xfrm>
          <a:prstGeom prst="rect">
            <a:avLst/>
          </a:prstGeom>
          <a:noFill/>
        </p:spPr>
        <p:txBody>
          <a:bodyPr wrap="square" rtlCol="0">
            <a:spAutoFit/>
          </a:bodyPr>
          <a:lstStyle/>
          <a:p>
            <a:r>
              <a:rPr lang="en-US" sz="3000" b="1" dirty="0" smtClean="0">
                <a:solidFill>
                  <a:schemeClr val="accent1"/>
                </a:solidFill>
              </a:rPr>
              <a:t>NO ADDITIONAL PREMIUM COST</a:t>
            </a:r>
            <a:endParaRPr lang="en-US" sz="3000" b="1" dirty="0">
              <a:solidFill>
                <a:schemeClr val="accent1"/>
              </a:solidFill>
            </a:endParaRPr>
          </a:p>
        </p:txBody>
      </p:sp>
      <p:sp>
        <p:nvSpPr>
          <p:cNvPr id="15" name="5-Point Star 14"/>
          <p:cNvSpPr/>
          <p:nvPr/>
        </p:nvSpPr>
        <p:spPr>
          <a:xfrm>
            <a:off x="304800" y="4114800"/>
            <a:ext cx="609600" cy="533400"/>
          </a:xfrm>
          <a:prstGeom prst="star5">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5-Point Star 21"/>
          <p:cNvSpPr/>
          <p:nvPr/>
        </p:nvSpPr>
        <p:spPr>
          <a:xfrm>
            <a:off x="1222206" y="5257800"/>
            <a:ext cx="609600" cy="533400"/>
          </a:xfrm>
          <a:prstGeom prst="star5">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032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75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1000" fill="hold"/>
                                        <p:tgtEl>
                                          <p:spTgt spid="8">
                                            <p:bg/>
                                          </p:spTgt>
                                        </p:tgtEl>
                                        <p:attrNameLst>
                                          <p:attrName>ppt_w</p:attrName>
                                        </p:attrNameLst>
                                      </p:cBhvr>
                                      <p:tavLst>
                                        <p:tav tm="0">
                                          <p:val>
                                            <p:fltVal val="0"/>
                                          </p:val>
                                        </p:tav>
                                        <p:tav tm="100000">
                                          <p:val>
                                            <p:strVal val="#ppt_w"/>
                                          </p:val>
                                        </p:tav>
                                      </p:tavLst>
                                    </p:anim>
                                    <p:anim calcmode="lin" valueType="num">
                                      <p:cBhvr>
                                        <p:cTn id="8" dur="1000" fill="hold"/>
                                        <p:tgtEl>
                                          <p:spTgt spid="8">
                                            <p:bg/>
                                          </p:spTgt>
                                        </p:tgtEl>
                                        <p:attrNameLst>
                                          <p:attrName>ppt_h</p:attrName>
                                        </p:attrNameLst>
                                      </p:cBhvr>
                                      <p:tavLst>
                                        <p:tav tm="0">
                                          <p:val>
                                            <p:fltVal val="0"/>
                                          </p:val>
                                        </p:tav>
                                        <p:tav tm="100000">
                                          <p:val>
                                            <p:strVal val="#ppt_h"/>
                                          </p:val>
                                        </p:tav>
                                      </p:tavLst>
                                    </p:anim>
                                    <p:animEffect transition="in" filter="fade">
                                      <p:cBhvr>
                                        <p:cTn id="9" dur="1000"/>
                                        <p:tgtEl>
                                          <p:spTgt spid="8">
                                            <p:bg/>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wipe(left)">
                                      <p:cBhvr>
                                        <p:cTn id="14" dur="500"/>
                                        <p:tgtEl>
                                          <p:spTgt spid="8">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Effect transition="in" filter="wipe(left)">
                                      <p:cBhvr>
                                        <p:cTn id="19" dur="500"/>
                                        <p:tgtEl>
                                          <p:spTgt spid="8">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8">
                                            <p:txEl>
                                              <p:pRg st="2" end="2"/>
                                            </p:txEl>
                                          </p:spTgt>
                                        </p:tgtEl>
                                        <p:attrNameLst>
                                          <p:attrName>style.visibility</p:attrName>
                                        </p:attrNameLst>
                                      </p:cBhvr>
                                      <p:to>
                                        <p:strVal val="visible"/>
                                      </p:to>
                                    </p:set>
                                    <p:animEffect transition="in" filter="wipe(left)">
                                      <p:cBhvr>
                                        <p:cTn id="24" dur="500"/>
                                        <p:tgtEl>
                                          <p:spTgt spid="8">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p:cTn id="37" dur="500" fill="hold"/>
                                        <p:tgtEl>
                                          <p:spTgt spid="18"/>
                                        </p:tgtEl>
                                        <p:attrNameLst>
                                          <p:attrName>ppt_w</p:attrName>
                                        </p:attrNameLst>
                                      </p:cBhvr>
                                      <p:tavLst>
                                        <p:tav tm="0">
                                          <p:val>
                                            <p:fltVal val="0"/>
                                          </p:val>
                                        </p:tav>
                                        <p:tav tm="100000">
                                          <p:val>
                                            <p:strVal val="#ppt_w"/>
                                          </p:val>
                                        </p:tav>
                                      </p:tavLst>
                                    </p:anim>
                                    <p:anim calcmode="lin" valueType="num">
                                      <p:cBhvr>
                                        <p:cTn id="38" dur="500" fill="hold"/>
                                        <p:tgtEl>
                                          <p:spTgt spid="18"/>
                                        </p:tgtEl>
                                        <p:attrNameLst>
                                          <p:attrName>ppt_h</p:attrName>
                                        </p:attrNameLst>
                                      </p:cBhvr>
                                      <p:tavLst>
                                        <p:tav tm="0">
                                          <p:val>
                                            <p:fltVal val="0"/>
                                          </p:val>
                                        </p:tav>
                                        <p:tav tm="100000">
                                          <p:val>
                                            <p:strVal val="#ppt_h"/>
                                          </p:val>
                                        </p:tav>
                                      </p:tavLst>
                                    </p:anim>
                                    <p:animEffect transition="in" filter="fade">
                                      <p:cBhvr>
                                        <p:cTn id="39" dur="500"/>
                                        <p:tgtEl>
                                          <p:spTgt spid="18"/>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animEffect transition="in" filter="fade">
                                      <p:cBhvr>
                                        <p:cTn id="4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bldLvl="3" animBg="1"/>
      <p:bldP spid="13" grpId="0"/>
      <p:bldP spid="18" grpId="0"/>
      <p:bldP spid="15" grpId="0" animBg="1"/>
      <p:bldP spid="2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4" descr="question butt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4650" y="1570038"/>
            <a:ext cx="3187700" cy="309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bwMode="auto">
          <a:xfrm>
            <a:off x="2286000" y="4225925"/>
            <a:ext cx="464185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normAutofit fontScale="97500" lnSpcReduction="10000"/>
          </a:bodyPr>
          <a:lstStyle>
            <a:lvl1pPr algn="l" defTabSz="508000" rtl="0" eaLnBrk="0" fontAlgn="base" hangingPunct="0">
              <a:spcBef>
                <a:spcPct val="0"/>
              </a:spcBef>
              <a:spcAft>
                <a:spcPct val="0"/>
              </a:spcAft>
              <a:defRPr lang="en-US" sz="2200" kern="1200" dirty="0">
                <a:solidFill>
                  <a:schemeClr val="tx1"/>
                </a:solidFill>
                <a:latin typeface="Century Gothic" pitchFamily="34" charset="0"/>
                <a:ea typeface="+mj-ea"/>
                <a:cs typeface="+mj-cs"/>
              </a:defRPr>
            </a:lvl1pPr>
            <a:lvl2pPr algn="l" defTabSz="508000" rtl="0" eaLnBrk="0" fontAlgn="base" hangingPunct="0">
              <a:spcBef>
                <a:spcPct val="0"/>
              </a:spcBef>
              <a:spcAft>
                <a:spcPct val="0"/>
              </a:spcAft>
              <a:defRPr sz="2200">
                <a:solidFill>
                  <a:schemeClr val="tx1"/>
                </a:solidFill>
                <a:latin typeface="Century Gothic" pitchFamily="34" charset="0"/>
              </a:defRPr>
            </a:lvl2pPr>
            <a:lvl3pPr algn="l" defTabSz="508000" rtl="0" eaLnBrk="0" fontAlgn="base" hangingPunct="0">
              <a:spcBef>
                <a:spcPct val="0"/>
              </a:spcBef>
              <a:spcAft>
                <a:spcPct val="0"/>
              </a:spcAft>
              <a:defRPr sz="2200">
                <a:solidFill>
                  <a:schemeClr val="tx1"/>
                </a:solidFill>
                <a:latin typeface="Century Gothic" pitchFamily="34" charset="0"/>
              </a:defRPr>
            </a:lvl3pPr>
            <a:lvl4pPr algn="l" defTabSz="508000" rtl="0" eaLnBrk="0" fontAlgn="base" hangingPunct="0">
              <a:spcBef>
                <a:spcPct val="0"/>
              </a:spcBef>
              <a:spcAft>
                <a:spcPct val="0"/>
              </a:spcAft>
              <a:defRPr sz="2200">
                <a:solidFill>
                  <a:schemeClr val="tx1"/>
                </a:solidFill>
                <a:latin typeface="Century Gothic" pitchFamily="34" charset="0"/>
              </a:defRPr>
            </a:lvl4pPr>
            <a:lvl5pPr algn="l" defTabSz="508000" rtl="0" eaLnBrk="0" fontAlgn="base" hangingPunct="0">
              <a:spcBef>
                <a:spcPct val="0"/>
              </a:spcBef>
              <a:spcAft>
                <a:spcPct val="0"/>
              </a:spcAft>
              <a:defRPr sz="2200">
                <a:solidFill>
                  <a:schemeClr val="tx1"/>
                </a:solidFill>
                <a:latin typeface="Century Gothic" pitchFamily="34" charset="0"/>
              </a:defRPr>
            </a:lvl5pPr>
            <a:lvl6pPr marL="509412" algn="l" defTabSz="509412" rtl="0" fontAlgn="base">
              <a:spcBef>
                <a:spcPct val="0"/>
              </a:spcBef>
              <a:spcAft>
                <a:spcPct val="0"/>
              </a:spcAft>
              <a:defRPr sz="2200">
                <a:solidFill>
                  <a:schemeClr val="tx1"/>
                </a:solidFill>
                <a:latin typeface="Century Gothic" pitchFamily="34" charset="0"/>
              </a:defRPr>
            </a:lvl6pPr>
            <a:lvl7pPr marL="1018824" algn="l" defTabSz="509412" rtl="0" fontAlgn="base">
              <a:spcBef>
                <a:spcPct val="0"/>
              </a:spcBef>
              <a:spcAft>
                <a:spcPct val="0"/>
              </a:spcAft>
              <a:defRPr sz="2200">
                <a:solidFill>
                  <a:schemeClr val="tx1"/>
                </a:solidFill>
                <a:latin typeface="Century Gothic" pitchFamily="34" charset="0"/>
              </a:defRPr>
            </a:lvl7pPr>
            <a:lvl8pPr marL="1528237" algn="l" defTabSz="509412" rtl="0" fontAlgn="base">
              <a:spcBef>
                <a:spcPct val="0"/>
              </a:spcBef>
              <a:spcAft>
                <a:spcPct val="0"/>
              </a:spcAft>
              <a:defRPr sz="2200">
                <a:solidFill>
                  <a:schemeClr val="tx1"/>
                </a:solidFill>
                <a:latin typeface="Century Gothic" pitchFamily="34" charset="0"/>
              </a:defRPr>
            </a:lvl8pPr>
            <a:lvl9pPr marL="2037649" algn="l" defTabSz="509412" rtl="0" fontAlgn="base">
              <a:spcBef>
                <a:spcPct val="0"/>
              </a:spcBef>
              <a:spcAft>
                <a:spcPct val="0"/>
              </a:spcAft>
              <a:defRPr sz="2200">
                <a:solidFill>
                  <a:schemeClr val="tx1"/>
                </a:solidFill>
                <a:latin typeface="Century Gothic" pitchFamily="34" charset="0"/>
              </a:defRPr>
            </a:lvl9pPr>
          </a:lstStyle>
          <a:p>
            <a:pPr algn="ctr" eaLnBrk="1" hangingPunct="1">
              <a:defRPr/>
            </a:pPr>
            <a:r>
              <a:rPr sz="5900" b="1">
                <a:solidFill>
                  <a:srgbClr val="0070C0"/>
                </a:solidFill>
              </a:rPr>
              <a:t>Questions</a:t>
            </a:r>
          </a:p>
        </p:txBody>
      </p:sp>
    </p:spTree>
    <p:extLst>
      <p:ext uri="{BB962C8B-B14F-4D97-AF65-F5344CB8AC3E}">
        <p14:creationId xmlns:p14="http://schemas.microsoft.com/office/powerpoint/2010/main" val="109589839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Accelerated Benefit Rider Details</a:t>
            </a:r>
            <a:endParaRPr lang="en-US" dirty="0"/>
          </a:p>
        </p:txBody>
      </p:sp>
      <p:sp>
        <p:nvSpPr>
          <p:cNvPr id="3" name="Content Placeholder 2"/>
          <p:cNvSpPr>
            <a:spLocks noGrp="1"/>
          </p:cNvSpPr>
          <p:nvPr>
            <p:ph idx="1"/>
          </p:nvPr>
        </p:nvSpPr>
        <p:spPr>
          <a:xfrm>
            <a:off x="565150" y="1687512"/>
            <a:ext cx="8045450" cy="3798888"/>
          </a:xfrm>
        </p:spPr>
        <p:txBody>
          <a:bodyPr/>
          <a:lstStyle/>
          <a:p>
            <a:r>
              <a:rPr lang="en-US" sz="1800" dirty="0" smtClean="0">
                <a:solidFill>
                  <a:schemeClr val="accent1"/>
                </a:solidFill>
              </a:rPr>
              <a:t>Accelerate 100% of death benefit, </a:t>
            </a:r>
            <a:r>
              <a:rPr lang="en-US" sz="1800" b="1" dirty="0" smtClean="0">
                <a:solidFill>
                  <a:srgbClr val="00B050"/>
                </a:solidFill>
              </a:rPr>
              <a:t>up to $2 million</a:t>
            </a:r>
            <a:r>
              <a:rPr lang="en-US" sz="1800" dirty="0" smtClean="0">
                <a:solidFill>
                  <a:schemeClr val="accent1"/>
                </a:solidFill>
              </a:rPr>
              <a:t>, for a qualifying chronic, critical, or terminal illness</a:t>
            </a:r>
          </a:p>
          <a:p>
            <a:r>
              <a:rPr lang="en-US" sz="1800" dirty="0" smtClean="0">
                <a:solidFill>
                  <a:schemeClr val="accent1"/>
                </a:solidFill>
              </a:rPr>
              <a:t>Total accelerated death benefit across all </a:t>
            </a:r>
            <a:r>
              <a:rPr lang="en-US" sz="1800" dirty="0" err="1" smtClean="0">
                <a:solidFill>
                  <a:schemeClr val="accent1"/>
                </a:solidFill>
              </a:rPr>
              <a:t>QoL</a:t>
            </a:r>
            <a:r>
              <a:rPr lang="en-US" sz="1800" dirty="0" smtClean="0">
                <a:solidFill>
                  <a:schemeClr val="accent1"/>
                </a:solidFill>
              </a:rPr>
              <a:t> policies may not exceed $2 million</a:t>
            </a:r>
          </a:p>
          <a:p>
            <a:r>
              <a:rPr lang="en-US" sz="1800" dirty="0" smtClean="0">
                <a:solidFill>
                  <a:schemeClr val="accent1"/>
                </a:solidFill>
              </a:rPr>
              <a:t>Provide a discounted benefit depending on severity of the condition and the expected impact on life expectancy</a:t>
            </a:r>
          </a:p>
          <a:p>
            <a:pPr lvl="1"/>
            <a:r>
              <a:rPr lang="en-US" sz="1600" dirty="0" smtClean="0">
                <a:solidFill>
                  <a:schemeClr val="accent1"/>
                </a:solidFill>
              </a:rPr>
              <a:t>More severe the expected impact on life expectancy, greater the accelerated amount</a:t>
            </a:r>
          </a:p>
          <a:p>
            <a:pPr lvl="1"/>
            <a:r>
              <a:rPr lang="en-US" sz="1600" dirty="0" smtClean="0">
                <a:solidFill>
                  <a:schemeClr val="accent1"/>
                </a:solidFill>
              </a:rPr>
              <a:t>Death benefit will be reduced by full claimed amount</a:t>
            </a:r>
          </a:p>
          <a:p>
            <a:r>
              <a:rPr lang="en-US" sz="1800" dirty="0" smtClean="0">
                <a:solidFill>
                  <a:schemeClr val="accent1"/>
                </a:solidFill>
              </a:rPr>
              <a:t>Now includes </a:t>
            </a:r>
            <a:r>
              <a:rPr lang="en-US" sz="1800" b="1" i="1" dirty="0" smtClean="0">
                <a:solidFill>
                  <a:srgbClr val="00B050"/>
                </a:solidFill>
              </a:rPr>
              <a:t>GUARANTEED MINIMUM </a:t>
            </a:r>
            <a:r>
              <a:rPr lang="en-US" sz="1800" dirty="0" smtClean="0">
                <a:solidFill>
                  <a:schemeClr val="accent1"/>
                </a:solidFill>
              </a:rPr>
              <a:t>benefit payout</a:t>
            </a:r>
          </a:p>
          <a:p>
            <a:pPr lvl="1"/>
            <a:r>
              <a:rPr lang="en-US" sz="1600" dirty="0" smtClean="0">
                <a:solidFill>
                  <a:schemeClr val="accent1"/>
                </a:solidFill>
              </a:rPr>
              <a:t>Percentage of death benefit based off policy year at time of claim</a:t>
            </a:r>
          </a:p>
          <a:p>
            <a:r>
              <a:rPr lang="en-US" sz="1800" dirty="0" smtClean="0">
                <a:solidFill>
                  <a:schemeClr val="accent1"/>
                </a:solidFill>
              </a:rPr>
              <a:t>Indemnity Benefit—No receipts required; spend benefits on anything</a:t>
            </a:r>
          </a:p>
          <a:p>
            <a:endParaRPr lang="en-US" sz="1800" dirty="0" smtClean="0">
              <a:solidFill>
                <a:schemeClr val="accent1"/>
              </a:solidFill>
            </a:endParaRPr>
          </a:p>
          <a:p>
            <a:endParaRPr lang="en-US" sz="1800" dirty="0" smtClean="0">
              <a:solidFill>
                <a:schemeClr val="accent1"/>
              </a:solidFill>
            </a:endParaRPr>
          </a:p>
          <a:p>
            <a:endParaRPr lang="en-US" sz="1800" dirty="0">
              <a:solidFill>
                <a:schemeClr val="accent1"/>
              </a:solidFill>
            </a:endParaRPr>
          </a:p>
        </p:txBody>
      </p:sp>
    </p:spTree>
    <p:extLst>
      <p:ext uri="{BB962C8B-B14F-4D97-AF65-F5344CB8AC3E}">
        <p14:creationId xmlns:p14="http://schemas.microsoft.com/office/powerpoint/2010/main" val="36665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Illness</a:t>
            </a:r>
            <a:endParaRPr lang="en-US" dirty="0"/>
          </a:p>
        </p:txBody>
      </p:sp>
      <p:sp>
        <p:nvSpPr>
          <p:cNvPr id="3" name="Content Placeholder 2"/>
          <p:cNvSpPr>
            <a:spLocks noGrp="1"/>
          </p:cNvSpPr>
          <p:nvPr>
            <p:ph idx="1"/>
          </p:nvPr>
        </p:nvSpPr>
        <p:spPr>
          <a:xfrm>
            <a:off x="457200" y="1733550"/>
            <a:ext cx="4038600" cy="3448050"/>
          </a:xfrm>
        </p:spPr>
        <p:txBody>
          <a:bodyPr/>
          <a:lstStyle/>
          <a:p>
            <a:pPr marL="0" indent="0">
              <a:buNone/>
            </a:pPr>
            <a:r>
              <a:rPr lang="en-US" sz="1800" b="1" u="sng" dirty="0" smtClean="0">
                <a:solidFill>
                  <a:schemeClr val="accent1"/>
                </a:solidFill>
              </a:rPr>
              <a:t>An illness or physical condition that:</a:t>
            </a:r>
          </a:p>
          <a:p>
            <a:pPr marL="0" indent="0">
              <a:buNone/>
            </a:pPr>
            <a:endParaRPr lang="en-US" dirty="0" smtClean="0">
              <a:solidFill>
                <a:schemeClr val="accent1"/>
              </a:solidFill>
            </a:endParaRPr>
          </a:p>
          <a:p>
            <a:r>
              <a:rPr lang="en-US" dirty="0" smtClean="0">
                <a:solidFill>
                  <a:schemeClr val="accent1"/>
                </a:solidFill>
              </a:rPr>
              <a:t>Certified in the last 12 months by a licensed health care practitioner</a:t>
            </a:r>
          </a:p>
          <a:p>
            <a:pPr marL="0" indent="0" algn="ctr">
              <a:buNone/>
            </a:pPr>
            <a:r>
              <a:rPr lang="en-US" b="1" dirty="0" smtClean="0">
                <a:solidFill>
                  <a:schemeClr val="accent1"/>
                </a:solidFill>
              </a:rPr>
              <a:t>AND</a:t>
            </a:r>
          </a:p>
          <a:p>
            <a:r>
              <a:rPr lang="en-US" dirty="0" smtClean="0">
                <a:solidFill>
                  <a:schemeClr val="accent1"/>
                </a:solidFill>
              </a:rPr>
              <a:t>Affects the insured so that he or she is unable to perform without substantial assistance at least 2 activities of daily living</a:t>
            </a:r>
          </a:p>
          <a:p>
            <a:pPr marL="0" indent="0" algn="ctr">
              <a:buNone/>
            </a:pPr>
            <a:r>
              <a:rPr lang="en-US" b="1" dirty="0" smtClean="0">
                <a:solidFill>
                  <a:schemeClr val="accent1"/>
                </a:solidFill>
              </a:rPr>
              <a:t>OR</a:t>
            </a:r>
          </a:p>
          <a:p>
            <a:r>
              <a:rPr lang="en-US" dirty="0" smtClean="0">
                <a:solidFill>
                  <a:schemeClr val="accent1"/>
                </a:solidFill>
              </a:rPr>
              <a:t>Requires substantial supervision by another person to protect themselves from threats to health and safety due to severe cognitive impairment </a:t>
            </a:r>
            <a:endParaRPr lang="en-US" dirty="0">
              <a:solidFill>
                <a:schemeClr val="accent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88327901"/>
              </p:ext>
            </p:extLst>
          </p:nvPr>
        </p:nvGraphicFramePr>
        <p:xfrm>
          <a:off x="5410200" y="3733800"/>
          <a:ext cx="2887980" cy="2626360"/>
        </p:xfrm>
        <a:graphic>
          <a:graphicData uri="http://schemas.openxmlformats.org/drawingml/2006/table">
            <a:tbl>
              <a:tblPr firstRow="1" bandRow="1">
                <a:tableStyleId>{5C22544A-7EE6-4342-B048-85BDC9FD1C3A}</a:tableStyleId>
              </a:tblPr>
              <a:tblGrid>
                <a:gridCol w="2887980"/>
              </a:tblGrid>
              <a:tr h="431800">
                <a:tc>
                  <a:txBody>
                    <a:bodyPr/>
                    <a:lstStyle/>
                    <a:p>
                      <a:pPr algn="ctr"/>
                      <a:r>
                        <a:rPr lang="en-US" sz="1800" dirty="0" smtClean="0">
                          <a:solidFill>
                            <a:srgbClr val="FFFFFF"/>
                          </a:solidFill>
                        </a:rPr>
                        <a:t>Activities</a:t>
                      </a:r>
                      <a:r>
                        <a:rPr lang="en-US" sz="1800" baseline="0" dirty="0" smtClean="0">
                          <a:solidFill>
                            <a:srgbClr val="FFFFFF"/>
                          </a:solidFill>
                        </a:rPr>
                        <a:t> of Daily Living</a:t>
                      </a:r>
                      <a:endParaRPr lang="en-US" sz="1800" dirty="0">
                        <a:solidFill>
                          <a:srgbClr val="FFFFFF"/>
                        </a:solidFill>
                      </a:endParaRPr>
                    </a:p>
                  </a:txBody>
                  <a:tcPr/>
                </a:tc>
              </a:tr>
              <a:tr h="304800">
                <a:tc>
                  <a:txBody>
                    <a:bodyPr/>
                    <a:lstStyle/>
                    <a:p>
                      <a:pPr algn="ctr"/>
                      <a:r>
                        <a:rPr lang="en-US" sz="1800" dirty="0" smtClean="0"/>
                        <a:t>Bathing</a:t>
                      </a:r>
                      <a:endParaRPr lang="en-US" sz="1800" dirty="0"/>
                    </a:p>
                  </a:txBody>
                  <a:tcPr/>
                </a:tc>
              </a:tr>
              <a:tr h="320040">
                <a:tc>
                  <a:txBody>
                    <a:bodyPr/>
                    <a:lstStyle/>
                    <a:p>
                      <a:pPr algn="ctr"/>
                      <a:r>
                        <a:rPr lang="en-US" sz="1800" dirty="0" smtClean="0"/>
                        <a:t>Eating</a:t>
                      </a:r>
                      <a:endParaRPr lang="en-US" sz="1800" dirty="0"/>
                    </a:p>
                  </a:txBody>
                  <a:tcPr/>
                </a:tc>
              </a:tr>
              <a:tr h="335280">
                <a:tc>
                  <a:txBody>
                    <a:bodyPr/>
                    <a:lstStyle/>
                    <a:p>
                      <a:pPr algn="ctr"/>
                      <a:r>
                        <a:rPr lang="en-US" sz="1800" dirty="0" smtClean="0"/>
                        <a:t>Dressing</a:t>
                      </a:r>
                      <a:endParaRPr lang="en-US" sz="1800" dirty="0"/>
                    </a:p>
                  </a:txBody>
                  <a:tcPr/>
                </a:tc>
              </a:tr>
              <a:tr h="350520">
                <a:tc>
                  <a:txBody>
                    <a:bodyPr/>
                    <a:lstStyle/>
                    <a:p>
                      <a:pPr algn="ctr"/>
                      <a:r>
                        <a:rPr lang="en-US" sz="1800" dirty="0" smtClean="0"/>
                        <a:t>Toileting</a:t>
                      </a:r>
                      <a:endParaRPr lang="en-US" sz="1800" baseline="30000" dirty="0"/>
                    </a:p>
                  </a:txBody>
                  <a:tcPr/>
                </a:tc>
              </a:tr>
              <a:tr h="365760">
                <a:tc>
                  <a:txBody>
                    <a:bodyPr/>
                    <a:lstStyle/>
                    <a:p>
                      <a:pPr algn="ctr"/>
                      <a:r>
                        <a:rPr lang="en-US" sz="1800" baseline="0" dirty="0" smtClean="0"/>
                        <a:t>Transferring</a:t>
                      </a:r>
                      <a:endParaRPr lang="en-US" sz="1800" baseline="0" dirty="0"/>
                    </a:p>
                  </a:txBody>
                  <a:tcPr/>
                </a:tc>
              </a:tr>
              <a:tr h="304800">
                <a:tc>
                  <a:txBody>
                    <a:bodyPr/>
                    <a:lstStyle/>
                    <a:p>
                      <a:pPr algn="ctr"/>
                      <a:r>
                        <a:rPr lang="en-US" sz="1800" baseline="0" dirty="0" smtClean="0"/>
                        <a:t>Continence</a:t>
                      </a:r>
                      <a:endParaRPr lang="en-US" sz="1800" baseline="0" dirty="0"/>
                    </a:p>
                  </a:txBody>
                  <a:tcPr/>
                </a:tc>
              </a:tr>
            </a:tbl>
          </a:graphicData>
        </a:graphic>
      </p:graphicFrame>
      <p:sp>
        <p:nvSpPr>
          <p:cNvPr id="8" name="Explosion 2 7"/>
          <p:cNvSpPr/>
          <p:nvPr/>
        </p:nvSpPr>
        <p:spPr>
          <a:xfrm>
            <a:off x="4495800" y="838200"/>
            <a:ext cx="4648200" cy="2743200"/>
          </a:xfrm>
          <a:prstGeom prst="irregularSeal2">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200" b="1" dirty="0" smtClean="0">
                <a:solidFill>
                  <a:srgbClr val="FFFFFF"/>
                </a:solidFill>
              </a:rPr>
              <a:t>Permanency Requirement Removed!</a:t>
            </a:r>
            <a:endParaRPr lang="en-US" sz="2200" b="1" dirty="0">
              <a:solidFill>
                <a:srgbClr val="FFFFFF"/>
              </a:solidFill>
            </a:endParaRPr>
          </a:p>
        </p:txBody>
      </p:sp>
    </p:spTree>
    <p:extLst>
      <p:ext uri="{BB962C8B-B14F-4D97-AF65-F5344CB8AC3E}">
        <p14:creationId xmlns:p14="http://schemas.microsoft.com/office/powerpoint/2010/main" val="305102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Illustration Graphs-Chronic Illness</a:t>
            </a:r>
            <a:endParaRPr lang="en-US"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206" y="1619250"/>
            <a:ext cx="8581994" cy="348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143000" y="5334000"/>
            <a:ext cx="7010400" cy="707886"/>
          </a:xfrm>
          <a:prstGeom prst="rect">
            <a:avLst/>
          </a:prstGeom>
        </p:spPr>
        <p:txBody>
          <a:bodyPr wrap="square">
            <a:spAutoFit/>
          </a:bodyPr>
          <a:lstStyle/>
          <a:p>
            <a:pPr algn="ctr"/>
            <a:r>
              <a:rPr lang="en-US" sz="1000" dirty="0" smtClean="0">
                <a:solidFill>
                  <a:srgbClr val="000000"/>
                </a:solidFill>
              </a:rPr>
              <a:t>The </a:t>
            </a:r>
            <a:r>
              <a:rPr lang="en-US" sz="1000" dirty="0">
                <a:solidFill>
                  <a:srgbClr val="000000"/>
                </a:solidFill>
              </a:rPr>
              <a:t>hypothetical example shown assumes that the policy is issued with a life insurance benefit of $500,000 on a male, age 45, Standard </a:t>
            </a:r>
            <a:r>
              <a:rPr lang="en-US" sz="1000" dirty="0" smtClean="0">
                <a:solidFill>
                  <a:srgbClr val="000000"/>
                </a:solidFill>
              </a:rPr>
              <a:t>Non Tobacco</a:t>
            </a:r>
            <a:r>
              <a:rPr lang="en-US" sz="1000" dirty="0">
                <a:solidFill>
                  <a:srgbClr val="000000"/>
                </a:solidFill>
              </a:rPr>
              <a:t>. Hypothetical amounts shown assume that no policy premiums are unpaid and that there is no loan balance. The potential benefit payouts were calculated using assumptions that are not guaranteed and may be changed at any time. Actual payouts may be more or less favorable. </a:t>
            </a:r>
          </a:p>
        </p:txBody>
      </p:sp>
    </p:spTree>
    <p:extLst>
      <p:ext uri="{BB962C8B-B14F-4D97-AF65-F5344CB8AC3E}">
        <p14:creationId xmlns:p14="http://schemas.microsoft.com/office/powerpoint/2010/main" val="1375297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Illness</a:t>
            </a:r>
            <a:endParaRPr lang="en-US" dirty="0"/>
          </a:p>
        </p:txBody>
      </p:sp>
      <p:sp>
        <p:nvSpPr>
          <p:cNvPr id="4" name="Content Placeholder 2"/>
          <p:cNvSpPr txBox="1">
            <a:spLocks/>
          </p:cNvSpPr>
          <p:nvPr/>
        </p:nvSpPr>
        <p:spPr bwMode="gray">
          <a:xfrm>
            <a:off x="457200" y="1962150"/>
            <a:ext cx="4038600"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a:lstStyle>
          <a:p>
            <a:pPr marL="0" indent="0">
              <a:buFont typeface="Wingdings" pitchFamily="2" charset="2"/>
              <a:buNone/>
            </a:pPr>
            <a:r>
              <a:rPr lang="en-US" sz="1800" b="1" u="sng" kern="0" dirty="0" smtClean="0">
                <a:solidFill>
                  <a:schemeClr val="accent1"/>
                </a:solidFill>
              </a:rPr>
              <a:t>An illness or physical condition that:</a:t>
            </a:r>
          </a:p>
          <a:p>
            <a:pPr marL="0" indent="0">
              <a:buFont typeface="Wingdings" pitchFamily="2" charset="2"/>
              <a:buNone/>
            </a:pPr>
            <a:endParaRPr lang="en-US" kern="0" dirty="0" smtClean="0">
              <a:solidFill>
                <a:schemeClr val="accent1"/>
              </a:solidFill>
            </a:endParaRPr>
          </a:p>
          <a:p>
            <a:r>
              <a:rPr lang="en-US" kern="0" dirty="0" smtClean="0">
                <a:solidFill>
                  <a:schemeClr val="accent1"/>
                </a:solidFill>
              </a:rPr>
              <a:t>Insured is diagnosed by a physician within 365 days of date claim is received</a:t>
            </a:r>
          </a:p>
          <a:p>
            <a:r>
              <a:rPr lang="en-US" kern="0" dirty="0" smtClean="0">
                <a:solidFill>
                  <a:schemeClr val="accent1"/>
                </a:solidFill>
              </a:rPr>
              <a:t>Is diagnosed by a physician after insured’s coverage has been in force for 30 consecutive days (90 for invasive cancer)</a:t>
            </a:r>
          </a:p>
          <a:p>
            <a:r>
              <a:rPr lang="en-US" kern="0" dirty="0" smtClean="0">
                <a:solidFill>
                  <a:schemeClr val="accent1"/>
                </a:solidFill>
              </a:rPr>
              <a:t>Is not an occurrence of the same illness or condition that an acceleration has already been paid under this rider</a:t>
            </a:r>
            <a:endParaRPr lang="en-US" kern="0" dirty="0">
              <a:solidFill>
                <a:schemeClr val="accent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919036320"/>
              </p:ext>
            </p:extLst>
          </p:nvPr>
        </p:nvGraphicFramePr>
        <p:xfrm>
          <a:off x="5410200" y="1752600"/>
          <a:ext cx="3230880" cy="4089400"/>
        </p:xfrm>
        <a:graphic>
          <a:graphicData uri="http://schemas.openxmlformats.org/drawingml/2006/table">
            <a:tbl>
              <a:tblPr firstRow="1" bandRow="1">
                <a:tableStyleId>{5C22544A-7EE6-4342-B048-85BDC9FD1C3A}</a:tableStyleId>
              </a:tblPr>
              <a:tblGrid>
                <a:gridCol w="3230880"/>
              </a:tblGrid>
              <a:tr h="431800">
                <a:tc>
                  <a:txBody>
                    <a:bodyPr/>
                    <a:lstStyle/>
                    <a:p>
                      <a:pPr algn="ctr"/>
                      <a:r>
                        <a:rPr lang="en-US" sz="1800" dirty="0" smtClean="0">
                          <a:solidFill>
                            <a:srgbClr val="FFFFFF"/>
                          </a:solidFill>
                        </a:rPr>
                        <a:t>Qualifying</a:t>
                      </a:r>
                      <a:r>
                        <a:rPr lang="en-US" sz="1800" baseline="0" dirty="0" smtClean="0">
                          <a:solidFill>
                            <a:srgbClr val="FFFFFF"/>
                          </a:solidFill>
                        </a:rPr>
                        <a:t> Critical Illnesses</a:t>
                      </a:r>
                      <a:endParaRPr lang="en-US" sz="1800" dirty="0">
                        <a:solidFill>
                          <a:srgbClr val="FFFFFF"/>
                        </a:solidFill>
                      </a:endParaRPr>
                    </a:p>
                  </a:txBody>
                  <a:tcPr/>
                </a:tc>
              </a:tr>
              <a:tr h="304800">
                <a:tc>
                  <a:txBody>
                    <a:bodyPr/>
                    <a:lstStyle/>
                    <a:p>
                      <a:pPr algn="ctr"/>
                      <a:r>
                        <a:rPr lang="en-US" sz="1800" dirty="0" smtClean="0"/>
                        <a:t>Major Heart</a:t>
                      </a:r>
                      <a:r>
                        <a:rPr lang="en-US" sz="1800" baseline="0" dirty="0" smtClean="0"/>
                        <a:t> Attack</a:t>
                      </a:r>
                      <a:endParaRPr lang="en-US" sz="1800" dirty="0"/>
                    </a:p>
                  </a:txBody>
                  <a:tcPr/>
                </a:tc>
              </a:tr>
              <a:tr h="320040">
                <a:tc>
                  <a:txBody>
                    <a:bodyPr/>
                    <a:lstStyle/>
                    <a:p>
                      <a:pPr algn="ctr"/>
                      <a:r>
                        <a:rPr lang="en-US" sz="1800" dirty="0" smtClean="0"/>
                        <a:t>Stroke</a:t>
                      </a:r>
                      <a:endParaRPr lang="en-US" sz="1800" dirty="0"/>
                    </a:p>
                  </a:txBody>
                  <a:tcPr/>
                </a:tc>
              </a:tr>
              <a:tr h="335280">
                <a:tc>
                  <a:txBody>
                    <a:bodyPr/>
                    <a:lstStyle/>
                    <a:p>
                      <a:pPr algn="ctr"/>
                      <a:r>
                        <a:rPr lang="en-US" sz="1800" dirty="0" smtClean="0"/>
                        <a:t>Coronary Artery Bypass</a:t>
                      </a:r>
                      <a:endParaRPr lang="en-US" sz="1800" dirty="0"/>
                    </a:p>
                  </a:txBody>
                  <a:tcPr/>
                </a:tc>
              </a:tr>
              <a:tr h="350520">
                <a:tc>
                  <a:txBody>
                    <a:bodyPr/>
                    <a:lstStyle/>
                    <a:p>
                      <a:pPr algn="ctr"/>
                      <a:r>
                        <a:rPr lang="en-US" sz="1800" dirty="0" smtClean="0"/>
                        <a:t>Invasive</a:t>
                      </a:r>
                      <a:r>
                        <a:rPr lang="en-US" sz="1800" baseline="0" dirty="0" smtClean="0"/>
                        <a:t> Cancer</a:t>
                      </a:r>
                    </a:p>
                  </a:txBody>
                  <a:tcPr/>
                </a:tc>
              </a:tr>
              <a:tr h="365760">
                <a:tc>
                  <a:txBody>
                    <a:bodyPr/>
                    <a:lstStyle/>
                    <a:p>
                      <a:pPr algn="ctr"/>
                      <a:r>
                        <a:rPr lang="en-US" sz="1800" baseline="0" smtClean="0"/>
                        <a:t>Blood Cancers</a:t>
                      </a:r>
                      <a:endParaRPr lang="en-US" sz="1800" baseline="0" dirty="0"/>
                    </a:p>
                  </a:txBody>
                  <a:tcPr/>
                </a:tc>
              </a:tr>
              <a:tr h="365760">
                <a:tc>
                  <a:txBody>
                    <a:bodyPr/>
                    <a:lstStyle/>
                    <a:p>
                      <a:pPr algn="ctr"/>
                      <a:r>
                        <a:rPr lang="en-US" sz="1800" baseline="0" dirty="0" smtClean="0"/>
                        <a:t>End Stage Renal Failure</a:t>
                      </a:r>
                      <a:endParaRPr lang="en-US" sz="1800" baseline="0" dirty="0"/>
                    </a:p>
                  </a:txBody>
                  <a:tcPr/>
                </a:tc>
              </a:tr>
              <a:tr h="304800">
                <a:tc>
                  <a:txBody>
                    <a:bodyPr/>
                    <a:lstStyle/>
                    <a:p>
                      <a:pPr algn="ctr"/>
                      <a:r>
                        <a:rPr lang="en-US" sz="1800" baseline="0" dirty="0" smtClean="0"/>
                        <a:t>Major Organ Transplant</a:t>
                      </a:r>
                      <a:endParaRPr lang="en-US" sz="1800" baseline="0" dirty="0"/>
                    </a:p>
                  </a:txBody>
                  <a:tcPr/>
                </a:tc>
              </a:tr>
              <a:tr h="304800">
                <a:tc>
                  <a:txBody>
                    <a:bodyPr/>
                    <a:lstStyle/>
                    <a:p>
                      <a:pPr algn="ctr"/>
                      <a:r>
                        <a:rPr lang="en-US" sz="1800" baseline="0" dirty="0" smtClean="0"/>
                        <a:t>Paralysis</a:t>
                      </a:r>
                      <a:endParaRPr lang="en-US" sz="1800" baseline="0" dirty="0"/>
                    </a:p>
                  </a:txBody>
                  <a:tcPr/>
                </a:tc>
              </a:tr>
              <a:tr h="304800">
                <a:tc>
                  <a:txBody>
                    <a:bodyPr/>
                    <a:lstStyle/>
                    <a:p>
                      <a:pPr algn="ctr"/>
                      <a:r>
                        <a:rPr lang="en-US" sz="1800" baseline="0" dirty="0" smtClean="0"/>
                        <a:t>Coma</a:t>
                      </a:r>
                      <a:endParaRPr lang="en-US" sz="1800" baseline="0" dirty="0"/>
                    </a:p>
                  </a:txBody>
                  <a:tcPr/>
                </a:tc>
              </a:tr>
              <a:tr h="304800">
                <a:tc>
                  <a:txBody>
                    <a:bodyPr/>
                    <a:lstStyle/>
                    <a:p>
                      <a:pPr algn="ctr"/>
                      <a:r>
                        <a:rPr lang="en-US" sz="1800" baseline="0" dirty="0" smtClean="0"/>
                        <a:t>Severe Burn</a:t>
                      </a:r>
                      <a:endParaRPr lang="en-US" sz="1800" baseline="0" dirty="0"/>
                    </a:p>
                  </a:txBody>
                  <a:tcPr/>
                </a:tc>
              </a:tr>
            </a:tbl>
          </a:graphicData>
        </a:graphic>
      </p:graphicFrame>
    </p:spTree>
    <p:extLst>
      <p:ext uri="{BB962C8B-B14F-4D97-AF65-F5344CB8AC3E}">
        <p14:creationId xmlns:p14="http://schemas.microsoft.com/office/powerpoint/2010/main" val="1562691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549275" y="552450"/>
            <a:ext cx="8045450" cy="307975"/>
          </a:xfrm>
        </p:spPr>
        <p:txBody>
          <a:bodyPr/>
          <a:lstStyle/>
          <a:p>
            <a:r>
              <a:rPr lang="en-US" dirty="0" smtClean="0"/>
              <a:t>New Illustration Graphs-Critical Illness</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85296"/>
            <a:ext cx="8305800" cy="4377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143000" y="5921514"/>
            <a:ext cx="6858000" cy="707886"/>
          </a:xfrm>
          <a:prstGeom prst="rect">
            <a:avLst/>
          </a:prstGeom>
        </p:spPr>
        <p:txBody>
          <a:bodyPr wrap="square">
            <a:spAutoFit/>
          </a:bodyPr>
          <a:lstStyle/>
          <a:p>
            <a:pPr algn="ctr"/>
            <a:r>
              <a:rPr lang="en-US" sz="1000" dirty="0">
                <a:solidFill>
                  <a:srgbClr val="000000"/>
                </a:solidFill>
              </a:rPr>
              <a:t>*The hypothetical example shown assumes that the policy is issued with a life insurance benefit of $500,000 on a male, age 45, Standard </a:t>
            </a:r>
            <a:r>
              <a:rPr lang="en-US" sz="1000" dirty="0" smtClean="0">
                <a:solidFill>
                  <a:srgbClr val="000000"/>
                </a:solidFill>
              </a:rPr>
              <a:t>Non Tobacco</a:t>
            </a:r>
            <a:r>
              <a:rPr lang="en-US" sz="1000" dirty="0">
                <a:solidFill>
                  <a:srgbClr val="000000"/>
                </a:solidFill>
              </a:rPr>
              <a:t>. Hypothetical amounts shown assume that no policy premiums are unpaid and that there is no loan balance. The potential benefit payouts were calculated using assumptions that are not guaranteed and may be changed at any time. Actual payouts may be more or less favorable. </a:t>
            </a:r>
          </a:p>
        </p:txBody>
      </p:sp>
    </p:spTree>
    <p:extLst>
      <p:ext uri="{BB962C8B-B14F-4D97-AF65-F5344CB8AC3E}">
        <p14:creationId xmlns:p14="http://schemas.microsoft.com/office/powerpoint/2010/main" val="2588176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Terminal Illness</a:t>
            </a:r>
            <a:endParaRPr lang="en-US" dirty="0"/>
          </a:p>
        </p:txBody>
      </p:sp>
      <p:sp>
        <p:nvSpPr>
          <p:cNvPr id="4" name="Content Placeholder 2"/>
          <p:cNvSpPr txBox="1">
            <a:spLocks/>
          </p:cNvSpPr>
          <p:nvPr/>
        </p:nvSpPr>
        <p:spPr bwMode="gray">
          <a:xfrm>
            <a:off x="457200" y="2209800"/>
            <a:ext cx="4038600"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177800" indent="-177800" algn="l" defTabSz="457200" rtl="0" eaLnBrk="0" fontAlgn="base" hangingPunct="0">
              <a:spcBef>
                <a:spcPts val="1200"/>
              </a:spcBef>
              <a:spcAft>
                <a:spcPct val="0"/>
              </a:spcAft>
              <a:buClr>
                <a:srgbClr val="00A4E4"/>
              </a:buClr>
              <a:buFont typeface="Wingdings" pitchFamily="2" charset="2"/>
              <a:buChar char="§"/>
              <a:tabLst>
                <a:tab pos="8005763" algn="r"/>
              </a:tabLst>
              <a:defRPr sz="1400">
                <a:solidFill>
                  <a:srgbClr val="000000"/>
                </a:solidFill>
                <a:latin typeface="+mn-lt"/>
                <a:ea typeface="ＭＳ Ｐゴシック" pitchFamily="34" charset="-128"/>
                <a:cs typeface="+mn-cs"/>
              </a:defRPr>
            </a:lvl1pPr>
            <a:lvl2pPr marL="361950" indent="-171450" algn="l" defTabSz="457200" rtl="0" eaLnBrk="0" fontAlgn="base" hangingPunct="0">
              <a:spcBef>
                <a:spcPts val="300"/>
              </a:spcBef>
              <a:spcAft>
                <a:spcPct val="0"/>
              </a:spcAft>
              <a:buClr>
                <a:srgbClr val="00A4E4"/>
              </a:buClr>
              <a:buFont typeface="Arial" charset="0"/>
              <a:buChar char="–"/>
              <a:tabLst>
                <a:tab pos="8005763" algn="r"/>
              </a:tabLst>
              <a:defRPr sz="1200">
                <a:solidFill>
                  <a:srgbClr val="000000"/>
                </a:solidFill>
                <a:latin typeface="+mn-lt"/>
                <a:ea typeface="ＭＳ Ｐゴシック" pitchFamily="34" charset="-128"/>
                <a:cs typeface="+mn-cs"/>
              </a:defRPr>
            </a:lvl2pPr>
            <a:lvl3pPr marL="501650" indent="-1397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3pPr>
            <a:lvl4pPr marL="647700" indent="-152400"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4pPr>
            <a:lvl5pPr marL="792163" indent="-144463" algn="l" defTabSz="457200" rtl="0" eaLnBrk="0" fontAlgn="base" hangingPunct="0">
              <a:spcBef>
                <a:spcPts val="300"/>
              </a:spcBef>
              <a:spcAft>
                <a:spcPct val="0"/>
              </a:spcAft>
              <a:buClr>
                <a:srgbClr val="00A4E4"/>
              </a:buClr>
              <a:buFont typeface="Arial" charset="0"/>
              <a:buChar char="»"/>
              <a:tabLst>
                <a:tab pos="8005763" algn="r"/>
              </a:tabLst>
              <a:defRPr sz="1000">
                <a:solidFill>
                  <a:srgbClr val="000000"/>
                </a:solidFill>
                <a:latin typeface="+mn-lt"/>
                <a:ea typeface="ＭＳ Ｐゴシック" pitchFamily="34" charset="-128"/>
                <a:cs typeface="+mn-cs"/>
              </a:defRPr>
            </a:lvl5pPr>
            <a:lvl6pPr marL="12493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6pPr>
            <a:lvl7pPr marL="17065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7pPr>
            <a:lvl8pPr marL="21637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8pPr>
            <a:lvl9pPr marL="2620963" indent="-144463" algn="l" defTabSz="457200" rtl="0" eaLnBrk="1" fontAlgn="base" hangingPunct="1">
              <a:spcBef>
                <a:spcPts val="300"/>
              </a:spcBef>
              <a:spcAft>
                <a:spcPct val="0"/>
              </a:spcAft>
              <a:buClr>
                <a:srgbClr val="00A4E4"/>
              </a:buClr>
              <a:buFont typeface="Arial" pitchFamily="34" charset="0"/>
              <a:buChar char="»"/>
              <a:tabLst>
                <a:tab pos="8005763" algn="r"/>
              </a:tabLst>
              <a:defRPr sz="1000">
                <a:solidFill>
                  <a:srgbClr val="000000"/>
                </a:solidFill>
                <a:latin typeface="+mn-lt"/>
                <a:ea typeface="+mn-ea"/>
                <a:cs typeface="+mn-cs"/>
              </a:defRPr>
            </a:lvl9pPr>
          </a:lstStyle>
          <a:p>
            <a:pPr marL="0" indent="0">
              <a:buFont typeface="Wingdings" pitchFamily="2" charset="2"/>
              <a:buNone/>
            </a:pPr>
            <a:r>
              <a:rPr lang="en-US" sz="1800" b="1" u="sng" kern="0" dirty="0" smtClean="0">
                <a:solidFill>
                  <a:schemeClr val="accent1"/>
                </a:solidFill>
              </a:rPr>
              <a:t>An illness or physical condition that:</a:t>
            </a:r>
          </a:p>
          <a:p>
            <a:pPr marL="0" indent="0">
              <a:buFont typeface="Wingdings" pitchFamily="2" charset="2"/>
              <a:buNone/>
            </a:pPr>
            <a:endParaRPr lang="en-US" kern="0" dirty="0" smtClean="0">
              <a:solidFill>
                <a:schemeClr val="accent1"/>
              </a:solidFill>
            </a:endParaRPr>
          </a:p>
          <a:p>
            <a:r>
              <a:rPr lang="en-US" kern="0" dirty="0" smtClean="0">
                <a:solidFill>
                  <a:schemeClr val="accent1"/>
                </a:solidFill>
              </a:rPr>
              <a:t>Is diagnosed by a physician to be reasonably expected to result in the insured’s death within </a:t>
            </a:r>
            <a:r>
              <a:rPr lang="en-US" b="1" kern="0" dirty="0" smtClean="0">
                <a:solidFill>
                  <a:schemeClr val="accent1"/>
                </a:solidFill>
              </a:rPr>
              <a:t>24 months</a:t>
            </a:r>
            <a:r>
              <a:rPr lang="en-US" kern="0" dirty="0" smtClean="0">
                <a:solidFill>
                  <a:schemeClr val="accent1"/>
                </a:solidFill>
              </a:rPr>
              <a:t> from the date of the diagnosis</a:t>
            </a:r>
            <a:endParaRPr lang="en-US" kern="0" dirty="0">
              <a:solidFill>
                <a:schemeClr val="accent1"/>
              </a:solidFill>
            </a:endParaRPr>
          </a:p>
        </p:txBody>
      </p:sp>
      <p:sp>
        <p:nvSpPr>
          <p:cNvPr id="5" name="AutoShape 2" descr="data:image/jpeg;base64,/9j/4AAQSkZJRgABAQAAAQABAAD/2wCEAAkGBxQTEhQUExQUFhUUFBQUFRQUFBQUFBQXFBQWFhQVFBUYHCggGBolHBQUITEhJSksLi4uFx8zODMsNygtLisBCgoKDg0OGhAQGywkHyQtLCwsLCwsLCwsLCwsLCwsLCwsLCwsLCwsLCwsLCwsLCwsLCwsLCwsLCwsLCwsLCwsLP/AABEIAKgA8AMBIgACEQEDEQH/xAAcAAABBQEBAQAAAAAAAAAAAAAEAAIDBQYBBwj/xAA9EAABAwIDBQUGAwcEAwAAAAABAAIRAwQFEiEGMUFRcRMiYYGRMqGxwdHwI0JSBxQzYnLh8YKSotIVJFP/xAAZAQACAwEAAAAAAAAAAAAAAAABAgADBAX/xAAkEQACAgICAgIDAQEAAAAAAAAAAQIRAyESMUFRBBMiMmFCFP/aAAwDAQACEQMRAD8A1UpuZJyjK5h1SdpUrXIZrlICiAJapKVUtII4KFhTymTEaNdh152jZ48UYCsfh94abp4cVq6VYOAIWzHPkjFkhxZNKUpmZLMrCskSTMya+qAJJgKEJVyVWVMWH5Wk+cKN+KmNGgHrKr+2Psf65ei2JTCVQuvah/MU+liLxvhw8dD6pP8AoiO8Ei5LlztEHSvmu8DyP1UperVJPopcWuwkVVS4rc5jA4Im7uco8VSOfJVWWeqLcUfIoUdRPLlC4yscmbIoicU2VLCY4KllyEFI1MapAigtkrUiVwKKtUgK1Iqkwe/uMrVl68kyrG9rZj4IQsV8VRlm7ZdlMJTyVE9U0bBSpGlRQu01ABTCpGuQ7SpQ9QDHkK1wfEspyu3cCqjtFJTok6nQJoSadoScU1TNs10qOtctbvPks6cQLGxJgeqEbcl4kcT6rS8+tGePx23sv6uLj8o9UHWunO36/AeSBpoxrFnllkzQsMY9DcxKc1vNdAXSVVbZYojuzXCxRG5ASdcgKaGpj305TWVXt3HyOqTbkLgqc0droWST0zlaoXb0O4okPB4jzTKgbxKnJvsTgl0CEpKXQLpYkZYgdzUxEuYoXBKMcCkaExgRFNieKsWTGPMBVF9XnQKbGaz26BpjmqF14r1GuzNOd6QTkXMiF/fQuG9Cayou5XHBV9veg8UaHykaNiHJrUpXMyWgksp4dwQxei6DMok+0fclol0iV3dHMqelJAnehrkbh5Kxps1VlFdlfighuq7hmtNniPmodpD3EVhNLLSpg7wxs+iXyP8A5RZ21NE1dyZRXK70rehorYDUuYdHgq/GMcp0W95w6cVitq9p67az2UqRAGgqOnKdNS0DfrPFYf8A9mrXY+s4ub2jM2umXMMwA6KRjfbL2v4ez4PSr1/xHjs2HVrd7iOZ4BXTLXLuE9TJXcFuw9g8NPoj6rE0IpqyrI5KVMrxUCkASvGD2t3NUlDGC+qabdzdXHlOgA9CkensKg5K4lwaajLeKItqYdzSq0IHNHjqxWqdEAdK7T0MJMaDuTnU0tEejtRqGcEfEhDNp6qKOxeWhUqasrW35plsxo3lFfvLRz9FsxxjHbZmySlLSHvt2neAqjENlqVThB5hWhvm8j7lz/yA/SfVWOcH2U8J+jz/ABPY+qzVneHvVKcOqDQtIXrrb5p3gj3qOpQpVOUpHCL/AFYbku0eSbQ4VWtHEiXU+B4jqu4RjYdoTqvV8Us21GkOErxravZh9B5fS3TMIzx+UW4816ZrGVks6xeC7Q65Kmh8VpqVyCs7VGhbLWxpZnydzdfois2Z4HLU/JR4Y2abjMaj4LuH6ZyecDy+wpRPDJ4mo0eforSmNFU2L5c49B67/grXN3ULFozm0lTMQwb3EN9TCu6DteizFernu6beRJ9AStNQakvTLuPSLBhQWIXGVp5/cIyms/tCO8zWNT8AkZZBKyF2Hte2CASstiuBGmCWCRy4jotXbuywp6lQcvcohnIo9kMcDgNe83Rw++BW6o37SPuQsBiGzzXPNWi406kSY3OjXUeKNpuuaY17N4gGZc33aoxbj0NPhk2+y+2hvA2kSPFYrYu7zOqk7+0b6ZdPmpMcu7qowtaxg/1E/JZLZurWtbh3biG1I73AOaTGvjJRl+SstxOMVx9nt+HP1H3wRVQ6qgwnEBoeitqtxxT45JxMmWDUyCkdVO8RmJ4D7+KbTdqm3j+47mSAPOFX4BLbH7iPGfcpmlDl2s8AD6lFUCIEox7K5IZmSzKR7wo84TC0dhcK616ZWejYeDHSk4KAldzIcgOBe1WLOY7YhzSFqHBBXdGQui0c5OjwraLAxJI0PNCYRiT6ZDKm7g76r03H8KkHRYK/w2CdFTKNmiM2jZUbwC3Zl1JBJPAHj1RVgfwQTxLj7/7LL7NZoe0yQIjzWnAPZNDRub8yqHFpmxTi4pImsKZjfvJ+is6vsFAYd/Db5/EqzaNEjQTAW9aL9k8c49Wn6LaW7l55tjU/d7hlXgx7XHpPe90r0nDqIIHjr9EIxbL8tKn/AAMoFZjaivD6Y55vdH1Wo7LKfBYfbC5Ar0R/K8+9o+qXIqRMKUpBNu7mjabZG8hB2Y0RjRGqREktic0j/Cjq1YZBHmpzUHEJjWk6gaHhwTCUAGoC4Ik2bXD2QeegMqCthxJlhynkdx6clLa1C0w4RHvHggRv0KhZBnsEs8Bu9Nydd4w+j/EAy7s893z5Ih9WWZvIJ7aZIgiZGs/RFa6GU29vYNb46wjRw8jPwTzijSZkEjcOSRs8o7oAjgkLFhaQ8B08xPVBphbT2SDEhOpnw4IluIAjeqM7M0gSWtHTWPLko/3ZjSRlLT4EhSqBSZf9uTxSbcELKXFvdMM0n52H8jx3h0cN46om1ua3FsxvAOo8igHgqNXRvDxUvagrP2+It/NLeuitqIzCQQjYko0FuKbmXA3mmypYlGrKiqNUya4LrnHKS/oSsfi+HcYW/uqchZ6/pquSLIsy2GUcod4lXlH+F5lV7mZXdUTTqHIWjeCT6xuWeWmbcSukEYSc4I/SSPXUfNWr6JAmZCo9ntH1Bv0YT6uC0VR/dISarZoaalSPM/2s280sw5FbDYm87SzoOd7XZtDurRB+CqtvbftKLRxkD1KCwi+qW9Ps2Na7XSSRBO/qkiy+cE4L2bm8uANSYheK7QbTsq3heD3G9xp8AdT0JlekMtH1v4rpH6Ro3z5oh+zlFzYNNhHi0JOVvaLIpY/JUYLWzNBmZV0AqB2Fmzd3AexO8f8Az6eHgrmhcAjrxCCQmRbtEj2fBT0QmMgqWnSRKR/ZDVD3luHMLeMGDyKMkj+yjcRwUAZzBrs5Q1wmCtLSEhZllLJWe3h7Teh+yFo8OdprKWLHyLyiUhRlo9UZUQlXcnaKkyV1OBx8huVTjFOGZv0mZjWOKuKLg4KK7oSCDuOhHXegwxlTAbOrLdF19tnMjeOI0InkqHD7ktcWOOrHFvWNx9Fo7SrKipl7g0M/c3HRwBHT4qe1wwNMt08Ee3dKnZuRcDPJtEGVMKnqIVzkrQqNUkkkuuckjqNVLiFrxV7CirUpStWFM87xDuvb4mPVC3AmfHiFotpcNOUkCY16Qs7Sqh2vuWbIqZswvRHs+/saz3Pe6HsDZJmCHSPmr2vi7GiXOaB1+5VQaMoWrbN5Khm2E97M7tni1a4c0UJaymc0xq87hI4Aa+qqbPH7mk5pqU84adQ05SR4StxRsmxrEeHE/MqephbHDVoHvKRSrRe2g3AMfoXDe44ZuLDo9vVpV0KzRqCsLd7I0n6iWuG5zTBHiDwVPdYld4efxfx6G7tI77P6v1BMtlcvdnq1zVa9sGCCsVdE27iG6sP5eI6KLCdqqdRvceD0Oo6jgm4hfNclb9hiq66LrCL4PbI4GDzCuaRWAsrzs3yNx3j5rV2F5PHTeoBou2ngoKjAuCrKeCgJRQ41SLcrx+XR39J+h+KPsLnQKW4ZoQdQdCs/ZVjTeaZPsnQ82ncUnRalao2VB0rlRqEtKshFucnKGtgdq7K4j7hHuMhVd4YcCOh+SJp1NFLC43szG0lDs67XjdUH/Jv1BHojcOvI6q2cxjyA4AieuqtKVBrNGgBSMS556io0C2xceBjmRHoiy6EypVhB1rkBM2USbkEVqyDNVB1bqUI68kw0Fx5NE/4Sdhqj0tJcXV1zjCXCF1JAhFUpAjVYfaPZV4Jq2xGbe6mdGu6HgVvCE1wQcU+x4ycXaPKLS9k5XtdTqDex2h8uY6KdzZWt2mwJtZuYDvDURvB5hY6zLmuNOpvGoPMcfMLJkx0bcWVSC6OusdPmUQeAUI0PROB3AbzoPqqKtmpMIA5qO/sg9pBAIIIII0I5FTBusIim2QjJUHHKz562rwV1nclrC4Nd3qZBIMTq2fD6KChj9w3TNmH8wn3r1D9qOFB9DPHepuDgfB2jh8PReUi3WmElOOzHkg8c/wAXReWm1nCowjxaZHotJgW1dPOBnEHnoRPVYEWsrpsDyUeKLDHNNd7PoOzryrBeZ/swxB/fpVHEhgYWTvDdQRPhp6r06nBWWUadGtS5JMZUbKz+0NjDRVbvZqfFvEfNaqjS3oO8p6ERIII9UriPF70VeE3QLZ5q2a8FZLZ4wwN/SS30MLUW7EqHnFHbikXD+24oe1dIg7+KsssISs0B4PP4hNRUnWiXsVP2/NNpjNuQmIuLACGkmYgc+CZJ+BHXkbd3cCSqdl06sfwml3jub/u+iKs8BfWdnuDI3ik2QxvX9R6+i1NraNYIAVscF9lU86X6lDZ7OucZquJ/kbo3zO8+5aOzsGMENAA6IqmnsC0Rgl0Y55XLsNSSSV5nOrqakoQ6uFKVxAg0hUeNbPsrd5vdeNQ4fMK9hNLUGrGTa6PMMRFS3dFZsDcKg1YevJSWlYFw14GPcvQ7q0bUBa4Ag81iMU2TfRJfb6t3mn/15KiWKto2Y/kWqkTNMo6ybofvgqq3eHRHnzHgfFWlJ+izT7NWPoptp7btKTmx7Qhed1tmXToF60bftD4fFT08GB4LRhjUdmb5GS56PGW4E4bwpm4NHBexuwFh4e5V15s1xancWVfYjz3B6Io1Q7gdDw0K9BtK2gWcxDCy2QRCJwq6MZTvGn91nyx8mvBO/wATW0aqir0szdDr8ELQqKVg4JE0XST8GFwasW1arH6ObVdI6mRHkVtrGoIWR2ntuxuGVRuq9x39TdWn0n0V3ht1oElbL5flFM0Q1QmIUiGE8tfRK1qydURcMkEcCIIT6aM+4yILDXWUU4aidQq62aWOy8tx5hWGfRGMiZIB9KnyUtOmm2r5YD5eimAJWxbRy5WnR1gClHgu06X+VLp1TFbZIEkkk4h1JJJQhxdhJKFCChcIXYXEAnCFwtTklCFZeYLSqHMWgO/U3uk9SN6ip4Kwcz1Mq4hNISuEXuixZZpUmBMtQNyk7NTkJpCNC8rI8qdlXV0KABLqwY8QQFkcX2bfTPaUu8BwG9bsMSLAhKKfY0Mji7R53Y3ocPEbwd46q1ou0V7eYFRqGXMh36m90+ZG9QM2bY3c9/qPoskvjyT0dCPy8bW9GE/aI0m1Me017HDqCqrZnEc7Rz3EcivUxgNP80u0jvQVV3Owtu45mZqTubD8QdCm+h1/Qx+ZFOvAJZOBVk0GE+12VDY/Fcf9ICJdgzx7L/UR7wk+ma8Dv5OKXkqL9hIa5oJIMQNTBUtox7vyOHiRAVtZ2LmnvZfLVHtpqyGG9spn8ulxWwW1tyAJ+qKDfsp4ShaEqMMpW7FAXRK63onSmEHELgSSRIdXF1JQAkkklCHUkklCHEoSSUCchcKSSgBpKblSSUIdgBLNySSQIdATwkkiQ5KaUklCChOASSUCdhcSSUIchKFxJQh2EgEklCDoSXUlCH//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data:image/jpeg;base64,/9j/4AAQSkZJRgABAQAAAQABAAD/2wCEAAkGBxQTEhQUExQUFhUUFBQUFRQUFBQUFBQXFBQWFhQVFBUYHCggGBolHBQUITEhJSksLi4uFx8zODMsNygtLisBCgoKDg0OGhAQGywkHyQtLCwsLCwsLCwsLCwsLCwsLCwsLCwsLCwsLCwsLCwsLCwsLCwsLCwsLCwsLCwsLCwsLP/AABEIAKgA8AMBIgACEQEDEQH/xAAcAAABBQEBAQAAAAAAAAAAAAAEAAIDBQYBBwj/xAA9EAABAwIDBQUGAwcEAwAAAAABAAIRAwQFEiEGMUFRcRMiYYGRMqGxwdHwI0JSBxQzYnLh8YKSotIVJFP/xAAZAQACAwEAAAAAAAAAAAAAAAABAgADBAX/xAAkEQACAgICAgIDAQEAAAAAAAAAAQIRAyESMUFRBBMiMmFCFP/aAAwDAQACEQMRAD8A1UpuZJyjK5h1SdpUrXIZrlICiAJapKVUtII4KFhTymTEaNdh152jZ48UYCsfh94abp4cVq6VYOAIWzHPkjFkhxZNKUpmZLMrCskSTMya+qAJJgKEJVyVWVMWH5Wk+cKN+KmNGgHrKr+2Psf65ei2JTCVQuvah/MU+liLxvhw8dD6pP8AoiO8Ei5LlztEHSvmu8DyP1UperVJPopcWuwkVVS4rc5jA4Im7uco8VSOfJVWWeqLcUfIoUdRPLlC4yscmbIoicU2VLCY4KllyEFI1MapAigtkrUiVwKKtUgK1Iqkwe/uMrVl68kyrG9rZj4IQsV8VRlm7ZdlMJTyVE9U0bBSpGlRQu01ABTCpGuQ7SpQ9QDHkK1wfEspyu3cCqjtFJTok6nQJoSadoScU1TNs10qOtctbvPks6cQLGxJgeqEbcl4kcT6rS8+tGePx23sv6uLj8o9UHWunO36/AeSBpoxrFnllkzQsMY9DcxKc1vNdAXSVVbZYojuzXCxRG5ASdcgKaGpj305TWVXt3HyOqTbkLgqc0droWST0zlaoXb0O4okPB4jzTKgbxKnJvsTgl0CEpKXQLpYkZYgdzUxEuYoXBKMcCkaExgRFNieKsWTGPMBVF9XnQKbGaz26BpjmqF14r1GuzNOd6QTkXMiF/fQuG9Cayou5XHBV9veg8UaHykaNiHJrUpXMyWgksp4dwQxei6DMok+0fclol0iV3dHMqelJAnehrkbh5Kxps1VlFdlfighuq7hmtNniPmodpD3EVhNLLSpg7wxs+iXyP8A5RZ21NE1dyZRXK70rehorYDUuYdHgq/GMcp0W95w6cVitq9p67az2UqRAGgqOnKdNS0DfrPFYf8A9mrXY+s4ub2jM2umXMMwA6KRjfbL2v4ez4PSr1/xHjs2HVrd7iOZ4BXTLXLuE9TJXcFuw9g8NPoj6rE0IpqyrI5KVMrxUCkASvGD2t3NUlDGC+qabdzdXHlOgA9CkensKg5K4lwaajLeKItqYdzSq0IHNHjqxWqdEAdK7T0MJMaDuTnU0tEejtRqGcEfEhDNp6qKOxeWhUqasrW35plsxo3lFfvLRz9FsxxjHbZmySlLSHvt2neAqjENlqVThB5hWhvm8j7lz/yA/SfVWOcH2U8J+jz/ABPY+qzVneHvVKcOqDQtIXrrb5p3gj3qOpQpVOUpHCL/AFYbku0eSbQ4VWtHEiXU+B4jqu4RjYdoTqvV8Us21GkOErxravZh9B5fS3TMIzx+UW4816ZrGVks6xeC7Q65Kmh8VpqVyCs7VGhbLWxpZnydzdfois2Z4HLU/JR4Y2abjMaj4LuH6ZyecDy+wpRPDJ4mo0eforSmNFU2L5c49B67/grXN3ULFozm0lTMQwb3EN9TCu6DteizFernu6beRJ9AStNQakvTLuPSLBhQWIXGVp5/cIyms/tCO8zWNT8AkZZBKyF2Hte2CASstiuBGmCWCRy4jotXbuywp6lQcvcohnIo9kMcDgNe83Rw++BW6o37SPuQsBiGzzXPNWi406kSY3OjXUeKNpuuaY17N4gGZc33aoxbj0NPhk2+y+2hvA2kSPFYrYu7zOqk7+0b6ZdPmpMcu7qowtaxg/1E/JZLZurWtbh3biG1I73AOaTGvjJRl+SstxOMVx9nt+HP1H3wRVQ6qgwnEBoeitqtxxT45JxMmWDUyCkdVO8RmJ4D7+KbTdqm3j+47mSAPOFX4BLbH7iPGfcpmlDl2s8AD6lFUCIEox7K5IZmSzKR7wo84TC0dhcK616ZWejYeDHSk4KAldzIcgOBe1WLOY7YhzSFqHBBXdGQui0c5OjwraLAxJI0PNCYRiT6ZDKm7g76r03H8KkHRYK/w2CdFTKNmiM2jZUbwC3Zl1JBJPAHj1RVgfwQTxLj7/7LL7NZoe0yQIjzWnAPZNDRub8yqHFpmxTi4pImsKZjfvJ+is6vsFAYd/Db5/EqzaNEjQTAW9aL9k8c49Wn6LaW7l55tjU/d7hlXgx7XHpPe90r0nDqIIHjr9EIxbL8tKn/AAMoFZjaivD6Y55vdH1Wo7LKfBYfbC5Ar0R/K8+9o+qXIqRMKUpBNu7mjabZG8hB2Y0RjRGqREktic0j/Cjq1YZBHmpzUHEJjWk6gaHhwTCUAGoC4Ik2bXD2QeegMqCthxJlhynkdx6clLa1C0w4RHvHggRv0KhZBnsEs8Bu9Nydd4w+j/EAy7s893z5Ih9WWZvIJ7aZIgiZGs/RFa6GU29vYNb46wjRw8jPwTzijSZkEjcOSRs8o7oAjgkLFhaQ8B08xPVBphbT2SDEhOpnw4IluIAjeqM7M0gSWtHTWPLko/3ZjSRlLT4EhSqBSZf9uTxSbcELKXFvdMM0n52H8jx3h0cN46om1ua3FsxvAOo8igHgqNXRvDxUvagrP2+It/NLeuitqIzCQQjYko0FuKbmXA3mmypYlGrKiqNUya4LrnHKS/oSsfi+HcYW/uqchZ6/pquSLIsy2GUcod4lXlH+F5lV7mZXdUTTqHIWjeCT6xuWeWmbcSukEYSc4I/SSPXUfNWr6JAmZCo9ntH1Bv0YT6uC0VR/dISarZoaalSPM/2s280sw5FbDYm87SzoOd7XZtDurRB+CqtvbftKLRxkD1KCwi+qW9Ps2Na7XSSRBO/qkiy+cE4L2bm8uANSYheK7QbTsq3heD3G9xp8AdT0JlekMtH1v4rpH6Ro3z5oh+zlFzYNNhHi0JOVvaLIpY/JUYLWzNBmZV0AqB2Fmzd3AexO8f8Az6eHgrmhcAjrxCCQmRbtEj2fBT0QmMgqWnSRKR/ZDVD3luHMLeMGDyKMkj+yjcRwUAZzBrs5Q1wmCtLSEhZllLJWe3h7Teh+yFo8OdprKWLHyLyiUhRlo9UZUQlXcnaKkyV1OBx8huVTjFOGZv0mZjWOKuKLg4KK7oSCDuOhHXegwxlTAbOrLdF19tnMjeOI0InkqHD7ktcWOOrHFvWNx9Fo7SrKipl7g0M/c3HRwBHT4qe1wwNMt08Ee3dKnZuRcDPJtEGVMKnqIVzkrQqNUkkkuuckjqNVLiFrxV7CirUpStWFM87xDuvb4mPVC3AmfHiFotpcNOUkCY16Qs7Sqh2vuWbIqZswvRHs+/saz3Pe6HsDZJmCHSPmr2vi7GiXOaB1+5VQaMoWrbN5Khm2E97M7tni1a4c0UJaymc0xq87hI4Aa+qqbPH7mk5pqU84adQ05SR4StxRsmxrEeHE/MqephbHDVoHvKRSrRe2g3AMfoXDe44ZuLDo9vVpV0KzRqCsLd7I0n6iWuG5zTBHiDwVPdYld4efxfx6G7tI77P6v1BMtlcvdnq1zVa9sGCCsVdE27iG6sP5eI6KLCdqqdRvceD0Oo6jgm4hfNclb9hiq66LrCL4PbI4GDzCuaRWAsrzs3yNx3j5rV2F5PHTeoBou2ngoKjAuCrKeCgJRQ41SLcrx+XR39J+h+KPsLnQKW4ZoQdQdCs/ZVjTeaZPsnQ82ncUnRalao2VB0rlRqEtKshFucnKGtgdq7K4j7hHuMhVd4YcCOh+SJp1NFLC43szG0lDs67XjdUH/Jv1BHojcOvI6q2cxjyA4AieuqtKVBrNGgBSMS556io0C2xceBjmRHoiy6EypVhB1rkBM2USbkEVqyDNVB1bqUI68kw0Fx5NE/4Sdhqj0tJcXV1zjCXCF1JAhFUpAjVYfaPZV4Jq2xGbe6mdGu6HgVvCE1wQcU+x4ycXaPKLS9k5XtdTqDex2h8uY6KdzZWt2mwJtZuYDvDURvB5hY6zLmuNOpvGoPMcfMLJkx0bcWVSC6OusdPmUQeAUI0PROB3AbzoPqqKtmpMIA5qO/sg9pBAIIIII0I5FTBusIim2QjJUHHKz562rwV1nclrC4Nd3qZBIMTq2fD6KChj9w3TNmH8wn3r1D9qOFB9DPHepuDgfB2jh8PReUi3WmElOOzHkg8c/wAXReWm1nCowjxaZHotJgW1dPOBnEHnoRPVYEWsrpsDyUeKLDHNNd7PoOzryrBeZ/swxB/fpVHEhgYWTvDdQRPhp6r06nBWWUadGtS5JMZUbKz+0NjDRVbvZqfFvEfNaqjS3oO8p6ERIII9UriPF70VeE3QLZ5q2a8FZLZ4wwN/SS30MLUW7EqHnFHbikXD+24oe1dIg7+KsssISs0B4PP4hNRUnWiXsVP2/NNpjNuQmIuLACGkmYgc+CZJ+BHXkbd3cCSqdl06sfwml3jub/u+iKs8BfWdnuDI3ik2QxvX9R6+i1NraNYIAVscF9lU86X6lDZ7OucZquJ/kbo3zO8+5aOzsGMENAA6IqmnsC0Rgl0Y55XLsNSSSV5nOrqakoQ6uFKVxAg0hUeNbPsrd5vdeNQ4fMK9hNLUGrGTa6PMMRFS3dFZsDcKg1YevJSWlYFw14GPcvQ7q0bUBa4Ag81iMU2TfRJfb6t3mn/15KiWKto2Y/kWqkTNMo6ybofvgqq3eHRHnzHgfFWlJ+izT7NWPoptp7btKTmx7Qhed1tmXToF60bftD4fFT08GB4LRhjUdmb5GS56PGW4E4bwpm4NHBexuwFh4e5V15s1xancWVfYjz3B6Io1Q7gdDw0K9BtK2gWcxDCy2QRCJwq6MZTvGn91nyx8mvBO/wATW0aqir0szdDr8ELQqKVg4JE0XST8GFwasW1arH6ObVdI6mRHkVtrGoIWR2ntuxuGVRuq9x39TdWn0n0V3ht1oElbL5flFM0Q1QmIUiGE8tfRK1qydURcMkEcCIIT6aM+4yILDXWUU4aidQq62aWOy8tx5hWGfRGMiZIB9KnyUtOmm2r5YD5eimAJWxbRy5WnR1gClHgu06X+VLp1TFbZIEkkk4h1JJJQhxdhJKFCChcIXYXEAnCFwtTklCFZeYLSqHMWgO/U3uk9SN6ip4Kwcz1Mq4hNISuEXuixZZpUmBMtQNyk7NTkJpCNC8rI8qdlXV0KABLqwY8QQFkcX2bfTPaUu8BwG9bsMSLAhKKfY0Mji7R53Y3ocPEbwd46q1ou0V7eYFRqGXMh36m90+ZG9QM2bY3c9/qPoskvjyT0dCPy8bW9GE/aI0m1Me017HDqCqrZnEc7Rz3EcivUxgNP80u0jvQVV3Owtu45mZqTubD8QdCm+h1/Qx+ZFOvAJZOBVk0GE+12VDY/Fcf9ICJdgzx7L/UR7wk+ma8Dv5OKXkqL9hIa5oJIMQNTBUtox7vyOHiRAVtZ2LmnvZfLVHtpqyGG9spn8ulxWwW1tyAJ+qKDfsp4ShaEqMMpW7FAXRK63onSmEHELgSSRIdXF1JQAkkklCHUkklCHEoSSUCchcKSSgBpKblSSUIdgBLNySSQIdATwkkiQ5KaUklCChOASSUCdhcSSUIchKFxJQh2EgEklCDoSXUlCH//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data:image/jpeg;base64,/9j/4AAQSkZJRgABAQAAAQABAAD/2wCEAAkGBxQTEhQUExQUFhUUFBQUFRQUFBQUFBQXFBQWFhQVFBUYHCggGBolHBQUITEhJSksLi4uFx8zODMsNygtLisBCgoKDg0OGhAQGywkHyQtLCwsLCwsLCwsLCwsLCwsLCwsLCwsLCwsLCwsLCwsLCwsLCwsLCwsLCwsLCwsLCwsLP/AABEIAKgA8AMBIgACEQEDEQH/xAAcAAABBQEBAQAAAAAAAAAAAAAEAAIDBQYBBwj/xAA9EAABAwIDBQUGAwcEAwAAAAABAAIRAwQFEiEGMUFRcRMiYYGRMqGxwdHwI0JSBxQzYnLh8YKSotIVJFP/xAAZAQACAwEAAAAAAAAAAAAAAAABAgADBAX/xAAkEQACAgICAgIDAQEAAAAAAAAAAQIRAyESMUFRBBMiMmFCFP/aAAwDAQACEQMRAD8A1UpuZJyjK5h1SdpUrXIZrlICiAJapKVUtII4KFhTymTEaNdh152jZ48UYCsfh94abp4cVq6VYOAIWzHPkjFkhxZNKUpmZLMrCskSTMya+qAJJgKEJVyVWVMWH5Wk+cKN+KmNGgHrKr+2Psf65ei2JTCVQuvah/MU+liLxvhw8dD6pP8AoiO8Ei5LlztEHSvmu8DyP1UperVJPopcWuwkVVS4rc5jA4Im7uco8VSOfJVWWeqLcUfIoUdRPLlC4yscmbIoicU2VLCY4KllyEFI1MapAigtkrUiVwKKtUgK1Iqkwe/uMrVl68kyrG9rZj4IQsV8VRlm7ZdlMJTyVE9U0bBSpGlRQu01ABTCpGuQ7SpQ9QDHkK1wfEspyu3cCqjtFJTok6nQJoSadoScU1TNs10qOtctbvPks6cQLGxJgeqEbcl4kcT6rS8+tGePx23sv6uLj8o9UHWunO36/AeSBpoxrFnllkzQsMY9DcxKc1vNdAXSVVbZYojuzXCxRG5ASdcgKaGpj305TWVXt3HyOqTbkLgqc0droWST0zlaoXb0O4okPB4jzTKgbxKnJvsTgl0CEpKXQLpYkZYgdzUxEuYoXBKMcCkaExgRFNieKsWTGPMBVF9XnQKbGaz26BpjmqF14r1GuzNOd6QTkXMiF/fQuG9Cayou5XHBV9veg8UaHykaNiHJrUpXMyWgksp4dwQxei6DMok+0fclol0iV3dHMqelJAnehrkbh5Kxps1VlFdlfighuq7hmtNniPmodpD3EVhNLLSpg7wxs+iXyP8A5RZ21NE1dyZRXK70rehorYDUuYdHgq/GMcp0W95w6cVitq9p67az2UqRAGgqOnKdNS0DfrPFYf8A9mrXY+s4ub2jM2umXMMwA6KRjfbL2v4ez4PSr1/xHjs2HVrd7iOZ4BXTLXLuE9TJXcFuw9g8NPoj6rE0IpqyrI5KVMrxUCkASvGD2t3NUlDGC+qabdzdXHlOgA9CkensKg5K4lwaajLeKItqYdzSq0IHNHjqxWqdEAdK7T0MJMaDuTnU0tEejtRqGcEfEhDNp6qKOxeWhUqasrW35plsxo3lFfvLRz9FsxxjHbZmySlLSHvt2neAqjENlqVThB5hWhvm8j7lz/yA/SfVWOcH2U8J+jz/ABPY+qzVneHvVKcOqDQtIXrrb5p3gj3qOpQpVOUpHCL/AFYbku0eSbQ4VWtHEiXU+B4jqu4RjYdoTqvV8Us21GkOErxravZh9B5fS3TMIzx+UW4816ZrGVks6xeC7Q65Kmh8VpqVyCs7VGhbLWxpZnydzdfois2Z4HLU/JR4Y2abjMaj4LuH6ZyecDy+wpRPDJ4mo0eforSmNFU2L5c49B67/grXN3ULFozm0lTMQwb3EN9TCu6DteizFernu6beRJ9AStNQakvTLuPSLBhQWIXGVp5/cIyms/tCO8zWNT8AkZZBKyF2Hte2CASstiuBGmCWCRy4jotXbuywp6lQcvcohnIo9kMcDgNe83Rw++BW6o37SPuQsBiGzzXPNWi406kSY3OjXUeKNpuuaY17N4gGZc33aoxbj0NPhk2+y+2hvA2kSPFYrYu7zOqk7+0b6ZdPmpMcu7qowtaxg/1E/JZLZurWtbh3biG1I73AOaTGvjJRl+SstxOMVx9nt+HP1H3wRVQ6qgwnEBoeitqtxxT45JxMmWDUyCkdVO8RmJ4D7+KbTdqm3j+47mSAPOFX4BLbH7iPGfcpmlDl2s8AD6lFUCIEox7K5IZmSzKR7wo84TC0dhcK616ZWejYeDHSk4KAldzIcgOBe1WLOY7YhzSFqHBBXdGQui0c5OjwraLAxJI0PNCYRiT6ZDKm7g76r03H8KkHRYK/w2CdFTKNmiM2jZUbwC3Zl1JBJPAHj1RVgfwQTxLj7/7LL7NZoe0yQIjzWnAPZNDRub8yqHFpmxTi4pImsKZjfvJ+is6vsFAYd/Db5/EqzaNEjQTAW9aL9k8c49Wn6LaW7l55tjU/d7hlXgx7XHpPe90r0nDqIIHjr9EIxbL8tKn/AAMoFZjaivD6Y55vdH1Wo7LKfBYfbC5Ar0R/K8+9o+qXIqRMKUpBNu7mjabZG8hB2Y0RjRGqREktic0j/Cjq1YZBHmpzUHEJjWk6gaHhwTCUAGoC4Ik2bXD2QeegMqCthxJlhynkdx6clLa1C0w4RHvHggRv0KhZBnsEs8Bu9Nydd4w+j/EAy7s893z5Ih9WWZvIJ7aZIgiZGs/RFa6GU29vYNb46wjRw8jPwTzijSZkEjcOSRs8o7oAjgkLFhaQ8B08xPVBphbT2SDEhOpnw4IluIAjeqM7M0gSWtHTWPLko/3ZjSRlLT4EhSqBSZf9uTxSbcELKXFvdMM0n52H8jx3h0cN46om1ua3FsxvAOo8igHgqNXRvDxUvagrP2+It/NLeuitqIzCQQjYko0FuKbmXA3mmypYlGrKiqNUya4LrnHKS/oSsfi+HcYW/uqchZ6/pquSLIsy2GUcod4lXlH+F5lV7mZXdUTTqHIWjeCT6xuWeWmbcSukEYSc4I/SSPXUfNWr6JAmZCo9ntH1Bv0YT6uC0VR/dISarZoaalSPM/2s280sw5FbDYm87SzoOd7XZtDurRB+CqtvbftKLRxkD1KCwi+qW9Ps2Na7XSSRBO/qkiy+cE4L2bm8uANSYheK7QbTsq3heD3G9xp8AdT0JlekMtH1v4rpH6Ro3z5oh+zlFzYNNhHi0JOVvaLIpY/JUYLWzNBmZV0AqB2Fmzd3AexO8f8Az6eHgrmhcAjrxCCQmRbtEj2fBT0QmMgqWnSRKR/ZDVD3luHMLeMGDyKMkj+yjcRwUAZzBrs5Q1wmCtLSEhZllLJWe3h7Teh+yFo8OdprKWLHyLyiUhRlo9UZUQlXcnaKkyV1OBx8huVTjFOGZv0mZjWOKuKLg4KK7oSCDuOhHXegwxlTAbOrLdF19tnMjeOI0InkqHD7ktcWOOrHFvWNx9Fo7SrKipl7g0M/c3HRwBHT4qe1wwNMt08Ee3dKnZuRcDPJtEGVMKnqIVzkrQqNUkkkuuckjqNVLiFrxV7CirUpStWFM87xDuvb4mPVC3AmfHiFotpcNOUkCY16Qs7Sqh2vuWbIqZswvRHs+/saz3Pe6HsDZJmCHSPmr2vi7GiXOaB1+5VQaMoWrbN5Khm2E97M7tni1a4c0UJaymc0xq87hI4Aa+qqbPH7mk5pqU84adQ05SR4StxRsmxrEeHE/MqephbHDVoHvKRSrRe2g3AMfoXDe44ZuLDo9vVpV0KzRqCsLd7I0n6iWuG5zTBHiDwVPdYld4efxfx6G7tI77P6v1BMtlcvdnq1zVa9sGCCsVdE27iG6sP5eI6KLCdqqdRvceD0Oo6jgm4hfNclb9hiq66LrCL4PbI4GDzCuaRWAsrzs3yNx3j5rV2F5PHTeoBou2ngoKjAuCrKeCgJRQ41SLcrx+XR39J+h+KPsLnQKW4ZoQdQdCs/ZVjTeaZPsnQ82ncUnRalao2VB0rlRqEtKshFucnKGtgdq7K4j7hHuMhVd4YcCOh+SJp1NFLC43szG0lDs67XjdUH/Jv1BHojcOvI6q2cxjyA4AieuqtKVBrNGgBSMS556io0C2xceBjmRHoiy6EypVhB1rkBM2USbkEVqyDNVB1bqUI68kw0Fx5NE/4Sdhqj0tJcXV1zjCXCF1JAhFUpAjVYfaPZV4Jq2xGbe6mdGu6HgVvCE1wQcU+x4ycXaPKLS9k5XtdTqDex2h8uY6KdzZWt2mwJtZuYDvDURvB5hY6zLmuNOpvGoPMcfMLJkx0bcWVSC6OusdPmUQeAUI0PROB3AbzoPqqKtmpMIA5qO/sg9pBAIIIII0I5FTBusIim2QjJUHHKz562rwV1nclrC4Nd3qZBIMTq2fD6KChj9w3TNmH8wn3r1D9qOFB9DPHepuDgfB2jh8PReUi3WmElOOzHkg8c/wAXReWm1nCowjxaZHotJgW1dPOBnEHnoRPVYEWsrpsDyUeKLDHNNd7PoOzryrBeZ/swxB/fpVHEhgYWTvDdQRPhp6r06nBWWUadGtS5JMZUbKz+0NjDRVbvZqfFvEfNaqjS3oO8p6ERIII9UriPF70VeE3QLZ5q2a8FZLZ4wwN/SS30MLUW7EqHnFHbikXD+24oe1dIg7+KsssISs0B4PP4hNRUnWiXsVP2/NNpjNuQmIuLACGkmYgc+CZJ+BHXkbd3cCSqdl06sfwml3jub/u+iKs8BfWdnuDI3ik2QxvX9R6+i1NraNYIAVscF9lU86X6lDZ7OucZquJ/kbo3zO8+5aOzsGMENAA6IqmnsC0Rgl0Y55XLsNSSSV5nOrqakoQ6uFKVxAg0hUeNbPsrd5vdeNQ4fMK9hNLUGrGTa6PMMRFS3dFZsDcKg1YevJSWlYFw14GPcvQ7q0bUBa4Ag81iMU2TfRJfb6t3mn/15KiWKto2Y/kWqkTNMo6ybofvgqq3eHRHnzHgfFWlJ+izT7NWPoptp7btKTmx7Qhed1tmXToF60bftD4fFT08GB4LRhjUdmb5GS56PGW4E4bwpm4NHBexuwFh4e5V15s1xancWVfYjz3B6Io1Q7gdDw0K9BtK2gWcxDCy2QRCJwq6MZTvGn91nyx8mvBO/wATW0aqir0szdDr8ELQqKVg4JE0XST8GFwasW1arH6ObVdI6mRHkVtrGoIWR2ntuxuGVRuq9x39TdWn0n0V3ht1oElbL5flFM0Q1QmIUiGE8tfRK1qydURcMkEcCIIT6aM+4yILDXWUU4aidQq62aWOy8tx5hWGfRGMiZIB9KnyUtOmm2r5YD5eimAJWxbRy5WnR1gClHgu06X+VLp1TFbZIEkkk4h1JJJQhxdhJKFCChcIXYXEAnCFwtTklCFZeYLSqHMWgO/U3uk9SN6ip4Kwcz1Mq4hNISuEXuixZZpUmBMtQNyk7NTkJpCNC8rI8qdlXV0KABLqwY8QQFkcX2bfTPaUu8BwG9bsMSLAhKKfY0Mji7R53Y3ocPEbwd46q1ou0V7eYFRqGXMh36m90+ZG9QM2bY3c9/qPoskvjyT0dCPy8bW9GE/aI0m1Me017HDqCqrZnEc7Rz3EcivUxgNP80u0jvQVV3Owtu45mZqTubD8QdCm+h1/Qx+ZFOvAJZOBVk0GE+12VDY/Fcf9ICJdgzx7L/UR7wk+ma8Dv5OKXkqL9hIa5oJIMQNTBUtox7vyOHiRAVtZ2LmnvZfLVHtpqyGG9spn8ulxWwW1tyAJ+qKDfsp4ShaEqMMpW7FAXRK63onSmEHELgSSRIdXF1JQAkkklCHUkklCHEoSSUCchcKSSgBpKblSSUIdgBLNySSQIdATwkkiQ5KaUklCChOASSUCdhcSSUIchKFxJQh2EgEklCDoSXUlCH//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154" name="Picture 10" descr="http://www.dailyclipart.net/wp-content/uploads/medium/Hearts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200400"/>
            <a:ext cx="3238500" cy="2905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864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549275" y="552450"/>
            <a:ext cx="8045450" cy="307975"/>
          </a:xfrm>
        </p:spPr>
        <p:txBody>
          <a:bodyPr/>
          <a:lstStyle/>
          <a:p>
            <a:r>
              <a:rPr lang="en-US" dirty="0" smtClean="0"/>
              <a:t>New Illustration Graphs-Terminal Illness</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447800"/>
            <a:ext cx="8471564" cy="3895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066800" y="5388114"/>
            <a:ext cx="7162800" cy="707886"/>
          </a:xfrm>
          <a:prstGeom prst="rect">
            <a:avLst/>
          </a:prstGeom>
        </p:spPr>
        <p:txBody>
          <a:bodyPr wrap="square">
            <a:spAutoFit/>
          </a:bodyPr>
          <a:lstStyle/>
          <a:p>
            <a:pPr algn="ctr"/>
            <a:r>
              <a:rPr lang="en-US" sz="1000" dirty="0">
                <a:solidFill>
                  <a:srgbClr val="000000"/>
                </a:solidFill>
              </a:rPr>
              <a:t>The hypothetical example shown assumes that the policy is issued with a life insurance benefit of $500,000 on a male, age 45, Standard </a:t>
            </a:r>
            <a:r>
              <a:rPr lang="en-US" sz="1000" dirty="0" smtClean="0">
                <a:solidFill>
                  <a:srgbClr val="000000"/>
                </a:solidFill>
              </a:rPr>
              <a:t>Non Tobacco</a:t>
            </a:r>
            <a:r>
              <a:rPr lang="en-US" sz="1000" dirty="0">
                <a:solidFill>
                  <a:srgbClr val="000000"/>
                </a:solidFill>
              </a:rPr>
              <a:t>. Hypothetical amounts shown assume that no policy premiums are unpaid and that there is no loan balance. The potential benefit payouts were calculated using assumptions that are not guaranteed and may be changed at any time. Actual payouts may be more or less favorable. </a:t>
            </a:r>
          </a:p>
        </p:txBody>
      </p:sp>
    </p:spTree>
    <p:extLst>
      <p:ext uri="{BB962C8B-B14F-4D97-AF65-F5344CB8AC3E}">
        <p14:creationId xmlns:p14="http://schemas.microsoft.com/office/powerpoint/2010/main" val="101389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AIG_Presentation_Template_0513">
  <a:themeElements>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IG Template 1">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AIG Template 2">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3">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AIG Template 4">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AIG Template 5">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AIG_Presentation_Template_0513">
  <a:themeElements>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IG Template 1">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AIG Template 2">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3">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AIG Template 4">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AIG Template 5">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IG_Presentation_Template_0513">
  <a:themeElements>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IG Template 1">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AIG Template 2">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3">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AIG Template 4">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AIG Template 5">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0_AIG Template">
  <a:themeElements>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5_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AIG Template 1">
        <a:dk1>
          <a:srgbClr val="FDB913"/>
        </a:dk1>
        <a:lt1>
          <a:srgbClr val="FFFFFF"/>
        </a:lt1>
        <a:dk2>
          <a:srgbClr val="00A4E4"/>
        </a:dk2>
        <a:lt2>
          <a:srgbClr val="5F5F5F"/>
        </a:lt2>
        <a:accent1>
          <a:srgbClr val="005984"/>
        </a:accent1>
        <a:accent2>
          <a:srgbClr val="E36F1E"/>
        </a:accent2>
        <a:accent3>
          <a:srgbClr val="AACFEF"/>
        </a:accent3>
        <a:accent4>
          <a:srgbClr val="DADADA"/>
        </a:accent4>
        <a:accent5>
          <a:srgbClr val="AAB5C2"/>
        </a:accent5>
        <a:accent6>
          <a:srgbClr val="CE641A"/>
        </a:accent6>
        <a:hlink>
          <a:srgbClr val="78A22F"/>
        </a:hlink>
        <a:folHlink>
          <a:srgbClr val="C41230"/>
        </a:folHlink>
      </a:clrScheme>
      <a:clrMap bg1="dk2" tx1="lt1" bg2="dk1" tx2="lt2" accent1="accent1" accent2="accent2" accent3="accent3" accent4="accent4" accent5="accent5" accent6="accent6" hlink="hlink" folHlink="folHlink"/>
    </a:extraClrScheme>
    <a:extraClrScheme>
      <a:clrScheme name="5_AIG Template 2">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AF006E"/>
        </a:hlink>
        <a:folHlink>
          <a:srgbClr val="C41230"/>
        </a:folHlink>
      </a:clrScheme>
      <a:clrMap bg1="lt1" tx1="dk1" bg2="lt2" tx2="dk2" accent1="accent1" accent2="accent2" accent3="accent3" accent4="accent4" accent5="accent5" accent6="accent6" hlink="hlink" folHlink="folHlink"/>
    </a:extraClrScheme>
    <a:extraClrScheme>
      <a:clrScheme name="5_AIG Template 3">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4">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5F5F5F"/>
        </a:hlink>
        <a:folHlink>
          <a:srgbClr val="000000"/>
        </a:folHlink>
      </a:clrScheme>
      <a:clrMap bg1="lt1" tx1="dk1" bg2="lt2" tx2="dk2" accent1="accent1" accent2="accent2" accent3="accent3" accent4="accent4" accent5="accent5" accent6="accent6" hlink="hlink" folHlink="folHlink"/>
    </a:extraClrScheme>
    <a:extraClrScheme>
      <a:clrScheme name="5_AIG Template 5">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5_AIG Template 6">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7">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5_AIG Template 8">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5_AIG Template 9">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_AIG Template">
  <a:themeElements>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5_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AIG Template 1">
        <a:dk1>
          <a:srgbClr val="FDB913"/>
        </a:dk1>
        <a:lt1>
          <a:srgbClr val="FFFFFF"/>
        </a:lt1>
        <a:dk2>
          <a:srgbClr val="00A4E4"/>
        </a:dk2>
        <a:lt2>
          <a:srgbClr val="5F5F5F"/>
        </a:lt2>
        <a:accent1>
          <a:srgbClr val="005984"/>
        </a:accent1>
        <a:accent2>
          <a:srgbClr val="E36F1E"/>
        </a:accent2>
        <a:accent3>
          <a:srgbClr val="AACFEF"/>
        </a:accent3>
        <a:accent4>
          <a:srgbClr val="DADADA"/>
        </a:accent4>
        <a:accent5>
          <a:srgbClr val="AAB5C2"/>
        </a:accent5>
        <a:accent6>
          <a:srgbClr val="CE641A"/>
        </a:accent6>
        <a:hlink>
          <a:srgbClr val="78A22F"/>
        </a:hlink>
        <a:folHlink>
          <a:srgbClr val="C41230"/>
        </a:folHlink>
      </a:clrScheme>
      <a:clrMap bg1="dk2" tx1="lt1" bg2="dk1" tx2="lt2" accent1="accent1" accent2="accent2" accent3="accent3" accent4="accent4" accent5="accent5" accent6="accent6" hlink="hlink" folHlink="folHlink"/>
    </a:extraClrScheme>
    <a:extraClrScheme>
      <a:clrScheme name="5_AIG Template 2">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AF006E"/>
        </a:hlink>
        <a:folHlink>
          <a:srgbClr val="C41230"/>
        </a:folHlink>
      </a:clrScheme>
      <a:clrMap bg1="lt1" tx1="dk1" bg2="lt2" tx2="dk2" accent1="accent1" accent2="accent2" accent3="accent3" accent4="accent4" accent5="accent5" accent6="accent6" hlink="hlink" folHlink="folHlink"/>
    </a:extraClrScheme>
    <a:extraClrScheme>
      <a:clrScheme name="5_AIG Template 3">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4">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5F5F5F"/>
        </a:hlink>
        <a:folHlink>
          <a:srgbClr val="000000"/>
        </a:folHlink>
      </a:clrScheme>
      <a:clrMap bg1="lt1" tx1="dk1" bg2="lt2" tx2="dk2" accent1="accent1" accent2="accent2" accent3="accent3" accent4="accent4" accent5="accent5" accent6="accent6" hlink="hlink" folHlink="folHlink"/>
    </a:extraClrScheme>
    <a:extraClrScheme>
      <a:clrScheme name="5_AIG Template 5">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5_AIG Template 6">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7">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5_AIG Template 8">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5_AIG Template 9">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AIG_Presentation_Template_0513">
  <a:themeElements>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IG Template 1">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AIG Template 2">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3">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AIG Template 4">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AIG Template 5">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AIG Template 6">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1_AIG Template">
  <a:themeElements>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5_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AIG Template 1">
        <a:dk1>
          <a:srgbClr val="FDB913"/>
        </a:dk1>
        <a:lt1>
          <a:srgbClr val="FFFFFF"/>
        </a:lt1>
        <a:dk2>
          <a:srgbClr val="00A4E4"/>
        </a:dk2>
        <a:lt2>
          <a:srgbClr val="5F5F5F"/>
        </a:lt2>
        <a:accent1>
          <a:srgbClr val="005984"/>
        </a:accent1>
        <a:accent2>
          <a:srgbClr val="E36F1E"/>
        </a:accent2>
        <a:accent3>
          <a:srgbClr val="AACFEF"/>
        </a:accent3>
        <a:accent4>
          <a:srgbClr val="DADADA"/>
        </a:accent4>
        <a:accent5>
          <a:srgbClr val="AAB5C2"/>
        </a:accent5>
        <a:accent6>
          <a:srgbClr val="CE641A"/>
        </a:accent6>
        <a:hlink>
          <a:srgbClr val="78A22F"/>
        </a:hlink>
        <a:folHlink>
          <a:srgbClr val="C41230"/>
        </a:folHlink>
      </a:clrScheme>
      <a:clrMap bg1="dk2" tx1="lt1" bg2="dk1" tx2="lt2" accent1="accent1" accent2="accent2" accent3="accent3" accent4="accent4" accent5="accent5" accent6="accent6" hlink="hlink" folHlink="folHlink"/>
    </a:extraClrScheme>
    <a:extraClrScheme>
      <a:clrScheme name="5_AIG Template 2">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AF006E"/>
        </a:hlink>
        <a:folHlink>
          <a:srgbClr val="C41230"/>
        </a:folHlink>
      </a:clrScheme>
      <a:clrMap bg1="lt1" tx1="dk1" bg2="lt2" tx2="dk2" accent1="accent1" accent2="accent2" accent3="accent3" accent4="accent4" accent5="accent5" accent6="accent6" hlink="hlink" folHlink="folHlink"/>
    </a:extraClrScheme>
    <a:extraClrScheme>
      <a:clrScheme name="5_AIG Template 3">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4">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5F5F5F"/>
        </a:hlink>
        <a:folHlink>
          <a:srgbClr val="000000"/>
        </a:folHlink>
      </a:clrScheme>
      <a:clrMap bg1="lt1" tx1="dk1" bg2="lt2" tx2="dk2" accent1="accent1" accent2="accent2" accent3="accent3" accent4="accent4" accent5="accent5" accent6="accent6" hlink="hlink" folHlink="folHlink"/>
    </a:extraClrScheme>
    <a:extraClrScheme>
      <a:clrScheme name="5_AIG Template 5">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5_AIG Template 6">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7">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5_AIG Template 8">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5_AIG Template 9">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3_AIG Template">
  <a:themeElements>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fontScheme name="5_AIG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AIG Template 1">
        <a:dk1>
          <a:srgbClr val="FDB913"/>
        </a:dk1>
        <a:lt1>
          <a:srgbClr val="FFFFFF"/>
        </a:lt1>
        <a:dk2>
          <a:srgbClr val="00A4E4"/>
        </a:dk2>
        <a:lt2>
          <a:srgbClr val="5F5F5F"/>
        </a:lt2>
        <a:accent1>
          <a:srgbClr val="005984"/>
        </a:accent1>
        <a:accent2>
          <a:srgbClr val="E36F1E"/>
        </a:accent2>
        <a:accent3>
          <a:srgbClr val="AACFEF"/>
        </a:accent3>
        <a:accent4>
          <a:srgbClr val="DADADA"/>
        </a:accent4>
        <a:accent5>
          <a:srgbClr val="AAB5C2"/>
        </a:accent5>
        <a:accent6>
          <a:srgbClr val="CE641A"/>
        </a:accent6>
        <a:hlink>
          <a:srgbClr val="78A22F"/>
        </a:hlink>
        <a:folHlink>
          <a:srgbClr val="C41230"/>
        </a:folHlink>
      </a:clrScheme>
      <a:clrMap bg1="dk2" tx1="lt1" bg2="dk1" tx2="lt2" accent1="accent1" accent2="accent2" accent3="accent3" accent4="accent4" accent5="accent5" accent6="accent6" hlink="hlink" folHlink="folHlink"/>
    </a:extraClrScheme>
    <a:extraClrScheme>
      <a:clrScheme name="5_AIG Template 2">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AF006E"/>
        </a:hlink>
        <a:folHlink>
          <a:srgbClr val="C41230"/>
        </a:folHlink>
      </a:clrScheme>
      <a:clrMap bg1="lt1" tx1="dk1" bg2="lt2" tx2="dk2" accent1="accent1" accent2="accent2" accent3="accent3" accent4="accent4" accent5="accent5" accent6="accent6" hlink="hlink" folHlink="folHlink"/>
    </a:extraClrScheme>
    <a:extraClrScheme>
      <a:clrScheme name="5_AIG Template 3">
        <a:dk1>
          <a:srgbClr val="005984"/>
        </a:dk1>
        <a:lt1>
          <a:srgbClr val="00A4E4"/>
        </a:lt1>
        <a:dk2>
          <a:srgbClr val="000000"/>
        </a:dk2>
        <a:lt2>
          <a:srgbClr val="FFFFFF"/>
        </a:lt2>
        <a:accent1>
          <a:srgbClr val="005984"/>
        </a:accent1>
        <a:accent2>
          <a:srgbClr val="E36F1E"/>
        </a:accent2>
        <a:accent3>
          <a:srgbClr val="AACFEF"/>
        </a:accent3>
        <a:accent4>
          <a:srgbClr val="004B7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4">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5F5F5F"/>
        </a:hlink>
        <a:folHlink>
          <a:srgbClr val="000000"/>
        </a:folHlink>
      </a:clrScheme>
      <a:clrMap bg1="lt1" tx1="dk1" bg2="lt2" tx2="dk2" accent1="accent1" accent2="accent2" accent3="accent3" accent4="accent4" accent5="accent5" accent6="accent6" hlink="hlink" folHlink="folHlink"/>
    </a:extraClrScheme>
    <a:extraClrScheme>
      <a:clrScheme name="5_AIG Template 5">
        <a:dk1>
          <a:srgbClr val="005984"/>
        </a:dk1>
        <a:lt1>
          <a:srgbClr val="00A4E4"/>
        </a:lt1>
        <a:dk2>
          <a:srgbClr val="78A22F"/>
        </a:dk2>
        <a:lt2>
          <a:srgbClr val="E36F1E"/>
        </a:lt2>
        <a:accent1>
          <a:srgbClr val="C41230"/>
        </a:accent1>
        <a:accent2>
          <a:srgbClr val="FDB913"/>
        </a:accent2>
        <a:accent3>
          <a:srgbClr val="AACFEF"/>
        </a:accent3>
        <a:accent4>
          <a:srgbClr val="004B70"/>
        </a:accent4>
        <a:accent5>
          <a:srgbClr val="DEAAAD"/>
        </a:accent5>
        <a:accent6>
          <a:srgbClr val="E5A710"/>
        </a:accent6>
        <a:hlink>
          <a:srgbClr val="AF006E"/>
        </a:hlink>
        <a:folHlink>
          <a:srgbClr val="5F5F5F"/>
        </a:folHlink>
      </a:clrScheme>
      <a:clrMap bg1="lt1" tx1="dk1" bg2="lt2" tx2="dk2" accent1="accent1" accent2="accent2" accent3="accent3" accent4="accent4" accent5="accent5" accent6="accent6" hlink="hlink" folHlink="folHlink"/>
    </a:extraClrScheme>
    <a:extraClrScheme>
      <a:clrScheme name="5_AIG Template 6">
        <a:dk1>
          <a:srgbClr val="5F5F5F"/>
        </a:dk1>
        <a:lt1>
          <a:srgbClr val="FDB913"/>
        </a:lt1>
        <a:dk2>
          <a:srgbClr val="78A22F"/>
        </a:dk2>
        <a:lt2>
          <a:srgbClr val="E36F1E"/>
        </a:lt2>
        <a:accent1>
          <a:srgbClr val="005984"/>
        </a:accent1>
        <a:accent2>
          <a:srgbClr val="E36F1E"/>
        </a:accent2>
        <a:accent3>
          <a:srgbClr val="FED9AA"/>
        </a:accent3>
        <a:accent4>
          <a:srgbClr val="50505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7">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C41230"/>
        </a:folHlink>
      </a:clrScheme>
      <a:clrMap bg1="dk2" tx1="lt1" bg2="dk1" tx2="lt2" accent1="accent1" accent2="accent2" accent3="accent3" accent4="accent4" accent5="accent5" accent6="accent6" hlink="hlink" folHlink="folHlink"/>
    </a:extraClrScheme>
    <a:extraClrScheme>
      <a:clrScheme name="5_AIG Template 8">
        <a:dk1>
          <a:srgbClr val="78A22F"/>
        </a:dk1>
        <a:lt1>
          <a:srgbClr val="E36F1E"/>
        </a:lt1>
        <a:dk2>
          <a:srgbClr val="005984"/>
        </a:dk2>
        <a:lt2>
          <a:srgbClr val="C41230"/>
        </a:lt2>
        <a:accent1>
          <a:srgbClr val="FDB913"/>
        </a:accent1>
        <a:accent2>
          <a:srgbClr val="5F5F5F"/>
        </a:accent2>
        <a:accent3>
          <a:srgbClr val="AAB5C2"/>
        </a:accent3>
        <a:accent4>
          <a:srgbClr val="C25E18"/>
        </a:accent4>
        <a:accent5>
          <a:srgbClr val="FED9AA"/>
        </a:accent5>
        <a:accent6>
          <a:srgbClr val="555555"/>
        </a:accent6>
        <a:hlink>
          <a:srgbClr val="00A4E4"/>
        </a:hlink>
        <a:folHlink>
          <a:srgbClr val="000000"/>
        </a:folHlink>
      </a:clrScheme>
      <a:clrMap bg1="dk2" tx1="lt1" bg2="dk1" tx2="lt2" accent1="accent1" accent2="accent2" accent3="accent3" accent4="accent4" accent5="accent5" accent6="accent6" hlink="hlink" folHlink="folHlink"/>
    </a:extraClrScheme>
    <a:extraClrScheme>
      <a:clrScheme name="5_AIG Template 9">
        <a:dk1>
          <a:srgbClr val="000000"/>
        </a:dk1>
        <a:lt1>
          <a:srgbClr val="00A4E4"/>
        </a:lt1>
        <a:dk2>
          <a:srgbClr val="5F5F5F"/>
        </a:dk2>
        <a:lt2>
          <a:srgbClr val="FDB913"/>
        </a:lt2>
        <a:accent1>
          <a:srgbClr val="005984"/>
        </a:accent1>
        <a:accent2>
          <a:srgbClr val="E36F1E"/>
        </a:accent2>
        <a:accent3>
          <a:srgbClr val="AACFEF"/>
        </a:accent3>
        <a:accent4>
          <a:srgbClr val="000000"/>
        </a:accent4>
        <a:accent5>
          <a:srgbClr val="AAB5C2"/>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
      <a:clrScheme name="5_AIG Template 10">
        <a:dk1>
          <a:srgbClr val="000000"/>
        </a:dk1>
        <a:lt1>
          <a:srgbClr val="00A4E4"/>
        </a:lt1>
        <a:dk2>
          <a:srgbClr val="5F5F5F"/>
        </a:dk2>
        <a:lt2>
          <a:srgbClr val="FDB913"/>
        </a:lt2>
        <a:accent1>
          <a:srgbClr val="0073AE"/>
        </a:accent1>
        <a:accent2>
          <a:srgbClr val="E36F1E"/>
        </a:accent2>
        <a:accent3>
          <a:srgbClr val="AACFEF"/>
        </a:accent3>
        <a:accent4>
          <a:srgbClr val="000000"/>
        </a:accent4>
        <a:accent5>
          <a:srgbClr val="AABCD3"/>
        </a:accent5>
        <a:accent6>
          <a:srgbClr val="CE641A"/>
        </a:accent6>
        <a:hlink>
          <a:srgbClr val="78A22F"/>
        </a:hlink>
        <a:folHlink>
          <a:srgbClr val="C4123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TotalTime>
  <Words>3501</Words>
  <Application>Microsoft Office PowerPoint</Application>
  <PresentationFormat>On-screen Show (4:3)</PresentationFormat>
  <Paragraphs>343</Paragraphs>
  <Slides>20</Slides>
  <Notes>18</Notes>
  <HiddenSlides>0</HiddenSlides>
  <MMClips>0</MMClips>
  <ScaleCrop>false</ScaleCrop>
  <HeadingPairs>
    <vt:vector size="4" baseType="variant">
      <vt:variant>
        <vt:lpstr>Theme</vt:lpstr>
      </vt:variant>
      <vt:variant>
        <vt:i4>8</vt:i4>
      </vt:variant>
      <vt:variant>
        <vt:lpstr>Slide Titles</vt:lpstr>
      </vt:variant>
      <vt:variant>
        <vt:i4>20</vt:i4>
      </vt:variant>
    </vt:vector>
  </HeadingPairs>
  <TitlesOfParts>
    <vt:vector size="28" baseType="lpstr">
      <vt:lpstr>AIG_Presentation_Template_0513</vt:lpstr>
      <vt:lpstr>3_AIG_Presentation_Template_0513</vt:lpstr>
      <vt:lpstr>2_AIG_Presentation_Template_0513</vt:lpstr>
      <vt:lpstr>10_AIG Template</vt:lpstr>
      <vt:lpstr>8_AIG Template</vt:lpstr>
      <vt:lpstr>1_AIG_Presentation_Template_0513</vt:lpstr>
      <vt:lpstr>11_AIG Template</vt:lpstr>
      <vt:lpstr>13_AIG Template</vt:lpstr>
      <vt:lpstr>Quality of Life…Insurance SelectChoice II</vt:lpstr>
      <vt:lpstr>Value of Living Benefits</vt:lpstr>
      <vt:lpstr>Accelerated Benefit Rider Details</vt:lpstr>
      <vt:lpstr>Chronic Illness</vt:lpstr>
      <vt:lpstr>New Illustration Graphs-Chronic Illness</vt:lpstr>
      <vt:lpstr>Critical Illness</vt:lpstr>
      <vt:lpstr>New Illustration Graphs-Critical Illness</vt:lpstr>
      <vt:lpstr>Terminal Illness</vt:lpstr>
      <vt:lpstr>New Illustration Graphs-Terminal Illness</vt:lpstr>
      <vt:lpstr>QoL ABR Disclosure Forms</vt:lpstr>
      <vt:lpstr>SelectChoice II Accelerated Benefit Riders</vt:lpstr>
      <vt:lpstr>Accelerated Access Solution (AAS)</vt:lpstr>
      <vt:lpstr>Accelerated Access Solution Details</vt:lpstr>
      <vt:lpstr>PowerPoint Presentation</vt:lpstr>
      <vt:lpstr>PowerPoint Presentation</vt:lpstr>
      <vt:lpstr>Benefits of Accelerated Access Solution</vt:lpstr>
      <vt:lpstr>Coordination of Benefits </vt:lpstr>
      <vt:lpstr>Coordination of Benefits-Example</vt:lpstr>
      <vt:lpstr>Disclosures</vt:lpstr>
      <vt:lpstr>PowerPoint Presentation</vt:lpstr>
    </vt:vector>
  </TitlesOfParts>
  <Company>AIG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of Life…Insurance SelectChoice II</dc:title>
  <dc:creator>American International Group</dc:creator>
  <cp:lastModifiedBy>American International Group</cp:lastModifiedBy>
  <cp:revision>65</cp:revision>
  <dcterms:created xsi:type="dcterms:W3CDTF">2016-03-10T15:03:02Z</dcterms:created>
  <dcterms:modified xsi:type="dcterms:W3CDTF">2016-12-07T22:31:08Z</dcterms:modified>
</cp:coreProperties>
</file>