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70" r:id="rId4"/>
    <p:sldId id="257" r:id="rId5"/>
    <p:sldId id="259" r:id="rId6"/>
    <p:sldId id="273" r:id="rId7"/>
    <p:sldId id="274" r:id="rId8"/>
    <p:sldId id="275" r:id="rId9"/>
    <p:sldId id="27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21743E-2380-4F1B-AE06-053168804CA4}" type="datetimeFigureOut">
              <a:rPr lang="en-US" smtClean="0"/>
              <a:pPr/>
              <a:t>6/19/2017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FA68E6-F6F7-43DE-A4FE-24D2E09D3C3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fulton@elitemktg.net" TargetMode="External"/><Relationship Id="rId2" Type="http://schemas.openxmlformats.org/officeDocument/2006/relationships/hyperlink" Target="mailto:dhennessey@elitemktg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3581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June 21</a:t>
            </a:r>
            <a:r>
              <a:rPr lang="en-US" sz="3600" b="1" baseline="30000" dirty="0" smtClean="0">
                <a:solidFill>
                  <a:schemeClr val="tx2"/>
                </a:solidFill>
              </a:rPr>
              <a:t>st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sz="6600" b="1" dirty="0" smtClean="0">
                <a:solidFill>
                  <a:schemeClr val="tx2"/>
                </a:solidFill>
              </a:rPr>
              <a:t>Life Insurance Made Easier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b="1" u="sng" dirty="0">
              <a:solidFill>
                <a:schemeClr val="tx2"/>
              </a:solidFill>
            </a:endParaRPr>
          </a:p>
        </p:txBody>
      </p:sp>
      <p:pic>
        <p:nvPicPr>
          <p:cNvPr id="4" name="Picture 3" descr="2017 company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876800"/>
            <a:ext cx="2990850" cy="1762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77000" y="57150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Deven</a:t>
            </a:r>
            <a:r>
              <a:rPr lang="en-US" dirty="0" smtClean="0"/>
              <a:t> Hennessey</a:t>
            </a:r>
          </a:p>
          <a:p>
            <a:r>
              <a:rPr lang="en-US" dirty="0" smtClean="0"/>
              <a:t>Director of Marketing</a:t>
            </a:r>
          </a:p>
          <a:p>
            <a:r>
              <a:rPr lang="en-US" dirty="0" smtClean="0"/>
              <a:t>Elite Marketing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2"/>
                </a:solidFill>
              </a:rPr>
              <a:t>Questions?</a:t>
            </a:r>
            <a:endParaRPr lang="en-US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- </a:t>
            </a:r>
            <a:r>
              <a:rPr lang="en-US" u="sng" dirty="0" smtClean="0"/>
              <a:t>Contacts</a:t>
            </a:r>
            <a:r>
              <a:rPr lang="en-US" dirty="0" smtClean="0"/>
              <a:t> -</a:t>
            </a:r>
          </a:p>
          <a:p>
            <a:pPr>
              <a:buNone/>
            </a:pPr>
            <a:r>
              <a:rPr lang="en-US" sz="2800" dirty="0" err="1" smtClean="0"/>
              <a:t>Deven</a:t>
            </a:r>
            <a:r>
              <a:rPr lang="en-US" sz="2800" dirty="0" smtClean="0"/>
              <a:t> Hennessey, Director of Marketing:</a:t>
            </a:r>
          </a:p>
          <a:p>
            <a:pPr>
              <a:buNone/>
            </a:pPr>
            <a:r>
              <a:rPr lang="en-US" sz="2800" dirty="0" smtClean="0"/>
              <a:t>713-507-1040 / </a:t>
            </a:r>
            <a:r>
              <a:rPr lang="en-US" sz="2800" dirty="0" smtClean="0">
                <a:hlinkClick r:id="rId2"/>
              </a:rPr>
              <a:t>dhennessey@elitemktg.net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Kristy Fulton, Case Design Specialist:</a:t>
            </a:r>
          </a:p>
          <a:p>
            <a:pPr>
              <a:buNone/>
            </a:pPr>
            <a:r>
              <a:rPr lang="en-US" sz="2800" dirty="0" smtClean="0"/>
              <a:t>713-507-1035 / </a:t>
            </a:r>
            <a:r>
              <a:rPr lang="en-US" sz="2800" dirty="0" smtClean="0">
                <a:solidFill>
                  <a:schemeClr val="tx2"/>
                </a:solidFill>
                <a:hlinkClick r:id="rId3"/>
              </a:rPr>
              <a:t>kfulton@elitemktg.net</a:t>
            </a:r>
            <a:endParaRPr lang="en-US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sz="2800" dirty="0" smtClean="0"/>
          </a:p>
        </p:txBody>
      </p:sp>
      <p:pic>
        <p:nvPicPr>
          <p:cNvPr id="4" name="Picture 3" descr="2017 company 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5095875"/>
            <a:ext cx="2990850" cy="1762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2"/>
                </a:solidFill>
              </a:rPr>
              <a:t>Simple Selling Opportunities</a:t>
            </a:r>
            <a:endParaRPr lang="en-US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Utilizing an IUL for college planning</a:t>
            </a:r>
          </a:p>
          <a:p>
            <a:pPr lvl="1"/>
            <a:r>
              <a:rPr lang="en-US" dirty="0" smtClean="0"/>
              <a:t>Greater flexibility than WL or 529 plan</a:t>
            </a:r>
          </a:p>
          <a:p>
            <a:pPr lvl="1"/>
            <a:r>
              <a:rPr lang="en-US" dirty="0" smtClean="0"/>
              <a:t>Not punished for growth</a:t>
            </a:r>
          </a:p>
          <a:p>
            <a:pPr lvl="1"/>
            <a:r>
              <a:rPr lang="en-US" dirty="0" smtClean="0"/>
              <a:t>Tax-free income before, during, or after college years</a:t>
            </a:r>
          </a:p>
          <a:p>
            <a:pPr lvl="1"/>
            <a:r>
              <a:rPr lang="en-US" dirty="0" smtClean="0"/>
              <a:t>Can continue to fund after to supplement retirement planning and protection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2"/>
                </a:solidFill>
              </a:rPr>
              <a:t>LTC and Living Benefits</a:t>
            </a:r>
            <a:endParaRPr lang="en-US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Term, GUL, IUL, and WL with long term care and other living benefit riders can be an incredibly valuable discussion point with clients.</a:t>
            </a:r>
          </a:p>
          <a:p>
            <a:pPr>
              <a:buNone/>
            </a:pPr>
            <a:r>
              <a:rPr lang="en-US" dirty="0" smtClean="0"/>
              <a:t>	Top LTC/LB carriers:</a:t>
            </a:r>
          </a:p>
          <a:p>
            <a:pPr>
              <a:buNone/>
            </a:pPr>
            <a:r>
              <a:rPr lang="en-US" dirty="0" smtClean="0"/>
              <a:t>		- National </a:t>
            </a:r>
            <a:r>
              <a:rPr lang="en-US" dirty="0" smtClean="0"/>
              <a:t>Life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- American </a:t>
            </a:r>
            <a:r>
              <a:rPr lang="en-US" dirty="0" smtClean="0"/>
              <a:t>National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- </a:t>
            </a:r>
            <a:r>
              <a:rPr lang="en-US" dirty="0" err="1" smtClean="0"/>
              <a:t>TransAmerica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- Nationwide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chemeClr val="tx2"/>
                </a:solidFill>
              </a:rPr>
              <a:t>Doing Product and Carrier comparisons</a:t>
            </a:r>
            <a:endParaRPr lang="en-US" sz="3600" b="1" u="sng" dirty="0">
              <a:solidFill>
                <a:schemeClr val="tx2"/>
              </a:solidFill>
            </a:endParaRPr>
          </a:p>
        </p:txBody>
      </p:sp>
      <p:pic>
        <p:nvPicPr>
          <p:cNvPr id="4" name="Content Placeholder 3" descr="Comparison for PP.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53511"/>
            <a:ext cx="8229600" cy="41527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45 male Example. $500k</a:t>
            </a:r>
            <a:endParaRPr lang="en-US" dirty="0"/>
          </a:p>
        </p:txBody>
      </p:sp>
      <p:pic>
        <p:nvPicPr>
          <p:cNvPr id="7" name="Content Placeholder 6" descr="45m $500k im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585" y="1066800"/>
            <a:ext cx="9665323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2"/>
                </a:solidFill>
              </a:rPr>
              <a:t>Drop Tickets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Shorter application </a:t>
            </a:r>
            <a:r>
              <a:rPr lang="en-US" sz="2600" dirty="0" smtClean="0"/>
              <a:t>process through </a:t>
            </a:r>
            <a:r>
              <a:rPr lang="en-US" sz="2600" dirty="0" smtClean="0"/>
              <a:t>Elite’s website</a:t>
            </a:r>
          </a:p>
          <a:p>
            <a:r>
              <a:rPr lang="en-US" sz="2600" dirty="0" smtClean="0"/>
              <a:t>Carrier does all your leg work and corresponds directly with the client</a:t>
            </a:r>
          </a:p>
          <a:p>
            <a:r>
              <a:rPr lang="en-US" sz="2600" dirty="0" smtClean="0"/>
              <a:t>Who can you use?</a:t>
            </a:r>
          </a:p>
          <a:p>
            <a:pPr lvl="1"/>
            <a:r>
              <a:rPr lang="en-US" sz="2600" dirty="0" smtClean="0"/>
              <a:t>Protective</a:t>
            </a:r>
          </a:p>
          <a:p>
            <a:pPr lvl="1"/>
            <a:r>
              <a:rPr lang="en-US" sz="2600" dirty="0" smtClean="0"/>
              <a:t>American General</a:t>
            </a:r>
            <a:endParaRPr lang="en-US" sz="2600" dirty="0" smtClean="0"/>
          </a:p>
          <a:p>
            <a:pPr lvl="1"/>
            <a:r>
              <a:rPr lang="en-US" sz="2600" dirty="0" smtClean="0"/>
              <a:t>Banner</a:t>
            </a:r>
          </a:p>
          <a:p>
            <a:pPr lvl="1"/>
            <a:r>
              <a:rPr lang="en-US" sz="2600" dirty="0" smtClean="0"/>
              <a:t>Lincoln</a:t>
            </a:r>
          </a:p>
          <a:p>
            <a:pPr lvl="1"/>
            <a:r>
              <a:rPr lang="en-US" sz="2600" dirty="0" smtClean="0"/>
              <a:t>North </a:t>
            </a:r>
            <a:r>
              <a:rPr lang="en-US" sz="2600" dirty="0" smtClean="0"/>
              <a:t>American</a:t>
            </a:r>
          </a:p>
          <a:p>
            <a:pPr lvl="1"/>
            <a:r>
              <a:rPr lang="en-US" sz="2600" dirty="0" smtClean="0"/>
              <a:t>Fidelity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2"/>
                </a:solidFill>
              </a:rPr>
              <a:t>Drop Tickets</a:t>
            </a:r>
            <a:endParaRPr lang="en-US" dirty="0"/>
          </a:p>
        </p:txBody>
      </p:sp>
      <p:pic>
        <p:nvPicPr>
          <p:cNvPr id="4" name="Content Placeholder 3" descr="drop ticket step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469846"/>
            <a:ext cx="8229600" cy="33200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2"/>
                </a:solidFill>
              </a:rPr>
              <a:t>Informal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dirty="0" smtClean="0"/>
              <a:t>Elite Marketing informal application and HIPAA forms available from the website, or from our Sales Support team.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2"/>
                </a:solidFill>
              </a:rPr>
              <a:t>Support Team</a:t>
            </a:r>
            <a:endParaRPr lang="en-US" b="1" u="sn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500" dirty="0" smtClean="0"/>
              <a:t> - Same day quote turn-around on term/GUL/DI</a:t>
            </a:r>
          </a:p>
          <a:p>
            <a:pPr>
              <a:buNone/>
            </a:pPr>
            <a:r>
              <a:rPr lang="en-US" sz="2000" dirty="0" smtClean="0"/>
              <a:t>	</a:t>
            </a:r>
            <a:endParaRPr lang="en-US" sz="22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3500" dirty="0" smtClean="0"/>
              <a:t>- Maximum 1 business day turn-around on IUL/business planning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3500" dirty="0" smtClean="0"/>
              <a:t>- Up to 2 day turn-around on premium finance plans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If you can’t reach someone, or your request isn’t being addressed, </a:t>
            </a:r>
            <a:r>
              <a:rPr lang="en-US" dirty="0" smtClean="0">
                <a:solidFill>
                  <a:schemeClr val="tx2"/>
                </a:solidFill>
              </a:rPr>
              <a:t>LET ME KNOW!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2361</TotalTime>
  <Words>186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June 21st  Life Insurance Made Easier </vt:lpstr>
      <vt:lpstr>Simple Selling Opportunities</vt:lpstr>
      <vt:lpstr>LTC and Living Benefits</vt:lpstr>
      <vt:lpstr>Doing Product and Carrier comparisons</vt:lpstr>
      <vt:lpstr>45 male Example. $500k</vt:lpstr>
      <vt:lpstr>Drop Tickets</vt:lpstr>
      <vt:lpstr>Drop Tickets</vt:lpstr>
      <vt:lpstr>Informal Applications</vt:lpstr>
      <vt:lpstr>Support Team</vt:lpstr>
      <vt:lpstr>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and taking advantage of: Cross-Selling and Up-Selling</dc:title>
  <dc:creator>Deven</dc:creator>
  <cp:lastModifiedBy>Deven</cp:lastModifiedBy>
  <cp:revision>29</cp:revision>
  <dcterms:created xsi:type="dcterms:W3CDTF">2017-02-19T17:42:23Z</dcterms:created>
  <dcterms:modified xsi:type="dcterms:W3CDTF">2017-06-19T21:47:18Z</dcterms:modified>
</cp:coreProperties>
</file>