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1" r:id="rId1"/>
  </p:sldMasterIdLst>
  <p:notesMasterIdLst>
    <p:notesMasterId r:id="rId24"/>
  </p:notesMasterIdLst>
  <p:handoutMasterIdLst>
    <p:handoutMasterId r:id="rId25"/>
  </p:handoutMasterIdLst>
  <p:sldIdLst>
    <p:sldId id="282" r:id="rId2"/>
    <p:sldId id="283" r:id="rId3"/>
    <p:sldId id="284" r:id="rId4"/>
    <p:sldId id="287" r:id="rId5"/>
    <p:sldId id="285" r:id="rId6"/>
    <p:sldId id="288" r:id="rId7"/>
    <p:sldId id="289" r:id="rId8"/>
    <p:sldId id="286" r:id="rId9"/>
    <p:sldId id="290" r:id="rId10"/>
    <p:sldId id="291" r:id="rId11"/>
    <p:sldId id="292" r:id="rId12"/>
    <p:sldId id="293" r:id="rId13"/>
    <p:sldId id="294" r:id="rId14"/>
    <p:sldId id="295" r:id="rId15"/>
    <p:sldId id="299" r:id="rId16"/>
    <p:sldId id="296" r:id="rId17"/>
    <p:sldId id="300" r:id="rId18"/>
    <p:sldId id="297" r:id="rId19"/>
    <p:sldId id="298" r:id="rId20"/>
    <p:sldId id="301" r:id="rId21"/>
    <p:sldId id="302" r:id="rId22"/>
    <p:sldId id="30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82"/>
            <p14:sldId id="283"/>
            <p14:sldId id="284"/>
            <p14:sldId id="287"/>
            <p14:sldId id="285"/>
            <p14:sldId id="288"/>
            <p14:sldId id="289"/>
            <p14:sldId id="286"/>
            <p14:sldId id="290"/>
            <p14:sldId id="291"/>
            <p14:sldId id="292"/>
            <p14:sldId id="293"/>
            <p14:sldId id="294"/>
            <p14:sldId id="295"/>
            <p14:sldId id="299"/>
            <p14:sldId id="296"/>
            <p14:sldId id="300"/>
            <p14:sldId id="297"/>
            <p14:sldId id="298"/>
            <p14:sldId id="301"/>
            <p14:sldId id="302"/>
            <p14:sldId id="30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33FF"/>
    <a:srgbClr val="B0D9FE"/>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79" autoAdjust="0"/>
    <p:restoredTop sz="86377" autoAdjust="0"/>
  </p:normalViewPr>
  <p:slideViewPr>
    <p:cSldViewPr>
      <p:cViewPr>
        <p:scale>
          <a:sx n="110" d="100"/>
          <a:sy n="110" d="100"/>
        </p:scale>
        <p:origin x="-948" y="432"/>
      </p:cViewPr>
      <p:guideLst>
        <p:guide orient="horz" pos="2160"/>
        <p:guide pos="2880"/>
      </p:guideLst>
    </p:cSldViewPr>
  </p:slideViewPr>
  <p:outlineViewPr>
    <p:cViewPr>
      <p:scale>
        <a:sx n="33" d="100"/>
        <a:sy n="33" d="100"/>
      </p:scale>
      <p:origin x="246"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682"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asheena\Desktop\Presentations%20&amp;%20Materials\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3"/>
    </mc:Choice>
    <mc:Fallback>
      <c:style val="43"/>
    </mc:Fallback>
  </mc:AlternateContent>
  <c:clrMapOvr bg1="lt1" tx1="dk1" bg2="lt2" tx2="dk2" accent1="accent1" accent2="accent2" accent3="accent3" accent4="accent4" accent5="accent5" accent6="accent6" hlink="hlink" folHlink="folHlink"/>
  <c:chart>
    <c:autoTitleDeleted val="0"/>
    <c:view3D>
      <c:rotX val="40"/>
      <c:rotY val="40"/>
      <c:rAngAx val="0"/>
      <c:perspective val="20"/>
    </c:view3D>
    <c:floor>
      <c:thickness val="0"/>
    </c:floor>
    <c:sideWall>
      <c:thickness val="0"/>
    </c:sideWall>
    <c:backWall>
      <c:thickness val="0"/>
    </c:backWall>
    <c:plotArea>
      <c:layout/>
      <c:pie3DChart>
        <c:varyColors val="1"/>
        <c:ser>
          <c:idx val="0"/>
          <c:order val="0"/>
          <c:spPr>
            <a:ln>
              <a:noFill/>
            </a:ln>
            <a:effectLst>
              <a:outerShdw blurRad="139700" dist="88900" dir="11640000" sx="164000" sy="164000" rotWithShape="0">
                <a:srgbClr val="000000">
                  <a:alpha val="41000"/>
                </a:srgbClr>
              </a:outerShdw>
            </a:effectLst>
            <a:scene3d>
              <a:camera prst="orthographicFront"/>
              <a:lightRig rig="threePt" dir="t">
                <a:rot lat="0" lon="0" rev="1200000"/>
              </a:lightRig>
            </a:scene3d>
            <a:sp3d>
              <a:bevelT w="190500" h="50800" prst="angle"/>
              <a:bevelB/>
            </a:sp3d>
          </c:spPr>
          <c:dPt>
            <c:idx val="0"/>
            <c:bubble3D val="0"/>
            <c:explosion val="13"/>
            <c:spPr>
              <a:solidFill>
                <a:srgbClr val="3998E7"/>
              </a:solidFill>
              <a:ln w="25400" cap="flat" cmpd="sng" algn="ctr">
                <a:solidFill>
                  <a:schemeClr val="accent6">
                    <a:shade val="50000"/>
                  </a:schemeClr>
                </a:solidFill>
                <a:prstDash val="solid"/>
              </a:ln>
              <a:effectLst/>
            </c:spPr>
          </c:dPt>
          <c:dPt>
            <c:idx val="3"/>
            <c:bubble3D val="0"/>
            <c:spPr>
              <a:solidFill>
                <a:srgbClr val="003399"/>
              </a:solidFill>
              <a:ln>
                <a:noFill/>
              </a:ln>
              <a:effectLst>
                <a:outerShdw blurRad="139700" dist="88900" dir="11640000" sx="164000" sy="164000" rotWithShape="0">
                  <a:srgbClr val="000000">
                    <a:alpha val="41000"/>
                  </a:srgbClr>
                </a:outerShdw>
              </a:effectLst>
              <a:scene3d>
                <a:camera prst="orthographicFront"/>
                <a:lightRig rig="threePt" dir="t">
                  <a:rot lat="0" lon="0" rev="1200000"/>
                </a:lightRig>
              </a:scene3d>
              <a:sp3d>
                <a:bevelT w="190500" h="50800" prst="angle"/>
                <a:bevelB/>
              </a:sp3d>
            </c:spPr>
          </c:dPt>
          <c:dLbls>
            <c:dLbl>
              <c:idx val="0"/>
              <c:layout>
                <c:manualLayout>
                  <c:x val="-0.169897480913136"/>
                  <c:y val="0.029020978332045"/>
                </c:manualLayout>
              </c:layout>
              <c:spPr/>
              <c:txPr>
                <a:bodyPr/>
                <a:lstStyle/>
                <a:p>
                  <a:pPr>
                    <a:defRPr sz="1800" b="1" i="0">
                      <a:solidFill>
                        <a:schemeClr val="bg1">
                          <a:lumMod val="95000"/>
                        </a:schemeClr>
                      </a:solidFill>
                      <a:latin typeface="Arial" pitchFamily="34" charset="0"/>
                      <a:ea typeface="Tahoma" pitchFamily="34" charset="0"/>
                      <a:cs typeface="Arial" pitchFamily="34" charset="0"/>
                    </a:defRPr>
                  </a:pPr>
                  <a:endParaRPr lang="en-US"/>
                </a:p>
              </c:txPr>
              <c:dLblPos val="bestFit"/>
              <c:showLegendKey val="0"/>
              <c:showVal val="0"/>
              <c:showCatName val="1"/>
              <c:showSerName val="0"/>
              <c:showPercent val="0"/>
              <c:showBubbleSize val="0"/>
            </c:dLbl>
            <c:dLbl>
              <c:idx val="1"/>
              <c:layout>
                <c:manualLayout>
                  <c:x val="-0.185748536988432"/>
                  <c:y val="-0.289167085390612"/>
                </c:manualLayout>
              </c:layout>
              <c:dLblPos val="bestFit"/>
              <c:showLegendKey val="0"/>
              <c:showVal val="0"/>
              <c:showCatName val="1"/>
              <c:showSerName val="0"/>
              <c:showPercent val="0"/>
              <c:showBubbleSize val="0"/>
            </c:dLbl>
            <c:dLbl>
              <c:idx val="2"/>
              <c:layout>
                <c:manualLayout>
                  <c:x val="0.211893379994167"/>
                  <c:y val="-0.230022903294298"/>
                </c:manualLayout>
              </c:layout>
              <c:dLblPos val="bestFit"/>
              <c:showLegendKey val="0"/>
              <c:showVal val="0"/>
              <c:showCatName val="1"/>
              <c:showSerName val="0"/>
              <c:showPercent val="0"/>
              <c:showBubbleSize val="0"/>
            </c:dLbl>
            <c:dLbl>
              <c:idx val="3"/>
              <c:layout>
                <c:manualLayout>
                  <c:x val="0.245758474471676"/>
                  <c:y val="-0.137894390475058"/>
                </c:manualLayout>
              </c:layout>
              <c:tx>
                <c:rich>
                  <a:bodyPr/>
                  <a:lstStyle/>
                  <a:p>
                    <a:pPr>
                      <a:defRPr sz="1800" b="1" i="0">
                        <a:solidFill>
                          <a:schemeClr val="bg1">
                            <a:lumMod val="95000"/>
                          </a:schemeClr>
                        </a:solidFill>
                        <a:latin typeface="Arial" pitchFamily="34" charset="0"/>
                        <a:ea typeface="Tahoma" pitchFamily="34" charset="0"/>
                        <a:cs typeface="Arial" pitchFamily="34" charset="0"/>
                      </a:defRPr>
                    </a:pPr>
                    <a:r>
                      <a:rPr lang="en-US">
                        <a:solidFill>
                          <a:schemeClr val="bg1">
                            <a:lumMod val="95000"/>
                          </a:schemeClr>
                        </a:solidFill>
                        <a:latin typeface="Arial" pitchFamily="34" charset="0"/>
                        <a:cs typeface="Arial" pitchFamily="34" charset="0"/>
                      </a:rPr>
                      <a:t>Global ETF: 75.00%</a:t>
                    </a:r>
                    <a:endParaRPr lang="en-US">
                      <a:solidFill>
                        <a:schemeClr val="bg1">
                          <a:lumMod val="95000"/>
                        </a:schemeClr>
                      </a:solidFill>
                    </a:endParaRPr>
                  </a:p>
                </c:rich>
              </c:tx>
              <c:spPr/>
              <c:dLblPos val="bestFit"/>
              <c:showLegendKey val="0"/>
              <c:showVal val="0"/>
              <c:showCatName val="1"/>
              <c:showSerName val="0"/>
              <c:showPercent val="0"/>
              <c:showBubbleSize val="0"/>
              <c:separator>
</c:separator>
            </c:dLbl>
            <c:txPr>
              <a:bodyPr/>
              <a:lstStyle/>
              <a:p>
                <a:pPr>
                  <a:defRPr sz="1800" b="1" i="0">
                    <a:solidFill>
                      <a:srgbClr val="0033CC"/>
                    </a:solidFill>
                    <a:latin typeface="Arial" pitchFamily="34" charset="0"/>
                    <a:ea typeface="Tahoma" pitchFamily="34" charset="0"/>
                    <a:cs typeface="Arial" pitchFamily="34" charset="0"/>
                  </a:defRPr>
                </a:pPr>
                <a:endParaRPr lang="en-US"/>
              </a:p>
            </c:txPr>
            <c:dLblPos val="inEnd"/>
            <c:showLegendKey val="0"/>
            <c:showVal val="0"/>
            <c:showCatName val="1"/>
            <c:showSerName val="0"/>
            <c:showPercent val="0"/>
            <c:showBubbleSize val="0"/>
            <c:showLeaderLines val="0"/>
          </c:dLbls>
          <c:cat>
            <c:strRef>
              <c:f>Sheet1!$A$4:$A$7</c:f>
              <c:strCache>
                <c:ptCount val="4"/>
                <c:pt idx="0">
                  <c:v>Cipher: 25.00%</c:v>
                </c:pt>
                <c:pt idx="3">
                  <c:v>Global ETF: 75.00%</c:v>
                </c:pt>
              </c:strCache>
            </c:strRef>
          </c:cat>
          <c:val>
            <c:numRef>
              <c:f>Sheet1!$B$4:$B$7</c:f>
              <c:numCache>
                <c:formatCode>General</c:formatCode>
                <c:ptCount val="4"/>
                <c:pt idx="0">
                  <c:v>0.25</c:v>
                </c:pt>
                <c:pt idx="3">
                  <c:v>0.750000000000001</c:v>
                </c:pt>
              </c:numCache>
            </c:numRef>
          </c:val>
        </c:ser>
        <c:dLbls>
          <c:showLegendKey val="0"/>
          <c:showVal val="1"/>
          <c:showCatName val="0"/>
          <c:showSerName val="0"/>
          <c:showPercent val="0"/>
          <c:showBubbleSize val="0"/>
          <c:showLeaderLines val="0"/>
        </c:dLbls>
      </c:pie3DChart>
      <c:spPr>
        <a:noFill/>
        <a:scene3d>
          <a:camera prst="orthographicFront"/>
          <a:lightRig rig="threePt" dir="t"/>
        </a:scene3d>
        <a:sp3d>
          <a:bevelT prst="angle"/>
        </a:sp3d>
      </c:spPr>
    </c:plotArea>
    <c:plotVisOnly val="1"/>
    <c:dispBlanksAs val="zero"/>
    <c:showDLblsOverMax val="0"/>
  </c:chart>
  <c:spPr>
    <a:noFill/>
    <a:effectLst>
      <a:glow rad="139700">
        <a:schemeClr val="tx2">
          <a:lumMod val="40000"/>
          <a:lumOff val="60000"/>
          <a:alpha val="40000"/>
        </a:schemeClr>
      </a:glow>
    </a:effectLst>
    <a:scene3d>
      <a:camera prst="orthographicFront"/>
      <a:lightRig rig="threePt" dir="t"/>
    </a:scene3d>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51137B-B2FE-49A2-9FAD-1165F20DDC6A}" type="datetimeFigureOut">
              <a:rPr lang="en-US" smtClean="0"/>
              <a:pPr/>
              <a:t>3/7/12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5B00AB-40C0-4AB0-A5D4-836D3EB6172C}" type="slidenum">
              <a:rPr lang="en-US" smtClean="0"/>
              <a:pPr/>
              <a:t>‹#›</a:t>
            </a:fld>
            <a:endParaRPr lang="en-US"/>
          </a:p>
        </p:txBody>
      </p:sp>
    </p:spTree>
    <p:extLst>
      <p:ext uri="{BB962C8B-B14F-4D97-AF65-F5344CB8AC3E}">
        <p14:creationId xmlns:p14="http://schemas.microsoft.com/office/powerpoint/2010/main" val="3308067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3/7/12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1425684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t>
            </a:r>
            <a:r>
              <a:rPr lang="en-US" dirty="0"/>
              <a:t>I</a:t>
            </a:r>
            <a:r>
              <a:rPr lang="en-US" dirty="0" smtClean="0"/>
              <a:t> want to do today is give you a brief overview of Q3 Asset Management and their tactical approach toward investment management. We’ll go through the presentation, answer any questions you have, and spend a few minutes discussing how these strategies may fit within your portfolio.</a:t>
            </a:r>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graph highlights the 16-year secular bear market from 1966 to 1982, which is not unlike the current secular bear market that began in the year 2000. Secular bear markets typically last for many years. The point is to show you that throughout the entire period there were periods of up, down and sideways behavior. Q3AM does  not try to predict the market; we react to the market.  Our signals tell us when the market trends change and indicate when to make investment changes. </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an example of how a “Buy and Hold” strategy may have worked over a period that included a market downfall followed by a recovery rally.  </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momentum investing?</a:t>
            </a:r>
          </a:p>
          <a:p>
            <a:endParaRPr lang="en-US" dirty="0"/>
          </a:p>
          <a:p>
            <a:r>
              <a:rPr lang="en-US" dirty="0" smtClean="0"/>
              <a:t>Q3 Asset Management’s dynamic asset allocation models all follow a momentum based methodology.</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13</a:t>
            </a:fld>
            <a:endParaRPr lang="en-US" dirty="0"/>
          </a:p>
        </p:txBody>
      </p:sp>
    </p:spTree>
    <p:extLst>
      <p:ext uri="{BB962C8B-B14F-4D97-AF65-F5344CB8AC3E}">
        <p14:creationId xmlns:p14="http://schemas.microsoft.com/office/powerpoint/2010/main" val="3446778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14</a:t>
            </a:fld>
            <a:endParaRPr lang="en-US"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difference between active management and traditional asset allocation.</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15</a:t>
            </a:fld>
            <a:endParaRPr lang="en-US" dirty="0"/>
          </a:p>
        </p:txBody>
      </p:sp>
    </p:spTree>
    <p:extLst>
      <p:ext uri="{BB962C8B-B14F-4D97-AF65-F5344CB8AC3E}">
        <p14:creationId xmlns:p14="http://schemas.microsoft.com/office/powerpoint/2010/main" val="303003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We’re going to talk in more detail about two programs.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16</a:t>
            </a:fld>
            <a:endParaRPr lang="en-US" dirty="0"/>
          </a:p>
        </p:txBody>
      </p:sp>
    </p:spTree>
    <p:extLst>
      <p:ext uri="{BB962C8B-B14F-4D97-AF65-F5344CB8AC3E}">
        <p14:creationId xmlns:p14="http://schemas.microsoft.com/office/powerpoint/2010/main" val="3067692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smtClean="0"/>
              <a:t>Global ETF Allocation</a:t>
            </a:r>
            <a:r>
              <a:rPr lang="en-US" dirty="0" smtClean="0"/>
              <a:t> uses a systematic approach that maintains the ability to adapt to changing market conditions. On the first trading day of each month, the program determines whether to overweight equities or bonds. </a:t>
            </a:r>
            <a:endParaRPr lang="en-US" dirty="0"/>
          </a:p>
          <a:p>
            <a:pPr lvl="0"/>
            <a:endParaRPr lang="en-US" dirty="0" smtClean="0"/>
          </a:p>
          <a:p>
            <a:pPr lvl="0"/>
            <a:r>
              <a:rPr lang="en-US" dirty="0" smtClean="0"/>
              <a:t>During favorable market conditions, the program invests in six top performing exchange traded funds.  The program will maintain exposure to those global markets exhibiting the strongest relative strength. During unfavorable conditions, the strategy will allocate the portfolio to three top ranked bond funds. Global ETF Allocation is offered in conservative, moderate and growth risk profiles. </a:t>
            </a:r>
          </a:p>
          <a:p>
            <a:pPr lvl="0"/>
            <a:endParaRPr lang="en-US" dirty="0" smtClean="0"/>
          </a:p>
          <a:p>
            <a:pPr lvl="0"/>
            <a:r>
              <a:rPr lang="en-US" dirty="0" smtClean="0"/>
              <a:t>The program uses a market environment filter, which is described on the next slide, to determine favorable versus unfavorable market conditions.  </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does  the Global ETF Allocation “market environment filter” determine if market conditions are favorable or unfavorable?  It looks at the  S&amp;P 500 Index and the current value relative to its 100 day simple moving average.  If the S&amp;P 500 Index is above its 100 day simple moving  average, this is considered a favorable market and the program will invest accordingly, respective of the programs risk profiles.  If the S&amp;P 500 Index is below its 100 day simple moving average, this is considered unfavorable and the program will move to bond ETFs.</a:t>
            </a:r>
          </a:p>
          <a:p>
            <a:endParaRPr lang="en-US" dirty="0" smtClean="0"/>
          </a:p>
          <a:p>
            <a:r>
              <a:rPr lang="en-US" dirty="0" smtClean="0"/>
              <a:t>It is expected that this program is invested in equity ETFs 75% of the time and, invested exclusively in fixed income ETFs 25% of the time.</a:t>
            </a:r>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outlines the actual changes to the portfolio for several monthly re-allocations of the Global ETF Allocation Growth model. The green up arrows show the times when the S&amp;P 500 was above its 100 day simple moving average on the day before the first of the month. On those trade days, the program invested in the top ranked ETF’s.  The red down arrows provide examples  of times when the indicator gave the signal for the model to go defensive, in these cases, allowing the model to shift to fixed income ETF’s.</a:t>
            </a:r>
          </a:p>
          <a:p>
            <a:endParaRPr lang="en-US" dirty="0" smtClean="0"/>
          </a:p>
        </p:txBody>
      </p:sp>
      <p:sp>
        <p:nvSpPr>
          <p:cNvPr id="4" name="Slide Number Placeholder 3"/>
          <p:cNvSpPr>
            <a:spLocks noGrp="1"/>
          </p:cNvSpPr>
          <p:nvPr>
            <p:ph type="sldNum" sz="quarter" idx="10"/>
          </p:nvPr>
        </p:nvSpPr>
        <p:spPr/>
        <p:txBody>
          <a:bodyPr/>
          <a:lstStyle/>
          <a:p>
            <a:fld id="{58CC9574-A819-4FE4-99A7-1E27AD09ADC2}"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 Note to Presenter: Leave slide up for at least 15 seconds to allow audience to read]</a:t>
            </a:r>
          </a:p>
          <a:p>
            <a:endParaRPr lang="en-US" dirty="0" smtClean="0"/>
          </a:p>
          <a:p>
            <a:r>
              <a:rPr lang="en-US" dirty="0" smtClean="0"/>
              <a:t>Please take a moment to read this important disclosure regarding the information  provided within this presentation. Past performance is not indicative of future returns. There is no assurance objectives will be realized.</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Cipher</a:t>
            </a:r>
            <a:r>
              <a:rPr lang="en-US" dirty="0" smtClean="0"/>
              <a:t>  is an absolute return based strategy using signals that incorporate both price and volume analysis. Longer term analysis focuses upon identifying the primary trend of the market while shorter term methods focus upon counter-trend setups. On any given day, the program will be long, short, or in the safety of a money market fund. When a signal is generated, the program will move entirely into the desired position - there is no scaling into or out of positions. </a:t>
            </a:r>
          </a:p>
          <a:p>
            <a:pPr lvl="0"/>
            <a:endParaRPr lang="en-US" dirty="0"/>
          </a:p>
          <a:p>
            <a:pPr lvl="0"/>
            <a:r>
              <a:rPr lang="en-US" dirty="0" smtClean="0"/>
              <a:t>What’s interesting about the Cipher model is that it’s in the market less than 25% of the time.</a:t>
            </a:r>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20</a:t>
            </a:fld>
            <a:endParaRPr lang="en-US" dirty="0"/>
          </a:p>
        </p:txBody>
      </p:sp>
    </p:spTree>
    <p:extLst>
      <p:ext uri="{BB962C8B-B14F-4D97-AF65-F5344CB8AC3E}">
        <p14:creationId xmlns:p14="http://schemas.microsoft.com/office/powerpoint/2010/main" val="2111528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Q3 Asset Management encourages investors to diversify among multiple strategies whenever possible. </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21</a:t>
            </a:fld>
            <a:endParaRPr lang="en-US" dirty="0"/>
          </a:p>
        </p:txBody>
      </p:sp>
    </p:spTree>
    <p:extLst>
      <p:ext uri="{BB962C8B-B14F-4D97-AF65-F5344CB8AC3E}">
        <p14:creationId xmlns:p14="http://schemas.microsoft.com/office/powerpoint/2010/main" val="1013327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number of reasons it might make sense to incorporate Q3AM’s tactical strategies into your portfolio. </a:t>
            </a:r>
          </a:p>
          <a:p>
            <a:endParaRPr lang="en-US" dirty="0"/>
          </a:p>
          <a:p>
            <a:r>
              <a:rPr lang="en-US" dirty="0" smtClean="0"/>
              <a:t>A calculated, time-tested investment approach may provide you with more peace of mind in navigating today’s volatile markets.</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22</a:t>
            </a:fld>
            <a:endParaRPr lang="en-US" dirty="0"/>
          </a:p>
        </p:txBody>
      </p:sp>
    </p:spTree>
    <p:extLst>
      <p:ext uri="{BB962C8B-B14F-4D97-AF65-F5344CB8AC3E}">
        <p14:creationId xmlns:p14="http://schemas.microsoft.com/office/powerpoint/2010/main" val="1039720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Here is an overview of what today’s presentation will cover.  First, I will tell you about Q3 Asset Management.  We will look at investing in today’s difficult markets .  I will show you a case study on momentum investing . And I’ll show you an example of how Q3 Asset Management builds a tactical asset allocation model. </a:t>
            </a:r>
          </a:p>
          <a:p>
            <a:endParaRPr lang="en-US" dirty="0" smtClean="0"/>
          </a:p>
          <a:p>
            <a:r>
              <a:rPr lang="en-US" dirty="0" smtClean="0"/>
              <a:t>Please feel free to ask questions  throughout.</a:t>
            </a:r>
          </a:p>
          <a:p>
            <a:endParaRPr lang="en-US" dirty="0" smtClean="0"/>
          </a:p>
          <a:p>
            <a:r>
              <a:rPr lang="en-US" dirty="0" smtClean="0"/>
              <a:t>[Optional:  Presenter can ask audience if there are any other topics that they’d like to discuss today.]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Q3 Asset Management is a Registered Investment Advisory Firm based in Birmingham, Michigan, and  has been managing money since 2006.  Q3 believes that actively managed and non-correlating investment strategies should be part of each investor’s portfolio.  </a:t>
            </a:r>
          </a:p>
          <a:p>
            <a:endParaRPr lang="en-US" dirty="0" smtClean="0"/>
          </a:p>
          <a:p>
            <a:r>
              <a:rPr lang="en-US" dirty="0" smtClean="0"/>
              <a:t>The principals of Q3AM began their careers on trading floors of the New York Mercantile Exchange and Chicago Board of Options Exchange, and employ a disciplined, structured approach to investing with the goal of reducing risk.  Q3 Asset Management offers several separate strategies, of which most investors use a blend for portfolio diversification.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Q3 Asset Management’s approach  can be described as a combination of investing , trading  and common sense. The approach is more hands on than a traditional buy-and-hold style.</a:t>
            </a:r>
          </a:p>
          <a:p>
            <a:endParaRPr lang="en-US" dirty="0"/>
          </a:p>
          <a:p>
            <a:r>
              <a:rPr lang="en-US" dirty="0" smtClean="0"/>
              <a:t>Q3 Asset Management spends a great deal of time studying probabilities. If “X” happens, what’s the probability of “Y” occurring, based upon historical market data.</a:t>
            </a:r>
          </a:p>
          <a:p>
            <a:endParaRPr lang="en-US" dirty="0"/>
          </a:p>
          <a:p>
            <a:r>
              <a:rPr lang="en-US" dirty="0" smtClean="0"/>
              <a:t>Q3AM understands that the stock market’s movements are based largely upon mass psychology. They feel that fear and greed ultimately move markets. Because human emotions are somewhat consistent, Q3AM believes that market tendencies can be identified and acted upon. </a:t>
            </a:r>
          </a:p>
          <a:p>
            <a:endParaRPr lang="en-US" dirty="0"/>
          </a:p>
          <a:p>
            <a:r>
              <a:rPr lang="en-US" dirty="0" smtClean="0"/>
              <a:t>Q3AM’s buy and sell signals are mechanically generated thus removing emotion from the  investment process, since, emotional investors typically underperform. </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a few statements that have been associated with buy and hold strategies  as soon as the market takes a downturn.  At Q3 Asset Management, these kind of statements are never used.  The Active Management approach follows the approach that market conditions and mechanical operations will determine both the entry and exit points for a position.  A good question to ask your money manager in order to find out if they have a plan in place is: “What’s your exit strategy?”</a:t>
            </a: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Today’s Markets are volatile. How important is preservation of capital?  How does your portfolio recover after a decline of 25, 50 or 75%? This chart shows the amount of recovery a portfolio would need to gain in order to get back to the break-even value. </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chart, provided by Rydex Investments, shows a long term perspective of the Dow Jones Industrial Average.  It highlights the fact that markets move in cycles. Over the 114 year time frame, there have long periods of relatively flat to somewhat negative performance followed by periods of advancement.</a:t>
            </a:r>
          </a:p>
          <a:p>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822" y="2863"/>
            <a:ext cx="9151645"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942998" y="457200"/>
            <a:ext cx="2635676" cy="809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684042" y="1525939"/>
            <a:ext cx="7775916" cy="4791456"/>
          </a:xfrm>
          <a:prstGeom prst="rect">
            <a:avLst/>
          </a:prstGeom>
        </p:spPr>
      </p:pic>
      <p:sp>
        <p:nvSpPr>
          <p:cNvPr id="5" name="TextBox 8"/>
          <p:cNvSpPr txBox="1">
            <a:spLocks noChangeArrowheads="1"/>
          </p:cNvSpPr>
          <p:nvPr userDrawn="1"/>
        </p:nvSpPr>
        <p:spPr bwMode="auto">
          <a:xfrm>
            <a:off x="7620000" y="6477000"/>
            <a:ext cx="83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sz="800" dirty="0">
                <a:solidFill>
                  <a:schemeClr val="bg1"/>
                </a:solidFill>
                <a:latin typeface="Tahoma" pitchFamily="34" charset="0"/>
                <a:cs typeface="Tahoma" pitchFamily="34" charset="0"/>
              </a:rPr>
              <a:t>© 2011 Q3AM</a:t>
            </a:r>
          </a:p>
        </p:txBody>
      </p:sp>
    </p:spTree>
    <p:extLst>
      <p:ext uri="{BB962C8B-B14F-4D97-AF65-F5344CB8AC3E}">
        <p14:creationId xmlns:p14="http://schemas.microsoft.com/office/powerpoint/2010/main" val="10888364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24838577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22522686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26789023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35520955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14890791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20606252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prstGeom prst="rect">
            <a:avLst/>
          </a:prstGeo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a:prstGeom prst="rect">
            <a:avLst/>
          </a:prstGeo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8E80666-FB37-4B36-9149-507F3B0178E3}" type="datetimeFigureOut">
              <a:rPr lang="en-US" smtClean="0"/>
              <a:pPr/>
              <a:t>3/7/12</a:t>
            </a:fld>
            <a:endParaRPr lang="en-US"/>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11" name="Oval 10"/>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2" name="Rectangle 11"/>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13" name="Oval 12"/>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6" name="Footer Placeholder 5"/>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a:prstGeom prst="rect">
            <a:avLst/>
          </a:prstGeo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a:prstGeom prst="rect">
            <a:avLst/>
          </a:prstGeo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a:prstGeom prst="rect">
            <a:avLst/>
          </a:prstGeo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a:prstGeom prst="rect">
            <a:avLst/>
          </a:prstGeo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28E80666-FB37-4B36-9149-507F3B0178E3}" type="datetimeFigureOut">
              <a:rPr lang="en-US" smtClean="0"/>
              <a:pPr/>
              <a:t>3/7/12</a:t>
            </a:fld>
            <a:endParaRPr lang="en-US"/>
          </a:p>
        </p:txBody>
      </p:sp>
      <p:sp>
        <p:nvSpPr>
          <p:cNvPr id="8" name="Footer Placeholder 7"/>
          <p:cNvSpPr>
            <a:spLocks noGrp="1"/>
          </p:cNvSpPr>
          <p:nvPr>
            <p:ph type="ftr" sz="quarter" idx="11"/>
          </p:nvPr>
        </p:nvSpPr>
        <p:spPr>
          <a:xfrm>
            <a:off x="457199" y="6172200"/>
            <a:ext cx="3352801"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3810000" y="6172200"/>
            <a:ext cx="1828800" cy="365125"/>
          </a:xfrm>
          <a:prstGeom prst="rect">
            <a:avLst/>
          </a:prstGeom>
        </p:spPr>
        <p:txBody>
          <a:bodyPr/>
          <a:lstStyle/>
          <a:p>
            <a:fld id="{D7E63A33-8271-4DD0-9C48-789913D7C115}" type="slidenum">
              <a:rPr lang="en-US" smtClean="0"/>
              <a:pPr/>
              <a:t>‹#›</a:t>
            </a:fld>
            <a:endParaRPr lang="en-US"/>
          </a:p>
        </p:txBody>
      </p:sp>
      <p:sp>
        <p:nvSpPr>
          <p:cNvPr id="10" name="Title 9"/>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4" name="Footer Placeholder 3"/>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2" cstate="print"/>
          <a:stretch>
            <a:fillRect/>
          </a:stretch>
        </p:blipFill>
        <p:spPr>
          <a:xfrm>
            <a:off x="0" y="762000"/>
            <a:ext cx="2445488" cy="228600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822" y="2863"/>
            <a:ext cx="9151645"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942998" y="457200"/>
            <a:ext cx="2635676" cy="809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684042" y="1525939"/>
            <a:ext cx="7775916" cy="4791456"/>
          </a:xfrm>
          <a:prstGeom prst="rect">
            <a:avLst/>
          </a:prstGeom>
        </p:spPr>
      </p:pic>
      <p:sp>
        <p:nvSpPr>
          <p:cNvPr id="9" name="TextBox 8"/>
          <p:cNvSpPr txBox="1">
            <a:spLocks noChangeArrowheads="1"/>
          </p:cNvSpPr>
          <p:nvPr userDrawn="1"/>
        </p:nvSpPr>
        <p:spPr bwMode="auto">
          <a:xfrm>
            <a:off x="7620000" y="6477000"/>
            <a:ext cx="83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sz="800" dirty="0">
                <a:solidFill>
                  <a:schemeClr val="bg1"/>
                </a:solidFill>
                <a:latin typeface="Tahoma" pitchFamily="34" charset="0"/>
                <a:cs typeface="Tahoma" pitchFamily="34" charset="0"/>
              </a:rPr>
              <a:t>© 2011 Q3AM</a:t>
            </a:r>
          </a:p>
        </p:txBody>
      </p:sp>
    </p:spTree>
    <p:extLst>
      <p:ext uri="{BB962C8B-B14F-4D97-AF65-F5344CB8AC3E}">
        <p14:creationId xmlns:p14="http://schemas.microsoft.com/office/powerpoint/2010/main" val="1654312119"/>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2FF934E2-BBB6-4D34-BB01-078E9AA25260}" type="datetimeFigureOut">
              <a:rPr lang="en-US" smtClean="0"/>
              <a:pPr/>
              <a:t>3/7/12</a:t>
            </a:fld>
            <a:endParaRPr lang="en-US" dirty="0"/>
          </a:p>
        </p:txBody>
      </p:sp>
      <p:sp>
        <p:nvSpPr>
          <p:cNvPr id="3" name="Footer Placeholder 2"/>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3810000" y="6172200"/>
            <a:ext cx="1828800" cy="365125"/>
          </a:xfrm>
          <a:prstGeom prst="rect">
            <a:avLst/>
          </a:prstGeom>
        </p:spPr>
        <p:txBody>
          <a:bodyPr/>
          <a:lstStyle/>
          <a:p>
            <a:fld id="{73820FCD-5F4C-4989-BE05-0A8208BCBC21}" type="slidenum">
              <a:rPr lang="en-US" smtClean="0"/>
              <a:pPr/>
              <a:t>‹#›</a:t>
            </a:fld>
            <a:endParaRPr lang="en-US" dirty="0"/>
          </a:p>
        </p:txBody>
      </p:sp>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a:prstGeom prst="rect">
            <a:avLst/>
          </a:prstGeo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6" name="Footer Placeholder 5"/>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2" name="Title 1"/>
          <p:cNvSpPr>
            <a:spLocks noGrp="1"/>
          </p:cNvSpPr>
          <p:nvPr>
            <p:ph type="title"/>
          </p:nvPr>
        </p:nvSpPr>
        <p:spPr>
          <a:xfrm>
            <a:off x="727268" y="4464421"/>
            <a:ext cx="6383538" cy="1143000"/>
          </a:xfrm>
          <a:prstGeom prst="rect">
            <a:avLst/>
          </a:prstGeom>
        </p:spPr>
        <p:txBody>
          <a:bodyPr anchor="b">
            <a:noAutofit/>
          </a:bodyPr>
          <a:lstStyle>
            <a:lvl1pPr algn="l">
              <a:defRPr sz="4600" b="1"/>
            </a:lvl1pPr>
          </a:lstStyle>
          <a:p>
            <a:r>
              <a:rPr lang="en-US" smtClean="0"/>
              <a:t>Click to edit Master title style</a:t>
            </a:r>
            <a:endParaRPr lang="en-US" dirty="0"/>
          </a:p>
        </p:txBody>
      </p:sp>
      <p:sp>
        <p:nvSpPr>
          <p:cNvPr id="12" name="Rectangle 11"/>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prstGeom prst="rect">
            <a:avLst/>
          </a:prstGeo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822" y="2863"/>
            <a:ext cx="9151645"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942998" y="457200"/>
            <a:ext cx="2635676" cy="809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684042" y="1525939"/>
            <a:ext cx="7775916" cy="4791456"/>
          </a:xfrm>
          <a:prstGeom prst="rect">
            <a:avLst/>
          </a:prstGeom>
        </p:spPr>
      </p:pic>
      <p:sp>
        <p:nvSpPr>
          <p:cNvPr id="9" name="TextBox 8"/>
          <p:cNvSpPr txBox="1">
            <a:spLocks noChangeArrowheads="1"/>
          </p:cNvSpPr>
          <p:nvPr userDrawn="1"/>
        </p:nvSpPr>
        <p:spPr bwMode="auto">
          <a:xfrm>
            <a:off x="7620000" y="6477000"/>
            <a:ext cx="83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sz="800" dirty="0">
                <a:solidFill>
                  <a:schemeClr val="bg1"/>
                </a:solidFill>
                <a:latin typeface="Tahoma" pitchFamily="34" charset="0"/>
                <a:cs typeface="Tahoma" pitchFamily="34" charset="0"/>
              </a:rPr>
              <a:t>© 2011 Q3AM</a:t>
            </a:r>
          </a:p>
        </p:txBody>
      </p:sp>
    </p:spTree>
    <p:extLst>
      <p:ext uri="{BB962C8B-B14F-4D97-AF65-F5344CB8AC3E}">
        <p14:creationId xmlns:p14="http://schemas.microsoft.com/office/powerpoint/2010/main" val="1684501298"/>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6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822" y="2863"/>
            <a:ext cx="9151645"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942998" y="457200"/>
            <a:ext cx="2635676" cy="809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684042" y="1525939"/>
            <a:ext cx="7775916" cy="4791456"/>
          </a:xfrm>
          <a:prstGeom prst="rect">
            <a:avLst/>
          </a:prstGeom>
        </p:spPr>
      </p:pic>
      <p:sp>
        <p:nvSpPr>
          <p:cNvPr id="9" name="TextBox 8"/>
          <p:cNvSpPr txBox="1">
            <a:spLocks noChangeArrowheads="1"/>
          </p:cNvSpPr>
          <p:nvPr userDrawn="1"/>
        </p:nvSpPr>
        <p:spPr bwMode="auto">
          <a:xfrm>
            <a:off x="7620000" y="6477000"/>
            <a:ext cx="83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sz="800" dirty="0">
                <a:solidFill>
                  <a:schemeClr val="bg1"/>
                </a:solidFill>
                <a:latin typeface="Tahoma" pitchFamily="34" charset="0"/>
                <a:cs typeface="Tahoma" pitchFamily="34" charset="0"/>
              </a:rPr>
              <a:t>© 2011 Q3AM</a:t>
            </a:r>
          </a:p>
        </p:txBody>
      </p:sp>
    </p:spTree>
    <p:extLst>
      <p:ext uri="{BB962C8B-B14F-4D97-AF65-F5344CB8AC3E}">
        <p14:creationId xmlns:p14="http://schemas.microsoft.com/office/powerpoint/2010/main" val="504826429"/>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4042" y="1525939"/>
            <a:ext cx="7775916" cy="4791456"/>
          </a:xfrm>
          <a:prstGeom prst="rect">
            <a:avLst/>
          </a:prstGeom>
        </p:spPr>
      </p:pic>
      <p:sp>
        <p:nvSpPr>
          <p:cNvPr id="3" name="TextBox 8"/>
          <p:cNvSpPr txBox="1">
            <a:spLocks noChangeArrowheads="1"/>
          </p:cNvSpPr>
          <p:nvPr userDrawn="1"/>
        </p:nvSpPr>
        <p:spPr bwMode="auto">
          <a:xfrm>
            <a:off x="7620000" y="6477000"/>
            <a:ext cx="83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sz="800" dirty="0">
                <a:solidFill>
                  <a:schemeClr val="bg1"/>
                </a:solidFill>
                <a:latin typeface="Tahoma" pitchFamily="34" charset="0"/>
                <a:cs typeface="Tahoma" pitchFamily="34" charset="0"/>
              </a:rPr>
              <a:t>© 2011 Q3AM</a:t>
            </a:r>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17393903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4058096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21684610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A258050E-B668-4FA7-85AD-C750C80A6E9B}" type="datetimeFigureOut">
              <a:rPr lang="en-US" smtClean="0"/>
              <a:pPr/>
              <a:t>3/7/12</a:t>
            </a:fld>
            <a:endParaRPr lang="en-US" dirty="0"/>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10000" y="6172200"/>
            <a:ext cx="1828800" cy="365125"/>
          </a:xfrm>
          <a:prstGeom prst="rect">
            <a:avLst/>
          </a:prstGeom>
        </p:spPr>
        <p:txBody>
          <a:bodyPr/>
          <a:lstStyle/>
          <a:p>
            <a:fld id="{240D5ECE-8B49-45CD-BE81-EF81920D1969}" type="slidenum">
              <a:rPr lang="en-US" smtClean="0"/>
              <a:pPr/>
              <a:t>‹#›</a:t>
            </a:fld>
            <a:endParaRPr lang="en-US" dirty="0"/>
          </a:p>
        </p:txBody>
      </p:sp>
      <p:sp>
        <p:nvSpPr>
          <p:cNvPr id="8" name="Title 7"/>
          <p:cNvSpPr>
            <a:spLocks noGrp="1"/>
          </p:cNvSpPr>
          <p:nvPr>
            <p:ph type="title"/>
          </p:nvPr>
        </p:nvSpPr>
        <p:spPr>
          <a:xfrm>
            <a:off x="1793289" y="4372168"/>
            <a:ext cx="6512511" cy="1143000"/>
          </a:xfrm>
          <a:prstGeom prst="rect">
            <a:avLst/>
          </a:prstGeom>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extLst>
      <p:ext uri="{BB962C8B-B14F-4D97-AF65-F5344CB8AC3E}">
        <p14:creationId xmlns:p14="http://schemas.microsoft.com/office/powerpoint/2010/main" val="1223265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theme" Target="../theme/theme1.xml"/><Relationship Id="rId26" Type="http://schemas.openxmlformats.org/officeDocument/2006/relationships/image" Target="../media/image1.jpeg"/><Relationship Id="rId27" Type="http://schemas.openxmlformats.org/officeDocument/2006/relationships/image" Target="../media/image2.emf"/><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6" cstate="email">
            <a:extLst>
              <a:ext uri="{28A0092B-C50C-407E-A947-70E740481C1C}">
                <a14:useLocalDpi xmlns:a14="http://schemas.microsoft.com/office/drawing/2010/main" val="0"/>
              </a:ext>
            </a:extLst>
          </a:blip>
          <a:stretch>
            <a:fillRect/>
          </a:stretch>
        </p:blipFill>
        <p:spPr>
          <a:xfrm>
            <a:off x="-3822" y="2863"/>
            <a:ext cx="9151645"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4" name="Picture 2"/>
          <p:cNvPicPr>
            <a:picLocks noChangeAspect="1" noChangeArrowheads="1"/>
          </p:cNvPicPr>
          <p:nvPr userDrawn="1"/>
        </p:nvPicPr>
        <p:blipFill>
          <a:blip r:embed="rId27" cstate="email">
            <a:extLst>
              <a:ext uri="{28A0092B-C50C-407E-A947-70E740481C1C}">
                <a14:useLocalDpi xmlns:a14="http://schemas.microsoft.com/office/drawing/2010/main" val="0"/>
              </a:ext>
            </a:extLst>
          </a:blip>
          <a:srcRect/>
          <a:stretch>
            <a:fillRect/>
          </a:stretch>
        </p:blipFill>
        <p:spPr bwMode="auto">
          <a:xfrm>
            <a:off x="5029200" y="304800"/>
            <a:ext cx="3626276" cy="111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8"/>
          <p:cNvSpPr txBox="1">
            <a:spLocks noChangeArrowheads="1"/>
          </p:cNvSpPr>
          <p:nvPr userDrawn="1"/>
        </p:nvSpPr>
        <p:spPr bwMode="auto">
          <a:xfrm>
            <a:off x="7620000" y="6477000"/>
            <a:ext cx="83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sz="800" dirty="0">
                <a:solidFill>
                  <a:schemeClr val="bg1"/>
                </a:solidFill>
                <a:latin typeface="Tahoma" pitchFamily="34" charset="0"/>
                <a:cs typeface="Tahoma" pitchFamily="34" charset="0"/>
              </a:rPr>
              <a:t>© 2011 Q3AM</a:t>
            </a:r>
          </a:p>
        </p:txBody>
      </p:sp>
    </p:spTree>
  </p:cSld>
  <p:clrMap bg1="lt1" tx1="dk1" bg2="lt2" tx2="dk2" accent1="accent1" accent2="accent2" accent3="accent3" accent4="accent4" accent5="accent5" accent6="accent6" hlink="hlink" folHlink="folHlink"/>
  <p:sldLayoutIdLst>
    <p:sldLayoutId id="2147483679" r:id="rId1"/>
    <p:sldLayoutId id="2147483714" r:id="rId2"/>
    <p:sldLayoutId id="2147483715" r:id="rId3"/>
    <p:sldLayoutId id="2147483716" r:id="rId4"/>
    <p:sldLayoutId id="2147483683" r:id="rId5"/>
    <p:sldLayoutId id="2147483711" r:id="rId6"/>
    <p:sldLayoutId id="2147483712" r:id="rId7"/>
    <p:sldLayoutId id="2147483713" r:id="rId8"/>
    <p:sldLayoutId id="2147483704" r:id="rId9"/>
    <p:sldLayoutId id="2147483703" r:id="rId10"/>
    <p:sldLayoutId id="2147483702" r:id="rId11"/>
    <p:sldLayoutId id="2147483701" r:id="rId12"/>
    <p:sldLayoutId id="2147483700" r:id="rId13"/>
    <p:sldLayoutId id="2147483699" r:id="rId14"/>
    <p:sldLayoutId id="2147483698" r:id="rId15"/>
    <p:sldLayoutId id="2147483684" r:id="rId16"/>
    <p:sldLayoutId id="2147483685" r:id="rId17"/>
    <p:sldLayoutId id="2147483686" r:id="rId18"/>
    <p:sldLayoutId id="2147483687" r:id="rId19"/>
    <p:sldLayoutId id="2147483688" r:id="rId20"/>
    <p:sldLayoutId id="2147483689" r:id="rId21"/>
    <p:sldLayoutId id="2147483690" r:id="rId22"/>
    <p:sldLayoutId id="2147483691" r:id="rId23"/>
    <p:sldLayoutId id="2147483692" r:id="rId24"/>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 Id="rId3"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12.jpeg"/><Relationship Id="rId5" Type="http://schemas.openxmlformats.org/officeDocument/2006/relationships/image" Target="../media/image13.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2.xml"/><Relationship Id="rId3"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4.xml"/><Relationship Id="rId3"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chart" Target="../charts/char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4.xml"/><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7.xml"/><Relationship Id="rId3"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0" y="5168900"/>
            <a:ext cx="9144000" cy="523220"/>
          </a:xfrm>
          <a:prstGeom prst="rect">
            <a:avLst/>
          </a:prstGeom>
          <a:noFill/>
          <a:ln>
            <a:noFill/>
          </a:ln>
          <a:extLst/>
        </p:spPr>
        <p:txBody>
          <a:bodyPr anchor="ctr">
            <a:spAutoFit/>
            <a:scene3d>
              <a:camera prst="orthographicFront"/>
              <a:lightRig rig="threePt" dir="t"/>
            </a:scene3d>
            <a:sp3d extrusionH="57150">
              <a:bevelT w="38100" h="38100"/>
            </a:sp3d>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defRPr/>
            </a:pPr>
            <a:r>
              <a:rPr lang="en-US" sz="2800" i="1" dirty="0" smtClean="0">
                <a:solidFill>
                  <a:schemeClr val="bg1"/>
                </a:solidFill>
              </a:rPr>
              <a:t>An Alternative Approach for Today’s Volatile Markets</a:t>
            </a:r>
            <a:endParaRPr lang="en-US" sz="2000" i="1" dirty="0" smtClean="0">
              <a:solidFill>
                <a:schemeClr val="bg1"/>
              </a:solidFill>
            </a:endParaRPr>
          </a:p>
        </p:txBody>
      </p:sp>
      <p:sp>
        <p:nvSpPr>
          <p:cNvPr id="7" name="Rectangle 3"/>
          <p:cNvSpPr txBox="1">
            <a:spLocks noChangeArrowheads="1"/>
          </p:cNvSpPr>
          <p:nvPr/>
        </p:nvSpPr>
        <p:spPr bwMode="auto">
          <a:xfrm>
            <a:off x="1531938" y="2060848"/>
            <a:ext cx="6080125" cy="2448794"/>
          </a:xfrm>
          <a:prstGeom prst="rect">
            <a:avLst/>
          </a:prstGeom>
          <a:noFill/>
          <a:ln w="9525">
            <a:noFill/>
            <a:miter lim="800000"/>
            <a:headEnd/>
            <a:tailEnd/>
          </a:ln>
          <a:effectLst>
            <a:outerShdw blurRad="50800" dist="38100" dir="2700000" algn="br" rotWithShape="0">
              <a:srgbClr val="000000">
                <a:alpha val="42999"/>
              </a:srgbClr>
            </a:outerShdw>
          </a:effectLst>
        </p:spPr>
        <p:txBody>
          <a:bodyPr>
            <a:scene3d>
              <a:camera prst="orthographicFront"/>
              <a:lightRig rig="threePt" dir="t"/>
            </a:scene3d>
            <a:sp3d extrusionH="57150">
              <a:bevelT w="38100" h="38100"/>
            </a:sp3d>
          </a:bodyPr>
          <a:lstStyle/>
          <a:p>
            <a:pPr algn="ctr">
              <a:defRPr/>
            </a:pPr>
            <a:r>
              <a:rPr lang="fr-CA" sz="5400" b="1" dirty="0">
                <a:solidFill>
                  <a:srgbClr val="FFFFFF"/>
                </a:solidFill>
                <a:latin typeface="Georgia" pitchFamily="18" charset="0"/>
                <a:cs typeface="Tahoma" charset="0"/>
              </a:rPr>
              <a:t>TACTICAL </a:t>
            </a:r>
          </a:p>
          <a:p>
            <a:pPr algn="ctr">
              <a:defRPr/>
            </a:pPr>
            <a:r>
              <a:rPr lang="fr-CA" sz="5400" b="1" dirty="0">
                <a:solidFill>
                  <a:srgbClr val="FFFFFF"/>
                </a:solidFill>
                <a:latin typeface="Georgia" pitchFamily="18" charset="0"/>
                <a:cs typeface="Tahoma" charset="0"/>
              </a:rPr>
              <a:t>INVESTMENT</a:t>
            </a:r>
          </a:p>
          <a:p>
            <a:pPr algn="ctr">
              <a:defRPr/>
            </a:pPr>
            <a:r>
              <a:rPr lang="fr-CA" sz="5400" b="1" dirty="0">
                <a:solidFill>
                  <a:srgbClr val="FFFFFF"/>
                </a:solidFill>
                <a:latin typeface="Georgia" pitchFamily="18" charset="0"/>
                <a:cs typeface="Tahoma" charset="0"/>
              </a:rPr>
              <a:t>SOLUTIONS</a:t>
            </a:r>
            <a:endParaRPr lang="fr-FR" sz="5400" b="1" dirty="0">
              <a:solidFill>
                <a:srgbClr val="FFFFFF"/>
              </a:solidFill>
              <a:latin typeface="Georgia" pitchFamily="18" charset="0"/>
              <a:cs typeface="Tahoma" charset="0"/>
            </a:endParaRPr>
          </a:p>
        </p:txBody>
      </p:sp>
    </p:spTree>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2962" y="2585450"/>
            <a:ext cx="7458075" cy="3366675"/>
          </a:xfrm>
          <a:prstGeom prst="roundRect">
            <a:avLst>
              <a:gd name="adj" fmla="val 6162"/>
            </a:avLst>
          </a:prstGeom>
          <a:solidFill>
            <a:srgbClr val="FFFFFF">
              <a:shade val="85000"/>
            </a:srgbClr>
          </a:solidFill>
          <a:ln>
            <a:noFill/>
          </a:ln>
          <a:effectLst/>
          <a:scene3d>
            <a:camera prst="orthographicFront"/>
            <a:lightRig rig="threePt" dir="t"/>
          </a:scene3d>
          <a:sp3d>
            <a:bevelT prst="angle"/>
          </a:sp3d>
        </p:spPr>
      </p:pic>
      <p:sp>
        <p:nvSpPr>
          <p:cNvPr id="6" name="Text Box 13"/>
          <p:cNvSpPr txBox="1">
            <a:spLocks noChangeArrowheads="1"/>
          </p:cNvSpPr>
          <p:nvPr/>
        </p:nvSpPr>
        <p:spPr bwMode="auto">
          <a:xfrm>
            <a:off x="4294188" y="6583363"/>
            <a:ext cx="4392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pPr>
            <a:r>
              <a:rPr lang="en-US" sz="1200" dirty="0">
                <a:solidFill>
                  <a:schemeClr val="bg1"/>
                </a:solidFill>
              </a:rPr>
              <a:t>Chart courtesy of </a:t>
            </a:r>
            <a:r>
              <a:rPr lang="en-US" sz="1200" dirty="0" err="1">
                <a:solidFill>
                  <a:schemeClr val="bg1"/>
                </a:solidFill>
              </a:rPr>
              <a:t>Rydex</a:t>
            </a:r>
            <a:r>
              <a:rPr lang="en-US" sz="1200" dirty="0">
                <a:solidFill>
                  <a:schemeClr val="bg1"/>
                </a:solidFill>
              </a:rPr>
              <a:t> Investments www.rydexfunds.com</a:t>
            </a:r>
          </a:p>
        </p:txBody>
      </p:sp>
      <p:sp>
        <p:nvSpPr>
          <p:cNvPr id="12" name="Text Box 6"/>
          <p:cNvSpPr txBox="1">
            <a:spLocks noChangeArrowheads="1"/>
          </p:cNvSpPr>
          <p:nvPr/>
        </p:nvSpPr>
        <p:spPr bwMode="auto">
          <a:xfrm>
            <a:off x="900113" y="4005263"/>
            <a:ext cx="74882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spcBef>
                <a:spcPct val="50000"/>
              </a:spcBef>
              <a:buFont typeface="Wingdings" pitchFamily="2" charset="2"/>
              <a:buNone/>
            </a:pPr>
            <a:r>
              <a:rPr lang="en-US"/>
              <a:t>		</a:t>
            </a:r>
          </a:p>
        </p:txBody>
      </p:sp>
      <p:sp>
        <p:nvSpPr>
          <p:cNvPr id="13" name="Text Box 3"/>
          <p:cNvSpPr txBox="1">
            <a:spLocks noChangeArrowheads="1"/>
          </p:cNvSpPr>
          <p:nvPr/>
        </p:nvSpPr>
        <p:spPr bwMode="auto">
          <a:xfrm>
            <a:off x="0" y="1565275"/>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400" b="1" dirty="0">
                <a:latin typeface="Tahoma" pitchFamily="34" charset="0"/>
                <a:cs typeface="Tahoma" pitchFamily="34" charset="0"/>
              </a:rPr>
              <a:t>History Of Bear Markets: DJIA 1966-1982 </a:t>
            </a:r>
            <a:endParaRPr lang="en-US" sz="2400" b="1" dirty="0">
              <a:solidFill>
                <a:srgbClr val="010B27"/>
              </a:solidFill>
              <a:latin typeface="Tahoma" pitchFamily="34" charset="0"/>
              <a:cs typeface="Tahoma" pitchFamily="34" charset="0"/>
            </a:endParaRPr>
          </a:p>
        </p:txBody>
      </p:sp>
      <p:sp>
        <p:nvSpPr>
          <p:cNvPr id="14" name="TextBox 12"/>
          <p:cNvSpPr txBox="1">
            <a:spLocks noChangeArrowheads="1"/>
          </p:cNvSpPr>
          <p:nvPr/>
        </p:nvSpPr>
        <p:spPr bwMode="auto">
          <a:xfrm>
            <a:off x="1625600" y="3898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a:p>
        </p:txBody>
      </p:sp>
      <p:pic>
        <p:nvPicPr>
          <p:cNvPr id="17" name="Picture 16"/>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bwMode="auto">
          <a:xfrm>
            <a:off x="3976777" y="2514600"/>
            <a:ext cx="2119223" cy="3652838"/>
          </a:xfrm>
          <a:prstGeom prst="roundRect">
            <a:avLst>
              <a:gd name="adj" fmla="val 8594"/>
            </a:avLst>
          </a:prstGeom>
          <a:solidFill>
            <a:srgbClr val="FFFFFF">
              <a:shade val="85000"/>
            </a:srgbClr>
          </a:solidFill>
          <a:ln w="38100">
            <a:solidFill>
              <a:srgbClr val="FF0000"/>
            </a:solidFill>
          </a:ln>
          <a:effectLst/>
          <a:extLst/>
        </p:spPr>
      </p:pic>
      <p:sp>
        <p:nvSpPr>
          <p:cNvPr id="18" name="Rounded Rectangle 17"/>
          <p:cNvSpPr/>
          <p:nvPr/>
        </p:nvSpPr>
        <p:spPr>
          <a:xfrm>
            <a:off x="4114800" y="2585450"/>
            <a:ext cx="1828800" cy="35819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Text Box 3"/>
          <p:cNvSpPr txBox="1">
            <a:spLocks noChangeArrowheads="1"/>
          </p:cNvSpPr>
          <p:nvPr/>
        </p:nvSpPr>
        <p:spPr bwMode="auto">
          <a:xfrm>
            <a:off x="0" y="2023234"/>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spcBef>
                <a:spcPct val="50000"/>
              </a:spcBef>
            </a:pPr>
            <a:r>
              <a:rPr lang="en-US" sz="2400" b="1" dirty="0" smtClean="0">
                <a:latin typeface="Tahoma" pitchFamily="34" charset="0"/>
                <a:cs typeface="Tahoma" pitchFamily="34" charset="0"/>
              </a:rPr>
              <a:t>- A Closer Look: ‘73 – ‘76</a:t>
            </a:r>
            <a:endParaRPr lang="en-US" sz="2400" b="1" dirty="0">
              <a:solidFill>
                <a:srgbClr val="010B27"/>
              </a:solidFill>
              <a:latin typeface="Tahoma" pitchFamily="34" charset="0"/>
              <a:cs typeface="Tahoma" pitchFamily="34" charset="0"/>
            </a:endParaRPr>
          </a:p>
        </p:txBody>
      </p:sp>
    </p:spTree>
    <p:extLst>
      <p:ext uri="{BB962C8B-B14F-4D97-AF65-F5344CB8AC3E}">
        <p14:creationId xmlns:p14="http://schemas.microsoft.com/office/powerpoint/2010/main" val="339107657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75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18"/>
                                        </p:tgtEl>
                                      </p:cBhvr>
                                    </p:animEffect>
                                    <p:set>
                                      <p:cBhvr>
                                        <p:cTn id="17" dur="1" fill="hold">
                                          <p:stCondLst>
                                            <p:cond delay="499"/>
                                          </p:stCondLst>
                                        </p:cTn>
                                        <p:tgtEl>
                                          <p:spTgt spid="18"/>
                                        </p:tgtEl>
                                        <p:attrNameLst>
                                          <p:attrName>style.visibility</p:attrName>
                                        </p:attrNameLst>
                                      </p:cBhvr>
                                      <p:to>
                                        <p:strVal val="hidden"/>
                                      </p:to>
                                    </p:set>
                                  </p:childTnLst>
                                </p:cTn>
                              </p:par>
                            </p:childTnLst>
                          </p:cTn>
                        </p:par>
                        <p:par>
                          <p:cTn id="18" fill="hold">
                            <p:stCondLst>
                              <p:cond delay="500"/>
                            </p:stCondLst>
                            <p:childTnLst>
                              <p:par>
                                <p:cTn id="19" presetID="9" presetClass="emph" presetSubtype="0" nodeType="afterEffect">
                                  <p:stCondLst>
                                    <p:cond delay="0"/>
                                  </p:stCondLst>
                                  <p:childTnLst>
                                    <p:set>
                                      <p:cBhvr rctx="PPT">
                                        <p:cTn id="20" dur="indefinite"/>
                                        <p:tgtEl>
                                          <p:spTgt spid="3"/>
                                        </p:tgtEl>
                                        <p:attrNameLst>
                                          <p:attrName>style.opacity</p:attrName>
                                        </p:attrNameLst>
                                      </p:cBhvr>
                                      <p:to>
                                        <p:strVal val="0.5"/>
                                      </p:to>
                                    </p:set>
                                    <p:animEffect filter="image" prLst="opacity: 0.5">
                                      <p:cBhvr rctx="IE">
                                        <p:cTn id="21" dur="indefinite"/>
                                        <p:tgtEl>
                                          <p:spTgt spid="3"/>
                                        </p:tgtEl>
                                      </p:cBhvr>
                                    </p:animEffect>
                                  </p:childTnLst>
                                </p:cTn>
                              </p:par>
                            </p:childTnLst>
                          </p:cTn>
                        </p:par>
                        <p:par>
                          <p:cTn id="22" fill="hold">
                            <p:stCondLst>
                              <p:cond delay="500"/>
                            </p:stCondLst>
                            <p:childTnLst>
                              <p:par>
                                <p:cTn id="23" presetID="53" presetClass="entr" presetSubtype="16"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750" fill="hold"/>
                                        <p:tgtEl>
                                          <p:spTgt spid="17"/>
                                        </p:tgtEl>
                                        <p:attrNameLst>
                                          <p:attrName>ppt_w</p:attrName>
                                        </p:attrNameLst>
                                      </p:cBhvr>
                                      <p:tavLst>
                                        <p:tav tm="0">
                                          <p:val>
                                            <p:fltVal val="0"/>
                                          </p:val>
                                        </p:tav>
                                        <p:tav tm="100000">
                                          <p:val>
                                            <p:strVal val="#ppt_w"/>
                                          </p:val>
                                        </p:tav>
                                      </p:tavLst>
                                    </p:anim>
                                    <p:anim calcmode="lin" valueType="num">
                                      <p:cBhvr>
                                        <p:cTn id="26" dur="750" fill="hold"/>
                                        <p:tgtEl>
                                          <p:spTgt spid="17"/>
                                        </p:tgtEl>
                                        <p:attrNameLst>
                                          <p:attrName>ppt_h</p:attrName>
                                        </p:attrNameLst>
                                      </p:cBhvr>
                                      <p:tavLst>
                                        <p:tav tm="0">
                                          <p:val>
                                            <p:fltVal val="0"/>
                                          </p:val>
                                        </p:tav>
                                        <p:tav tm="100000">
                                          <p:val>
                                            <p:strVal val="#ppt_h"/>
                                          </p:val>
                                        </p:tav>
                                      </p:tavLst>
                                    </p:anim>
                                    <p:animEffect transition="in" filter="fade">
                                      <p:cBhvr>
                                        <p:cTn id="27" dur="75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63" presetClass="path" presetSubtype="0" accel="50000" decel="50000" fill="hold" nodeType="clickEffect">
                                  <p:stCondLst>
                                    <p:cond delay="0"/>
                                  </p:stCondLst>
                                  <p:childTnLst>
                                    <p:animMotion origin="layout" path="M 0 0 L 0.25 0 E" pathEditMode="relative" ptsTypes="">
                                      <p:cBhvr>
                                        <p:cTn id="31" dur="750" fill="hold"/>
                                        <p:tgtEl>
                                          <p:spTgt spid="1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3"/>
          <p:cNvSpPr txBox="1">
            <a:spLocks noChangeArrowheads="1"/>
          </p:cNvSpPr>
          <p:nvPr/>
        </p:nvSpPr>
        <p:spPr bwMode="auto">
          <a:xfrm>
            <a:off x="4294188" y="6583363"/>
            <a:ext cx="4392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pPr>
            <a:r>
              <a:rPr lang="en-US" sz="1200" dirty="0">
                <a:solidFill>
                  <a:schemeClr val="bg1"/>
                </a:solidFill>
              </a:rPr>
              <a:t>Chart courtesy of </a:t>
            </a:r>
            <a:r>
              <a:rPr lang="en-US" sz="1200" dirty="0" err="1">
                <a:solidFill>
                  <a:schemeClr val="bg1"/>
                </a:solidFill>
              </a:rPr>
              <a:t>Rydex</a:t>
            </a:r>
            <a:r>
              <a:rPr lang="en-US" sz="1200" dirty="0">
                <a:solidFill>
                  <a:schemeClr val="bg1"/>
                </a:solidFill>
              </a:rPr>
              <a:t> Investments www.rydexfunds.com</a:t>
            </a:r>
          </a:p>
        </p:txBody>
      </p:sp>
      <p:sp>
        <p:nvSpPr>
          <p:cNvPr id="12" name="Text Box 6"/>
          <p:cNvSpPr txBox="1">
            <a:spLocks noChangeArrowheads="1"/>
          </p:cNvSpPr>
          <p:nvPr/>
        </p:nvSpPr>
        <p:spPr bwMode="auto">
          <a:xfrm>
            <a:off x="900113" y="4005263"/>
            <a:ext cx="74882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spcBef>
                <a:spcPct val="50000"/>
              </a:spcBef>
              <a:buFont typeface="Wingdings" pitchFamily="2" charset="2"/>
              <a:buNone/>
            </a:pPr>
            <a:r>
              <a:rPr lang="en-US"/>
              <a:t>		</a:t>
            </a:r>
          </a:p>
        </p:txBody>
      </p:sp>
      <p:sp>
        <p:nvSpPr>
          <p:cNvPr id="13" name="Text Box 3"/>
          <p:cNvSpPr txBox="1">
            <a:spLocks noChangeArrowheads="1"/>
          </p:cNvSpPr>
          <p:nvPr/>
        </p:nvSpPr>
        <p:spPr bwMode="auto">
          <a:xfrm>
            <a:off x="0" y="1565275"/>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400" b="1" dirty="0">
                <a:latin typeface="Tahoma" pitchFamily="34" charset="0"/>
                <a:cs typeface="Tahoma" pitchFamily="34" charset="0"/>
              </a:rPr>
              <a:t>History Of Bear Markets: DJIA 1966-1982 </a:t>
            </a:r>
            <a:endParaRPr lang="en-US" sz="2400" b="1" dirty="0">
              <a:solidFill>
                <a:srgbClr val="010B27"/>
              </a:solidFill>
              <a:latin typeface="Tahoma" pitchFamily="34" charset="0"/>
              <a:cs typeface="Tahoma" pitchFamily="34" charset="0"/>
            </a:endParaRPr>
          </a:p>
        </p:txBody>
      </p:sp>
      <p:sp>
        <p:nvSpPr>
          <p:cNvPr id="14" name="TextBox 12"/>
          <p:cNvSpPr txBox="1">
            <a:spLocks noChangeArrowheads="1"/>
          </p:cNvSpPr>
          <p:nvPr/>
        </p:nvSpPr>
        <p:spPr bwMode="auto">
          <a:xfrm>
            <a:off x="1625600" y="3898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a:p>
        </p:txBody>
      </p:sp>
      <p:sp>
        <p:nvSpPr>
          <p:cNvPr id="19" name="Text Box 3"/>
          <p:cNvSpPr txBox="1">
            <a:spLocks noChangeArrowheads="1"/>
          </p:cNvSpPr>
          <p:nvPr/>
        </p:nvSpPr>
        <p:spPr bwMode="auto">
          <a:xfrm>
            <a:off x="0" y="2023234"/>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spcBef>
                <a:spcPct val="50000"/>
              </a:spcBef>
            </a:pPr>
            <a:r>
              <a:rPr lang="en-US" sz="2400" b="1" dirty="0" smtClean="0">
                <a:latin typeface="Tahoma" pitchFamily="34" charset="0"/>
                <a:cs typeface="Tahoma" pitchFamily="34" charset="0"/>
              </a:rPr>
              <a:t>- A Closer Look</a:t>
            </a:r>
            <a:endParaRPr lang="en-US" sz="2400" b="1" dirty="0">
              <a:solidFill>
                <a:srgbClr val="010B27"/>
              </a:solidFill>
              <a:latin typeface="Tahoma" pitchFamily="34" charset="0"/>
              <a:cs typeface="Tahoma" pitchFamily="34" charset="0"/>
            </a:endParaRPr>
          </a:p>
        </p:txBody>
      </p:sp>
      <p:pic>
        <p:nvPicPr>
          <p:cNvPr id="10" name="Picture 9"/>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bwMode="auto">
          <a:xfrm>
            <a:off x="6211019" y="2519362"/>
            <a:ext cx="2170981" cy="3652838"/>
          </a:xfrm>
          <a:prstGeom prst="roundRect">
            <a:avLst>
              <a:gd name="adj" fmla="val 8594"/>
            </a:avLst>
          </a:prstGeom>
          <a:solidFill>
            <a:srgbClr val="FFFFFF">
              <a:shade val="85000"/>
            </a:srgbClr>
          </a:solidFill>
          <a:ln w="38100">
            <a:solidFill>
              <a:srgbClr val="FF0000"/>
            </a:solidFill>
          </a:ln>
          <a:effectLst/>
          <a:extLst/>
        </p:spPr>
      </p:pic>
      <p:sp>
        <p:nvSpPr>
          <p:cNvPr id="11" name="TextBox 12"/>
          <p:cNvSpPr txBox="1">
            <a:spLocks noChangeArrowheads="1"/>
          </p:cNvSpPr>
          <p:nvPr/>
        </p:nvSpPr>
        <p:spPr bwMode="auto">
          <a:xfrm>
            <a:off x="1625600" y="3898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a:p>
        </p:txBody>
      </p:sp>
      <p:sp>
        <p:nvSpPr>
          <p:cNvPr id="15" name="Rectangle 5"/>
          <p:cNvSpPr>
            <a:spLocks noChangeArrowheads="1"/>
          </p:cNvSpPr>
          <p:nvPr/>
        </p:nvSpPr>
        <p:spPr bwMode="auto">
          <a:xfrm>
            <a:off x="687388" y="2492375"/>
            <a:ext cx="2444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dirty="0">
                <a:latin typeface="Arial" pitchFamily="34" charset="0"/>
                <a:cs typeface="Arial" pitchFamily="34" charset="0"/>
              </a:rPr>
              <a:t>Starting Balance</a:t>
            </a:r>
          </a:p>
        </p:txBody>
      </p:sp>
      <p:sp>
        <p:nvSpPr>
          <p:cNvPr id="16" name="Text Box 11"/>
          <p:cNvSpPr txBox="1">
            <a:spLocks noChangeArrowheads="1"/>
          </p:cNvSpPr>
          <p:nvPr/>
        </p:nvSpPr>
        <p:spPr bwMode="auto">
          <a:xfrm>
            <a:off x="1166813" y="2997200"/>
            <a:ext cx="17668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spcBef>
                <a:spcPct val="50000"/>
              </a:spcBef>
            </a:pPr>
            <a:r>
              <a:rPr lang="en-US" sz="2400" dirty="0"/>
              <a:t>$100,000</a:t>
            </a:r>
          </a:p>
        </p:txBody>
      </p:sp>
      <p:sp>
        <p:nvSpPr>
          <p:cNvPr id="20" name="Text Box 11"/>
          <p:cNvSpPr txBox="1">
            <a:spLocks noChangeArrowheads="1"/>
          </p:cNvSpPr>
          <p:nvPr/>
        </p:nvSpPr>
        <p:spPr bwMode="auto">
          <a:xfrm>
            <a:off x="1166813" y="3398838"/>
            <a:ext cx="1766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spcBef>
                <a:spcPct val="50000"/>
              </a:spcBef>
            </a:pPr>
            <a:r>
              <a:rPr lang="en-US" sz="2400" b="1" dirty="0">
                <a:solidFill>
                  <a:srgbClr val="FF0000"/>
                </a:solidFill>
              </a:rPr>
              <a:t>$45,080</a:t>
            </a:r>
          </a:p>
        </p:txBody>
      </p:sp>
      <p:cxnSp>
        <p:nvCxnSpPr>
          <p:cNvPr id="21" name="Straight Connector 20"/>
          <p:cNvCxnSpPr/>
          <p:nvPr/>
        </p:nvCxnSpPr>
        <p:spPr>
          <a:xfrm>
            <a:off x="1524000" y="3860800"/>
            <a:ext cx="1371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 Box 11"/>
          <p:cNvSpPr txBox="1">
            <a:spLocks noChangeArrowheads="1"/>
          </p:cNvSpPr>
          <p:nvPr/>
        </p:nvSpPr>
        <p:spPr bwMode="auto">
          <a:xfrm>
            <a:off x="1166813" y="3903663"/>
            <a:ext cx="1766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spcBef>
                <a:spcPct val="50000"/>
              </a:spcBef>
            </a:pPr>
            <a:r>
              <a:rPr lang="en-US" sz="2400"/>
              <a:t>$54,920</a:t>
            </a:r>
          </a:p>
        </p:txBody>
      </p:sp>
      <p:sp>
        <p:nvSpPr>
          <p:cNvPr id="23" name="Text Box 11"/>
          <p:cNvSpPr txBox="1">
            <a:spLocks noChangeArrowheads="1"/>
          </p:cNvSpPr>
          <p:nvPr/>
        </p:nvSpPr>
        <p:spPr bwMode="auto">
          <a:xfrm>
            <a:off x="1166813" y="4335463"/>
            <a:ext cx="1766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spcBef>
                <a:spcPct val="50000"/>
              </a:spcBef>
            </a:pPr>
            <a:r>
              <a:rPr lang="en-US" sz="2400" b="1" dirty="0">
                <a:solidFill>
                  <a:srgbClr val="17E949"/>
                </a:solidFill>
              </a:rPr>
              <a:t>$41,179</a:t>
            </a:r>
          </a:p>
        </p:txBody>
      </p:sp>
      <p:cxnSp>
        <p:nvCxnSpPr>
          <p:cNvPr id="24" name="Straight Connector 23"/>
          <p:cNvCxnSpPr/>
          <p:nvPr/>
        </p:nvCxnSpPr>
        <p:spPr>
          <a:xfrm>
            <a:off x="1524000" y="4797425"/>
            <a:ext cx="1371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 Box 11"/>
          <p:cNvSpPr txBox="1">
            <a:spLocks noChangeArrowheads="1"/>
          </p:cNvSpPr>
          <p:nvPr/>
        </p:nvSpPr>
        <p:spPr bwMode="auto">
          <a:xfrm>
            <a:off x="1327150" y="4911725"/>
            <a:ext cx="1949450" cy="46166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pPr>
            <a:r>
              <a:rPr lang="en-US" sz="2400" dirty="0"/>
              <a:t>$96,099</a:t>
            </a: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2160" y="3468133"/>
            <a:ext cx="1417340" cy="1304364"/>
          </a:xfrm>
          <a:prstGeom prst="ellipse">
            <a:avLst/>
          </a:prstGeom>
          <a:ln w="63500" cap="rnd">
            <a:solidFill>
              <a:srgbClr val="C00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7" name="Picture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48264" y="4451919"/>
            <a:ext cx="1420848" cy="1307592"/>
          </a:xfrm>
          <a:prstGeom prst="ellipse">
            <a:avLst/>
          </a:prstGeom>
          <a:ln w="63500" cap="rnd">
            <a:solidFill>
              <a:srgbClr val="18B04B"/>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8" name="Rectangle 5"/>
          <p:cNvSpPr>
            <a:spLocks noChangeArrowheads="1"/>
          </p:cNvSpPr>
          <p:nvPr/>
        </p:nvSpPr>
        <p:spPr bwMode="auto">
          <a:xfrm>
            <a:off x="1809750" y="5493603"/>
            <a:ext cx="381546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400" dirty="0" smtClean="0">
                <a:latin typeface="Arial" pitchFamily="34" charset="0"/>
                <a:cs typeface="Arial" pitchFamily="34" charset="0"/>
              </a:rPr>
              <a:t>Holding Period 45 Months:</a:t>
            </a:r>
          </a:p>
          <a:p>
            <a:pPr algn="ctr"/>
            <a:r>
              <a:rPr lang="en-US" sz="2400" dirty="0" smtClean="0">
                <a:latin typeface="Arial" pitchFamily="34" charset="0"/>
                <a:cs typeface="Arial" pitchFamily="34" charset="0"/>
              </a:rPr>
              <a:t>Return = </a:t>
            </a:r>
            <a:r>
              <a:rPr lang="en-US" sz="2400" b="1" dirty="0" smtClean="0">
                <a:solidFill>
                  <a:srgbClr val="FF0000"/>
                </a:solidFill>
                <a:latin typeface="Arial" pitchFamily="34" charset="0"/>
                <a:cs typeface="Arial" pitchFamily="34" charset="0"/>
              </a:rPr>
              <a:t>-3.90%</a:t>
            </a:r>
            <a:endParaRPr lang="en-US"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109962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anim calcmode="lin" valueType="num">
                                      <p:cBhvr>
                                        <p:cTn id="11" dur="1000" fill="hold"/>
                                        <p:tgtEl>
                                          <p:spTgt spid="16"/>
                                        </p:tgtEl>
                                        <p:attrNameLst>
                                          <p:attrName>ppt_x</p:attrName>
                                        </p:attrNameLst>
                                      </p:cBhvr>
                                      <p:tavLst>
                                        <p:tav tm="0">
                                          <p:val>
                                            <p:strVal val="#ppt_x"/>
                                          </p:val>
                                        </p:tav>
                                        <p:tav tm="100000">
                                          <p:val>
                                            <p:strVal val="#ppt_x"/>
                                          </p:val>
                                        </p:tav>
                                      </p:tavLst>
                                    </p:anim>
                                    <p:anim calcmode="lin" valueType="num">
                                      <p:cBhvr>
                                        <p:cTn id="1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childTnLst>
                                </p:cTn>
                              </p:par>
                            </p:childTnLst>
                          </p:cTn>
                        </p:par>
                        <p:par>
                          <p:cTn id="18" fill="hold">
                            <p:stCondLst>
                              <p:cond delay="1000"/>
                            </p:stCondLst>
                            <p:childTnLst>
                              <p:par>
                                <p:cTn id="19" presetID="42" presetClass="path" presetSubtype="0" accel="50000" decel="50000" fill="hold" nodeType="afterEffect">
                                  <p:stCondLst>
                                    <p:cond delay="0"/>
                                  </p:stCondLst>
                                  <p:childTnLst>
                                    <p:animMotion origin="layout" path="M 4.16667E-6 1.23959E-6 L -0.26823 -0.1228 " pathEditMode="relative" rAng="0" ptsTypes="AA">
                                      <p:cBhvr>
                                        <p:cTn id="20" dur="1000" fill="hold"/>
                                        <p:tgtEl>
                                          <p:spTgt spid="26"/>
                                        </p:tgtEl>
                                        <p:attrNameLst>
                                          <p:attrName>ppt_x</p:attrName>
                                          <p:attrName>ppt_y</p:attrName>
                                        </p:attrNameLst>
                                      </p:cBhvr>
                                      <p:rCtr x="-13420" y="-6152"/>
                                    </p:animMotion>
                                  </p:childTnLst>
                                </p:cTn>
                              </p:par>
                              <p:par>
                                <p:cTn id="21" presetID="47"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anim calcmode="lin" valueType="num">
                                      <p:cBhvr>
                                        <p:cTn id="24" dur="1000" fill="hold"/>
                                        <p:tgtEl>
                                          <p:spTgt spid="20"/>
                                        </p:tgtEl>
                                        <p:attrNameLst>
                                          <p:attrName>ppt_x</p:attrName>
                                        </p:attrNameLst>
                                      </p:cBhvr>
                                      <p:tavLst>
                                        <p:tav tm="0">
                                          <p:val>
                                            <p:strVal val="#ppt_x"/>
                                          </p:val>
                                        </p:tav>
                                        <p:tav tm="100000">
                                          <p:val>
                                            <p:strVal val="#ppt_x"/>
                                          </p:val>
                                        </p:tav>
                                      </p:tavLst>
                                    </p:anim>
                                    <p:anim calcmode="lin" valueType="num">
                                      <p:cBhvr>
                                        <p:cTn id="25" dur="1000" fill="hold"/>
                                        <p:tgtEl>
                                          <p:spTgt spid="20"/>
                                        </p:tgtEl>
                                        <p:attrNameLst>
                                          <p:attrName>ppt_y</p:attrName>
                                        </p:attrNameLst>
                                      </p:cBhvr>
                                      <p:tavLst>
                                        <p:tav tm="0">
                                          <p:val>
                                            <p:strVal val="#ppt_y-.1"/>
                                          </p:val>
                                        </p:tav>
                                        <p:tav tm="100000">
                                          <p:val>
                                            <p:strVal val="#ppt_y"/>
                                          </p:val>
                                        </p:tav>
                                      </p:tavLst>
                                    </p:anim>
                                  </p:childTnLst>
                                </p:cTn>
                              </p:par>
                              <p:par>
                                <p:cTn id="26" presetID="22" presetClass="entr" presetSubtype="4" fill="hold"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down)">
                                      <p:cBhvr>
                                        <p:cTn id="28" dur="750"/>
                                        <p:tgtEl>
                                          <p:spTgt spid="21"/>
                                        </p:tgtEl>
                                      </p:cBhvr>
                                    </p:animEffect>
                                  </p:childTnLst>
                                </p:cTn>
                              </p:par>
                            </p:childTnLst>
                          </p:cTn>
                        </p:par>
                        <p:par>
                          <p:cTn id="29" fill="hold">
                            <p:stCondLst>
                              <p:cond delay="2000"/>
                            </p:stCondLst>
                            <p:childTnLst>
                              <p:par>
                                <p:cTn id="30" presetID="4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childTnLst>
                                </p:cTn>
                              </p:par>
                            </p:childTnLst>
                          </p:cTn>
                        </p:par>
                        <p:par>
                          <p:cTn id="40" fill="hold">
                            <p:stCondLst>
                              <p:cond delay="1000"/>
                            </p:stCondLst>
                            <p:childTnLst>
                              <p:par>
                                <p:cTn id="41" presetID="42" presetClass="path" presetSubtype="0" accel="50000" decel="50000" fill="hold" nodeType="afterEffect">
                                  <p:stCondLst>
                                    <p:cond delay="0"/>
                                  </p:stCondLst>
                                  <p:childTnLst>
                                    <p:animMotion origin="layout" path="M 0 4.21832E-6 L -0.37083 -0.06661 " pathEditMode="relative" rAng="0" ptsTypes="AA">
                                      <p:cBhvr>
                                        <p:cTn id="42" dur="1000" fill="hold"/>
                                        <p:tgtEl>
                                          <p:spTgt spid="27"/>
                                        </p:tgtEl>
                                        <p:attrNameLst>
                                          <p:attrName>ppt_x</p:attrName>
                                          <p:attrName>ppt_y</p:attrName>
                                        </p:attrNameLst>
                                      </p:cBhvr>
                                      <p:rCtr x="-18542" y="-3330"/>
                                    </p:animMotion>
                                  </p:childTnLst>
                                </p:cTn>
                              </p:par>
                              <p:par>
                                <p:cTn id="43" presetID="42"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1000"/>
                                        <p:tgtEl>
                                          <p:spTgt spid="23"/>
                                        </p:tgtEl>
                                      </p:cBhvr>
                                    </p:animEffect>
                                    <p:anim calcmode="lin" valueType="num">
                                      <p:cBhvr>
                                        <p:cTn id="46" dur="1000" fill="hold"/>
                                        <p:tgtEl>
                                          <p:spTgt spid="23"/>
                                        </p:tgtEl>
                                        <p:attrNameLst>
                                          <p:attrName>ppt_x</p:attrName>
                                        </p:attrNameLst>
                                      </p:cBhvr>
                                      <p:tavLst>
                                        <p:tav tm="0">
                                          <p:val>
                                            <p:strVal val="#ppt_x"/>
                                          </p:val>
                                        </p:tav>
                                        <p:tav tm="100000">
                                          <p:val>
                                            <p:strVal val="#ppt_x"/>
                                          </p:val>
                                        </p:tav>
                                      </p:tavLst>
                                    </p:anim>
                                    <p:anim calcmode="lin" valueType="num">
                                      <p:cBhvr>
                                        <p:cTn id="47" dur="1000" fill="hold"/>
                                        <p:tgtEl>
                                          <p:spTgt spid="23"/>
                                        </p:tgtEl>
                                        <p:attrNameLst>
                                          <p:attrName>ppt_y</p:attrName>
                                        </p:attrNameLst>
                                      </p:cBhvr>
                                      <p:tavLst>
                                        <p:tav tm="0">
                                          <p:val>
                                            <p:strVal val="#ppt_y+.1"/>
                                          </p:val>
                                        </p:tav>
                                        <p:tav tm="100000">
                                          <p:val>
                                            <p:strVal val="#ppt_y"/>
                                          </p:val>
                                        </p:tav>
                                      </p:tavLst>
                                    </p:anim>
                                  </p:childTnLst>
                                </p:cTn>
                              </p:par>
                              <p:par>
                                <p:cTn id="48" presetID="22" presetClass="entr" presetSubtype="4"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down)">
                                      <p:cBhvr>
                                        <p:cTn id="50" dur="750"/>
                                        <p:tgtEl>
                                          <p:spTgt spid="24"/>
                                        </p:tgtEl>
                                      </p:cBhvr>
                                    </p:animEffect>
                                  </p:childTnLst>
                                </p:cTn>
                              </p:par>
                            </p:childTnLst>
                          </p:cTn>
                        </p:par>
                        <p:par>
                          <p:cTn id="51" fill="hold">
                            <p:stCondLst>
                              <p:cond delay="2000"/>
                            </p:stCondLst>
                            <p:childTnLst>
                              <p:par>
                                <p:cTn id="52" presetID="53" presetClass="entr" presetSubtype="528" fill="hold" grpId="0" nodeType="after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500" fill="hold"/>
                                        <p:tgtEl>
                                          <p:spTgt spid="25"/>
                                        </p:tgtEl>
                                        <p:attrNameLst>
                                          <p:attrName>ppt_w</p:attrName>
                                        </p:attrNameLst>
                                      </p:cBhvr>
                                      <p:tavLst>
                                        <p:tav tm="0">
                                          <p:val>
                                            <p:fltVal val="0"/>
                                          </p:val>
                                        </p:tav>
                                        <p:tav tm="100000">
                                          <p:val>
                                            <p:strVal val="#ppt_w"/>
                                          </p:val>
                                        </p:tav>
                                      </p:tavLst>
                                    </p:anim>
                                    <p:anim calcmode="lin" valueType="num">
                                      <p:cBhvr>
                                        <p:cTn id="55" dur="500" fill="hold"/>
                                        <p:tgtEl>
                                          <p:spTgt spid="25"/>
                                        </p:tgtEl>
                                        <p:attrNameLst>
                                          <p:attrName>ppt_h</p:attrName>
                                        </p:attrNameLst>
                                      </p:cBhvr>
                                      <p:tavLst>
                                        <p:tav tm="0">
                                          <p:val>
                                            <p:fltVal val="0"/>
                                          </p:val>
                                        </p:tav>
                                        <p:tav tm="100000">
                                          <p:val>
                                            <p:strVal val="#ppt_h"/>
                                          </p:val>
                                        </p:tav>
                                      </p:tavLst>
                                    </p:anim>
                                    <p:animEffect transition="in" filter="fade">
                                      <p:cBhvr>
                                        <p:cTn id="56" dur="500"/>
                                        <p:tgtEl>
                                          <p:spTgt spid="25"/>
                                        </p:tgtEl>
                                      </p:cBhvr>
                                    </p:animEffect>
                                    <p:anim calcmode="lin" valueType="num">
                                      <p:cBhvr>
                                        <p:cTn id="57" dur="500" fill="hold"/>
                                        <p:tgtEl>
                                          <p:spTgt spid="25"/>
                                        </p:tgtEl>
                                        <p:attrNameLst>
                                          <p:attrName>ppt_x</p:attrName>
                                        </p:attrNameLst>
                                      </p:cBhvr>
                                      <p:tavLst>
                                        <p:tav tm="0">
                                          <p:val>
                                            <p:fltVal val="0.5"/>
                                          </p:val>
                                        </p:tav>
                                        <p:tav tm="100000">
                                          <p:val>
                                            <p:strVal val="#ppt_x"/>
                                          </p:val>
                                        </p:tav>
                                      </p:tavLst>
                                    </p:anim>
                                    <p:anim calcmode="lin" valueType="num">
                                      <p:cBhvr>
                                        <p:cTn id="58" dur="500" fill="hold"/>
                                        <p:tgtEl>
                                          <p:spTgt spid="25"/>
                                        </p:tgtEl>
                                        <p:attrNameLst>
                                          <p:attrName>ppt_y</p:attrName>
                                        </p:attrNameLst>
                                      </p:cBhvr>
                                      <p:tavLst>
                                        <p:tav tm="0">
                                          <p:val>
                                            <p:fltVal val="0.5"/>
                                          </p:val>
                                        </p:tav>
                                        <p:tav tm="100000">
                                          <p:val>
                                            <p:strVal val="#ppt_y"/>
                                          </p:val>
                                        </p:tav>
                                      </p:tavLst>
                                    </p:anim>
                                  </p:childTnLst>
                                </p:cTn>
                              </p:par>
                            </p:childTnLst>
                          </p:cTn>
                        </p:par>
                        <p:par>
                          <p:cTn id="59" fill="hold">
                            <p:stCondLst>
                              <p:cond delay="2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0" grpId="0"/>
      <p:bldP spid="22" grpId="0"/>
      <p:bldP spid="23" grpId="0"/>
      <p:bldP spid="25" grpId="0" animBg="1"/>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531938" y="2060848"/>
            <a:ext cx="6080125" cy="1800225"/>
          </a:xfrm>
          <a:prstGeom prst="rect">
            <a:avLst/>
          </a:prstGeom>
          <a:noFill/>
          <a:ln w="9525">
            <a:noFill/>
            <a:miter lim="800000"/>
            <a:headEnd/>
            <a:tailEnd/>
          </a:ln>
          <a:effectLst>
            <a:outerShdw blurRad="50800" dist="38100" dir="2700000" algn="br" rotWithShape="0">
              <a:srgbClr val="000000">
                <a:alpha val="42999"/>
              </a:srgbClr>
            </a:outerShdw>
          </a:effectLst>
        </p:spPr>
        <p:txBody>
          <a:bodyPr>
            <a:scene3d>
              <a:camera prst="orthographicFront"/>
              <a:lightRig rig="threePt" dir="t"/>
            </a:scene3d>
            <a:sp3d extrusionH="57150">
              <a:bevelT w="38100" h="38100"/>
            </a:sp3d>
          </a:bodyPr>
          <a:lstStyle/>
          <a:p>
            <a:pPr algn="ctr">
              <a:spcBef>
                <a:spcPct val="20000"/>
              </a:spcBef>
              <a:defRPr/>
            </a:pPr>
            <a:r>
              <a:rPr lang="fr-CA" sz="5400" b="1" kern="0" cap="small" dirty="0">
                <a:solidFill>
                  <a:srgbClr val="FFFFFF"/>
                </a:solidFill>
                <a:latin typeface="Georgia" pitchFamily="18" charset="0"/>
                <a:ea typeface="ＭＳ Ｐゴシック" charset="-128"/>
                <a:cs typeface="Tahoma" charset="0"/>
              </a:rPr>
              <a:t>The Case For Momentum Investing</a:t>
            </a:r>
            <a:endParaRPr lang="fr-FR" sz="5400" b="1" kern="0" cap="small" dirty="0">
              <a:solidFill>
                <a:srgbClr val="FFFFFF"/>
              </a:solidFill>
              <a:latin typeface="Georgia" pitchFamily="18" charset="0"/>
              <a:ea typeface="ＭＳ Ｐゴシック" charset="-128"/>
              <a:cs typeface="Tahoma" charset="0"/>
            </a:endParaRPr>
          </a:p>
        </p:txBody>
      </p:sp>
    </p:spTree>
    <p:extLst>
      <p:ext uri="{BB962C8B-B14F-4D97-AF65-F5344CB8AC3E}">
        <p14:creationId xmlns:p14="http://schemas.microsoft.com/office/powerpoint/2010/main" val="3355864244"/>
      </p:ext>
    </p:extLst>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3"/>
          <p:cNvSpPr txBox="1">
            <a:spLocks noChangeArrowheads="1"/>
          </p:cNvSpPr>
          <p:nvPr/>
        </p:nvSpPr>
        <p:spPr bwMode="auto">
          <a:xfrm>
            <a:off x="0" y="1763712"/>
            <a:ext cx="9144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a:latin typeface="Tahoma" pitchFamily="34" charset="0"/>
                <a:cs typeface="Tahoma" pitchFamily="34" charset="0"/>
              </a:rPr>
              <a:t>The Case For Momentum Investing</a:t>
            </a:r>
            <a:endParaRPr lang="en-US" sz="2600" b="1" dirty="0">
              <a:solidFill>
                <a:srgbClr val="010B27"/>
              </a:solidFill>
              <a:latin typeface="Tahoma" pitchFamily="34" charset="0"/>
              <a:cs typeface="Tahoma" pitchFamily="34" charset="0"/>
            </a:endParaRPr>
          </a:p>
        </p:txBody>
      </p:sp>
      <p:pic>
        <p:nvPicPr>
          <p:cNvPr id="41" name="Picture 40"/>
          <p:cNvPicPr>
            <a:picLocks noChangeAspect="1"/>
          </p:cNvPicPr>
          <p:nvPr/>
        </p:nvPicPr>
        <p:blipFill>
          <a:blip r:embed="rId3" cstate="print">
            <a:extLst/>
          </a:blip>
          <a:stretch>
            <a:fillRect/>
          </a:stretch>
        </p:blipFill>
        <p:spPr>
          <a:xfrm>
            <a:off x="5486400" y="4267200"/>
            <a:ext cx="2590800" cy="1889125"/>
          </a:xfrm>
          <a:prstGeom prst="rect">
            <a:avLst/>
          </a:prstGeom>
          <a:ln>
            <a:noFill/>
          </a:ln>
          <a:effectLst>
            <a:softEdge rad="112500"/>
          </a:effectLst>
        </p:spPr>
      </p:pic>
      <p:grpSp>
        <p:nvGrpSpPr>
          <p:cNvPr id="7" name="Group 6"/>
          <p:cNvGrpSpPr/>
          <p:nvPr/>
        </p:nvGrpSpPr>
        <p:grpSpPr>
          <a:xfrm>
            <a:off x="1101026" y="2590800"/>
            <a:ext cx="6214174" cy="646113"/>
            <a:chOff x="1101026" y="2590800"/>
            <a:chExt cx="6214174" cy="646113"/>
          </a:xfrm>
        </p:grpSpPr>
        <p:sp>
          <p:nvSpPr>
            <p:cNvPr id="33" name="TextBox 1"/>
            <p:cNvSpPr txBox="1">
              <a:spLocks noChangeArrowheads="1"/>
            </p:cNvSpPr>
            <p:nvPr/>
          </p:nvSpPr>
          <p:spPr bwMode="auto">
            <a:xfrm>
              <a:off x="1263835" y="2590800"/>
              <a:ext cx="605136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a:latin typeface="Arial" pitchFamily="34" charset="0"/>
                  <a:cs typeface="Arial" pitchFamily="34" charset="0"/>
                </a:rPr>
                <a:t>Momentum is the tendency for investments to exhibit persistence in their relative performance</a:t>
              </a:r>
            </a:p>
          </p:txBody>
        </p:sp>
        <p:sp>
          <p:nvSpPr>
            <p:cNvPr id="13" name="Diamond 12"/>
            <p:cNvSpPr>
              <a:spLocks/>
            </p:cNvSpPr>
            <p:nvPr/>
          </p:nvSpPr>
          <p:spPr bwMode="auto">
            <a:xfrm>
              <a:off x="1101026" y="271272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6" name="Group 5"/>
          <p:cNvGrpSpPr/>
          <p:nvPr/>
        </p:nvGrpSpPr>
        <p:grpSpPr>
          <a:xfrm>
            <a:off x="1101026" y="3546684"/>
            <a:ext cx="4186916" cy="1200329"/>
            <a:chOff x="1101026" y="3546684"/>
            <a:chExt cx="4186916" cy="1200329"/>
          </a:xfrm>
        </p:grpSpPr>
        <p:sp>
          <p:nvSpPr>
            <p:cNvPr id="36" name="TextBox 1"/>
            <p:cNvSpPr txBox="1">
              <a:spLocks noChangeArrowheads="1"/>
            </p:cNvSpPr>
            <p:nvPr/>
          </p:nvSpPr>
          <p:spPr bwMode="auto">
            <a:xfrm>
              <a:off x="1284107" y="3546684"/>
              <a:ext cx="400383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a:latin typeface="Arial" pitchFamily="34" charset="0"/>
                  <a:cs typeface="Arial" pitchFamily="34" charset="0"/>
                </a:rPr>
                <a:t>Investments that have performed well typically continue to do so, while investments that have performed poorly often continue to do </a:t>
              </a:r>
              <a:r>
                <a:rPr lang="en-US" dirty="0" smtClean="0">
                  <a:latin typeface="Arial" pitchFamily="34" charset="0"/>
                  <a:cs typeface="Arial" pitchFamily="34" charset="0"/>
                </a:rPr>
                <a:t>so</a:t>
              </a:r>
              <a:endParaRPr lang="en-US" dirty="0">
                <a:latin typeface="Arial" pitchFamily="34" charset="0"/>
                <a:cs typeface="Arial" pitchFamily="34" charset="0"/>
              </a:endParaRPr>
            </a:p>
          </p:txBody>
        </p:sp>
        <p:sp>
          <p:nvSpPr>
            <p:cNvPr id="14" name="Diamond 13"/>
            <p:cNvSpPr>
              <a:spLocks/>
            </p:cNvSpPr>
            <p:nvPr/>
          </p:nvSpPr>
          <p:spPr bwMode="auto">
            <a:xfrm>
              <a:off x="1101026" y="365760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5" name="Group 4"/>
          <p:cNvGrpSpPr/>
          <p:nvPr/>
        </p:nvGrpSpPr>
        <p:grpSpPr>
          <a:xfrm>
            <a:off x="1113628" y="5056783"/>
            <a:ext cx="4174314" cy="923330"/>
            <a:chOff x="1113628" y="5056783"/>
            <a:chExt cx="4174314" cy="923330"/>
          </a:xfrm>
        </p:grpSpPr>
        <p:sp>
          <p:nvSpPr>
            <p:cNvPr id="39" name="TextBox 1"/>
            <p:cNvSpPr txBox="1">
              <a:spLocks noChangeArrowheads="1"/>
            </p:cNvSpPr>
            <p:nvPr/>
          </p:nvSpPr>
          <p:spPr bwMode="auto">
            <a:xfrm>
              <a:off x="1314517" y="5056783"/>
              <a:ext cx="39734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a:latin typeface="Arial" pitchFamily="34" charset="0"/>
                  <a:cs typeface="Arial" pitchFamily="34" charset="0"/>
                </a:rPr>
                <a:t>Disciplined, systematic investment approach that can be applied across various asset classes</a:t>
              </a:r>
            </a:p>
          </p:txBody>
        </p:sp>
        <p:sp>
          <p:nvSpPr>
            <p:cNvPr id="15" name="Diamond 14"/>
            <p:cNvSpPr>
              <a:spLocks/>
            </p:cNvSpPr>
            <p:nvPr/>
          </p:nvSpPr>
          <p:spPr bwMode="auto">
            <a:xfrm>
              <a:off x="1113628" y="5166648"/>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363404520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531938" y="1880816"/>
            <a:ext cx="6080125" cy="3348384"/>
          </a:xfrm>
          <a:prstGeom prst="rect">
            <a:avLst/>
          </a:prstGeom>
          <a:noFill/>
          <a:ln w="9525">
            <a:noFill/>
            <a:miter lim="800000"/>
            <a:headEnd/>
            <a:tailEnd/>
          </a:ln>
          <a:effectLst>
            <a:outerShdw blurRad="50800" dist="38100" dir="2700000" algn="br" rotWithShape="0">
              <a:srgbClr val="000000">
                <a:alpha val="42999"/>
              </a:srgbClr>
            </a:outerShdw>
          </a:effectLst>
        </p:spPr>
        <p:txBody>
          <a:bodyPr>
            <a:scene3d>
              <a:camera prst="orthographicFront"/>
              <a:lightRig rig="threePt" dir="t"/>
            </a:scene3d>
            <a:sp3d extrusionH="57150">
              <a:bevelT w="38100" h="38100"/>
            </a:sp3d>
          </a:bodyPr>
          <a:lstStyle/>
          <a:p>
            <a:pPr algn="ctr">
              <a:spcBef>
                <a:spcPct val="20000"/>
              </a:spcBef>
              <a:defRPr/>
            </a:pPr>
            <a:r>
              <a:rPr lang="fr-CA" sz="5400" b="1" kern="0" cap="small" dirty="0" err="1" smtClean="0">
                <a:solidFill>
                  <a:srgbClr val="FFFFFF"/>
                </a:solidFill>
                <a:latin typeface="Georgia" pitchFamily="18" charset="0"/>
                <a:ea typeface="ＭＳ Ｐゴシック" charset="-128"/>
                <a:cs typeface="Tahoma" charset="0"/>
              </a:rPr>
              <a:t>Investment</a:t>
            </a:r>
            <a:endParaRPr lang="fr-CA" sz="5400" b="1" kern="0" cap="small" dirty="0">
              <a:solidFill>
                <a:srgbClr val="FFFFFF"/>
              </a:solidFill>
              <a:latin typeface="Georgia" pitchFamily="18" charset="0"/>
              <a:ea typeface="ＭＳ Ｐゴシック" charset="-128"/>
              <a:cs typeface="Tahoma" charset="0"/>
            </a:endParaRPr>
          </a:p>
          <a:p>
            <a:pPr algn="ctr">
              <a:spcBef>
                <a:spcPct val="20000"/>
              </a:spcBef>
              <a:defRPr/>
            </a:pPr>
            <a:r>
              <a:rPr lang="fr-CA" sz="5400" b="1" kern="0" cap="small" dirty="0" err="1" smtClean="0">
                <a:solidFill>
                  <a:srgbClr val="FFFFFF"/>
                </a:solidFill>
                <a:latin typeface="Georgia" pitchFamily="18" charset="0"/>
                <a:ea typeface="ＭＳ Ｐゴシック" charset="-128"/>
                <a:cs typeface="Tahoma" charset="0"/>
              </a:rPr>
              <a:t>Strategies</a:t>
            </a:r>
            <a:endParaRPr lang="fr-CA" sz="5400" b="1" kern="0" cap="small" dirty="0" smtClean="0">
              <a:solidFill>
                <a:srgbClr val="FFFFFF"/>
              </a:solidFill>
              <a:latin typeface="Georgia" pitchFamily="18" charset="0"/>
              <a:ea typeface="ＭＳ Ｐゴシック" charset="-128"/>
              <a:cs typeface="Tahoma" charset="0"/>
            </a:endParaRPr>
          </a:p>
        </p:txBody>
      </p:sp>
    </p:spTree>
    <p:extLst>
      <p:ext uri="{BB962C8B-B14F-4D97-AF65-F5344CB8AC3E}">
        <p14:creationId xmlns:p14="http://schemas.microsoft.com/office/powerpoint/2010/main" val="2215061287"/>
      </p:ext>
    </p:extLst>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3"/>
          <p:cNvSpPr txBox="1">
            <a:spLocks noChangeArrowheads="1"/>
          </p:cNvSpPr>
          <p:nvPr/>
        </p:nvSpPr>
        <p:spPr bwMode="auto">
          <a:xfrm>
            <a:off x="914400" y="1676400"/>
            <a:ext cx="256255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000" b="1" dirty="0" smtClean="0">
                <a:latin typeface="Tahoma" pitchFamily="34" charset="0"/>
                <a:cs typeface="Tahoma" pitchFamily="34" charset="0"/>
              </a:rPr>
              <a:t>Active</a:t>
            </a:r>
          </a:p>
          <a:p>
            <a:pPr algn="ctr" eaLnBrk="1" hangingPunct="1"/>
            <a:r>
              <a:rPr lang="en-US" sz="2000" b="1" dirty="0" smtClean="0">
                <a:latin typeface="Tahoma" pitchFamily="34" charset="0"/>
                <a:cs typeface="Tahoma" pitchFamily="34" charset="0"/>
              </a:rPr>
              <a:t>Management</a:t>
            </a:r>
            <a:endParaRPr lang="en-US" sz="2000" b="1" dirty="0">
              <a:solidFill>
                <a:srgbClr val="010B27"/>
              </a:solidFill>
              <a:latin typeface="Tahoma" pitchFamily="34" charset="0"/>
              <a:cs typeface="Tahoma" pitchFamily="34" charset="0"/>
            </a:endParaRPr>
          </a:p>
        </p:txBody>
      </p:sp>
      <p:sp>
        <p:nvSpPr>
          <p:cNvPr id="28" name="Text Box 3"/>
          <p:cNvSpPr txBox="1">
            <a:spLocks noChangeArrowheads="1"/>
          </p:cNvSpPr>
          <p:nvPr/>
        </p:nvSpPr>
        <p:spPr bwMode="auto">
          <a:xfrm>
            <a:off x="4800600" y="1676400"/>
            <a:ext cx="30241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000" b="1" dirty="0">
                <a:latin typeface="Tahoma" pitchFamily="34" charset="0"/>
                <a:cs typeface="Tahoma" pitchFamily="34" charset="0"/>
              </a:rPr>
              <a:t>Traditional </a:t>
            </a:r>
            <a:endParaRPr lang="en-US" sz="2000" b="1" dirty="0" smtClean="0">
              <a:latin typeface="Tahoma" pitchFamily="34" charset="0"/>
              <a:cs typeface="Tahoma" pitchFamily="34" charset="0"/>
            </a:endParaRPr>
          </a:p>
          <a:p>
            <a:pPr algn="ctr" eaLnBrk="1" hangingPunct="1"/>
            <a:r>
              <a:rPr lang="en-US" sz="2000" b="1" dirty="0" smtClean="0">
                <a:latin typeface="Tahoma" pitchFamily="34" charset="0"/>
                <a:cs typeface="Tahoma" pitchFamily="34" charset="0"/>
              </a:rPr>
              <a:t>Asset </a:t>
            </a:r>
            <a:r>
              <a:rPr lang="en-US" sz="2000" b="1" dirty="0">
                <a:latin typeface="Tahoma" pitchFamily="34" charset="0"/>
                <a:cs typeface="Tahoma" pitchFamily="34" charset="0"/>
              </a:rPr>
              <a:t>Allocation</a:t>
            </a:r>
            <a:endParaRPr lang="en-US" sz="2000" b="1" dirty="0">
              <a:solidFill>
                <a:srgbClr val="010B27"/>
              </a:solidFill>
              <a:latin typeface="Tahoma" pitchFamily="34" charset="0"/>
              <a:cs typeface="Tahoma" pitchFamily="34" charset="0"/>
            </a:endParaRPr>
          </a:p>
        </p:txBody>
      </p:sp>
      <p:sp>
        <p:nvSpPr>
          <p:cNvPr id="29" name="Text Box 3"/>
          <p:cNvSpPr txBox="1">
            <a:spLocks noChangeArrowheads="1"/>
          </p:cNvSpPr>
          <p:nvPr/>
        </p:nvSpPr>
        <p:spPr bwMode="auto">
          <a:xfrm>
            <a:off x="3759200" y="1899414"/>
            <a:ext cx="11445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28600" indent="-2286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pPr>
            <a:r>
              <a:rPr lang="en-US" sz="2000" b="1">
                <a:latin typeface="Tahoma" pitchFamily="34" charset="0"/>
                <a:cs typeface="Tahoma" pitchFamily="34" charset="0"/>
              </a:rPr>
              <a:t>VS.</a:t>
            </a:r>
            <a:endParaRPr lang="en-US" sz="2000" b="1">
              <a:solidFill>
                <a:srgbClr val="010B27"/>
              </a:solidFill>
              <a:latin typeface="Tahoma" pitchFamily="34" charset="0"/>
              <a:cs typeface="Tahoma" pitchFamily="34" charset="0"/>
            </a:endParaRPr>
          </a:p>
        </p:txBody>
      </p:sp>
      <p:cxnSp>
        <p:nvCxnSpPr>
          <p:cNvPr id="8" name="Straight Connector 7"/>
          <p:cNvCxnSpPr/>
          <p:nvPr/>
        </p:nvCxnSpPr>
        <p:spPr>
          <a:xfrm>
            <a:off x="4331493" y="2667000"/>
            <a:ext cx="0" cy="3048000"/>
          </a:xfrm>
          <a:prstGeom prst="line">
            <a:avLst/>
          </a:prstGeom>
          <a:ln w="76200" cap="rnd"/>
          <a:scene3d>
            <a:camera prst="orthographicFront"/>
            <a:lightRig rig="threePt" dir="t"/>
          </a:scene3d>
          <a:sp3d>
            <a:bevelT prst="angle"/>
          </a:sp3d>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1130808" y="2838450"/>
            <a:ext cx="2019622" cy="369332"/>
            <a:chOff x="1130808" y="2838450"/>
            <a:chExt cx="2019622" cy="369332"/>
          </a:xfrm>
        </p:grpSpPr>
        <p:sp>
          <p:nvSpPr>
            <p:cNvPr id="27" name="Rectangle 26"/>
            <p:cNvSpPr/>
            <p:nvPr/>
          </p:nvSpPr>
          <p:spPr bwMode="auto">
            <a:xfrm>
              <a:off x="1298576" y="2838450"/>
              <a:ext cx="1851854" cy="369332"/>
            </a:xfrm>
            <a:prstGeom prst="rect">
              <a:avLst/>
            </a:prstGeom>
          </p:spPr>
          <p:txBody>
            <a:bodyPr wrap="none">
              <a:spAutoFit/>
            </a:bodyPr>
            <a:lstStyle/>
            <a:p>
              <a:pPr>
                <a:defRPr/>
              </a:pPr>
              <a:r>
                <a:rPr lang="en-US" dirty="0" smtClean="0">
                  <a:latin typeface="Arial" pitchFamily="34" charset="0"/>
                  <a:ea typeface="Tahoma" pitchFamily="34" charset="0"/>
                  <a:cs typeface="Arial" pitchFamily="34" charset="0"/>
                </a:rPr>
                <a:t>Active Approach</a:t>
              </a:r>
              <a:endParaRPr lang="en-US" dirty="0">
                <a:latin typeface="Arial" pitchFamily="34" charset="0"/>
                <a:ea typeface="Tahoma" pitchFamily="34" charset="0"/>
                <a:cs typeface="Arial" pitchFamily="34" charset="0"/>
              </a:endParaRPr>
            </a:p>
          </p:txBody>
        </p:sp>
        <p:sp>
          <p:nvSpPr>
            <p:cNvPr id="25" name="Diamond 24"/>
            <p:cNvSpPr>
              <a:spLocks/>
            </p:cNvSpPr>
            <p:nvPr/>
          </p:nvSpPr>
          <p:spPr bwMode="auto">
            <a:xfrm>
              <a:off x="1130808" y="2931953"/>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7" name="Group 6"/>
          <p:cNvGrpSpPr/>
          <p:nvPr/>
        </p:nvGrpSpPr>
        <p:grpSpPr>
          <a:xfrm>
            <a:off x="1130808" y="3745468"/>
            <a:ext cx="2609341" cy="369332"/>
            <a:chOff x="1130808" y="3524250"/>
            <a:chExt cx="2609341" cy="369332"/>
          </a:xfrm>
        </p:grpSpPr>
        <p:sp>
          <p:nvSpPr>
            <p:cNvPr id="24" name="Rectangle 23"/>
            <p:cNvSpPr/>
            <p:nvPr/>
          </p:nvSpPr>
          <p:spPr bwMode="auto">
            <a:xfrm>
              <a:off x="1298574" y="3524250"/>
              <a:ext cx="2441575" cy="369332"/>
            </a:xfrm>
            <a:prstGeom prst="rect">
              <a:avLst/>
            </a:prstGeom>
          </p:spPr>
          <p:txBody>
            <a:bodyPr>
              <a:spAutoFit/>
            </a:bodyPr>
            <a:lstStyle/>
            <a:p>
              <a:pPr>
                <a:defRPr/>
              </a:pPr>
              <a:r>
                <a:rPr lang="en-US" dirty="0" smtClean="0">
                  <a:latin typeface="Arial" pitchFamily="34" charset="0"/>
                  <a:ea typeface="Tahoma" pitchFamily="34" charset="0"/>
                  <a:cs typeface="Arial" pitchFamily="34" charset="0"/>
                </a:rPr>
                <a:t>Non-Correlation</a:t>
              </a:r>
              <a:endParaRPr lang="en-US" dirty="0">
                <a:latin typeface="Arial" pitchFamily="34" charset="0"/>
                <a:ea typeface="Tahoma" pitchFamily="34" charset="0"/>
                <a:cs typeface="Arial" pitchFamily="34" charset="0"/>
              </a:endParaRPr>
            </a:p>
          </p:txBody>
        </p:sp>
        <p:sp>
          <p:nvSpPr>
            <p:cNvPr id="26" name="Diamond 25"/>
            <p:cNvSpPr>
              <a:spLocks/>
            </p:cNvSpPr>
            <p:nvPr/>
          </p:nvSpPr>
          <p:spPr bwMode="auto">
            <a:xfrm>
              <a:off x="1130808" y="362493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9" name="Group 8"/>
          <p:cNvGrpSpPr/>
          <p:nvPr/>
        </p:nvGrpSpPr>
        <p:grpSpPr>
          <a:xfrm>
            <a:off x="1130808" y="4714875"/>
            <a:ext cx="2612517" cy="923925"/>
            <a:chOff x="1130808" y="4486275"/>
            <a:chExt cx="2612517" cy="923925"/>
          </a:xfrm>
        </p:grpSpPr>
        <p:sp>
          <p:nvSpPr>
            <p:cNvPr id="15" name="TextBox 12"/>
            <p:cNvSpPr txBox="1">
              <a:spLocks noChangeArrowheads="1"/>
            </p:cNvSpPr>
            <p:nvPr/>
          </p:nvSpPr>
          <p:spPr bwMode="auto">
            <a:xfrm>
              <a:off x="1298575" y="4486275"/>
              <a:ext cx="2444750" cy="923925"/>
            </a:xfrm>
            <a:prstGeom prst="rect">
              <a:avLst/>
            </a:prstGeom>
            <a:noFill/>
            <a:ln>
              <a:noFill/>
            </a:ln>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US" dirty="0" smtClean="0">
                  <a:latin typeface="Arial" pitchFamily="34" charset="0"/>
                  <a:ea typeface="Tahoma" pitchFamily="34" charset="0"/>
                  <a:cs typeface="Arial" pitchFamily="34" charset="0"/>
                </a:rPr>
                <a:t>Maintain the ability to perform in Bull &amp; Bear markets</a:t>
              </a:r>
            </a:p>
          </p:txBody>
        </p:sp>
        <p:sp>
          <p:nvSpPr>
            <p:cNvPr id="42" name="Diamond 41"/>
            <p:cNvSpPr>
              <a:spLocks/>
            </p:cNvSpPr>
            <p:nvPr/>
          </p:nvSpPr>
          <p:spPr bwMode="auto">
            <a:xfrm>
              <a:off x="1130808" y="460902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 name="Group 9"/>
          <p:cNvGrpSpPr/>
          <p:nvPr/>
        </p:nvGrpSpPr>
        <p:grpSpPr>
          <a:xfrm>
            <a:off x="5105400" y="2819400"/>
            <a:ext cx="2606167" cy="369332"/>
            <a:chOff x="5105400" y="2838450"/>
            <a:chExt cx="2606167" cy="369332"/>
          </a:xfrm>
        </p:grpSpPr>
        <p:sp>
          <p:nvSpPr>
            <p:cNvPr id="34" name="Rectangle 33"/>
            <p:cNvSpPr/>
            <p:nvPr/>
          </p:nvSpPr>
          <p:spPr bwMode="auto">
            <a:xfrm>
              <a:off x="5269994" y="2838450"/>
              <a:ext cx="2441573" cy="369332"/>
            </a:xfrm>
            <a:prstGeom prst="rect">
              <a:avLst/>
            </a:prstGeom>
          </p:spPr>
          <p:txBody>
            <a:bodyPr wrap="square">
              <a:spAutoFit/>
            </a:bodyPr>
            <a:lstStyle/>
            <a:p>
              <a:pPr>
                <a:defRPr/>
              </a:pPr>
              <a:r>
                <a:rPr lang="en-US" dirty="0" smtClean="0">
                  <a:latin typeface="Arial" pitchFamily="34" charset="0"/>
                  <a:ea typeface="Tahoma" pitchFamily="34" charset="0"/>
                  <a:cs typeface="Arial" pitchFamily="34" charset="0"/>
                </a:rPr>
                <a:t>Buy-and-Hold </a:t>
              </a:r>
              <a:endParaRPr lang="en-US" dirty="0">
                <a:latin typeface="Arial" pitchFamily="34" charset="0"/>
                <a:ea typeface="Tahoma" pitchFamily="34" charset="0"/>
                <a:cs typeface="Arial" pitchFamily="34" charset="0"/>
              </a:endParaRPr>
            </a:p>
          </p:txBody>
        </p:sp>
        <p:sp>
          <p:nvSpPr>
            <p:cNvPr id="43" name="Diamond 42"/>
            <p:cNvSpPr>
              <a:spLocks/>
            </p:cNvSpPr>
            <p:nvPr/>
          </p:nvSpPr>
          <p:spPr bwMode="auto">
            <a:xfrm>
              <a:off x="5105400" y="2931676"/>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2" name="Group 11"/>
          <p:cNvGrpSpPr/>
          <p:nvPr/>
        </p:nvGrpSpPr>
        <p:grpSpPr>
          <a:xfrm>
            <a:off x="5105402" y="3697069"/>
            <a:ext cx="2606165" cy="646331"/>
            <a:chOff x="5105402" y="3524250"/>
            <a:chExt cx="2606165" cy="646331"/>
          </a:xfrm>
        </p:grpSpPr>
        <p:sp>
          <p:nvSpPr>
            <p:cNvPr id="37" name="Rectangle 36"/>
            <p:cNvSpPr/>
            <p:nvPr/>
          </p:nvSpPr>
          <p:spPr bwMode="auto">
            <a:xfrm>
              <a:off x="5269992" y="3524250"/>
              <a:ext cx="2441575" cy="646331"/>
            </a:xfrm>
            <a:prstGeom prst="rect">
              <a:avLst/>
            </a:prstGeom>
          </p:spPr>
          <p:txBody>
            <a:bodyPr>
              <a:spAutoFit/>
            </a:bodyPr>
            <a:lstStyle/>
            <a:p>
              <a:pPr>
                <a:defRPr/>
              </a:pPr>
              <a:r>
                <a:rPr lang="en-US" dirty="0" smtClean="0">
                  <a:latin typeface="Arial" pitchFamily="34" charset="0"/>
                  <a:ea typeface="Tahoma" pitchFamily="34" charset="0"/>
                  <a:cs typeface="Arial" pitchFamily="34" charset="0"/>
                </a:rPr>
                <a:t>High Correlation to Markets</a:t>
              </a:r>
              <a:endParaRPr lang="en-US" dirty="0">
                <a:latin typeface="Arial" pitchFamily="34" charset="0"/>
                <a:ea typeface="Tahoma" pitchFamily="34" charset="0"/>
                <a:cs typeface="Arial" pitchFamily="34" charset="0"/>
              </a:endParaRPr>
            </a:p>
          </p:txBody>
        </p:sp>
        <p:sp>
          <p:nvSpPr>
            <p:cNvPr id="44" name="Diamond 43"/>
            <p:cNvSpPr>
              <a:spLocks/>
            </p:cNvSpPr>
            <p:nvPr/>
          </p:nvSpPr>
          <p:spPr bwMode="auto">
            <a:xfrm>
              <a:off x="5105402" y="3630612"/>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3" name="Group 12"/>
          <p:cNvGrpSpPr/>
          <p:nvPr/>
        </p:nvGrpSpPr>
        <p:grpSpPr>
          <a:xfrm>
            <a:off x="5105402" y="4695825"/>
            <a:ext cx="2990341" cy="369332"/>
            <a:chOff x="5105402" y="4486275"/>
            <a:chExt cx="2990341" cy="369332"/>
          </a:xfrm>
        </p:grpSpPr>
        <p:sp>
          <p:nvSpPr>
            <p:cNvPr id="40" name="TextBox 12"/>
            <p:cNvSpPr txBox="1">
              <a:spLocks noChangeArrowheads="1"/>
            </p:cNvSpPr>
            <p:nvPr/>
          </p:nvSpPr>
          <p:spPr bwMode="auto">
            <a:xfrm>
              <a:off x="5269993" y="4486275"/>
              <a:ext cx="2825750" cy="369332"/>
            </a:xfrm>
            <a:prstGeom prst="rect">
              <a:avLst/>
            </a:prstGeom>
            <a:noFill/>
            <a:ln>
              <a:noFill/>
            </a:ln>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US" dirty="0" smtClean="0">
                  <a:latin typeface="Arial" pitchFamily="34" charset="0"/>
                  <a:ea typeface="Tahoma" pitchFamily="34" charset="0"/>
                  <a:cs typeface="Arial" pitchFamily="34" charset="0"/>
                </a:rPr>
                <a:t>No Defensive Mechanism</a:t>
              </a:r>
            </a:p>
          </p:txBody>
        </p:sp>
        <p:sp>
          <p:nvSpPr>
            <p:cNvPr id="45" name="Diamond 44"/>
            <p:cNvSpPr>
              <a:spLocks/>
            </p:cNvSpPr>
            <p:nvPr/>
          </p:nvSpPr>
          <p:spPr bwMode="auto">
            <a:xfrm>
              <a:off x="5105402" y="460902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6" name="Rectangle 45"/>
          <p:cNvSpPr/>
          <p:nvPr/>
        </p:nvSpPr>
        <p:spPr bwMode="auto">
          <a:xfrm>
            <a:off x="1593434" y="3124200"/>
            <a:ext cx="2492990" cy="338554"/>
          </a:xfrm>
          <a:prstGeom prst="rect">
            <a:avLst/>
          </a:prstGeom>
        </p:spPr>
        <p:txBody>
          <a:bodyPr wrap="none">
            <a:spAutoFit/>
          </a:bodyPr>
          <a:lstStyle/>
          <a:p>
            <a:pPr>
              <a:defRPr/>
            </a:pPr>
            <a:r>
              <a:rPr lang="en-US" sz="1600" dirty="0" smtClean="0">
                <a:latin typeface="Arial" pitchFamily="34" charset="0"/>
                <a:ea typeface="Tahoma" pitchFamily="34" charset="0"/>
                <a:cs typeface="Arial" pitchFamily="34" charset="0"/>
              </a:rPr>
              <a:t>Disciplined Re-evaluation</a:t>
            </a:r>
            <a:endParaRPr lang="en-US" sz="1600" dirty="0">
              <a:latin typeface="Arial" pitchFamily="34" charset="0"/>
              <a:ea typeface="Tahoma" pitchFamily="34" charset="0"/>
              <a:cs typeface="Arial" pitchFamily="34" charset="0"/>
            </a:endParaRPr>
          </a:p>
        </p:txBody>
      </p:sp>
      <p:sp>
        <p:nvSpPr>
          <p:cNvPr id="47" name="Rectangle 46"/>
          <p:cNvSpPr/>
          <p:nvPr/>
        </p:nvSpPr>
        <p:spPr bwMode="auto">
          <a:xfrm>
            <a:off x="5581143" y="3124200"/>
            <a:ext cx="2313454" cy="338554"/>
          </a:xfrm>
          <a:prstGeom prst="rect">
            <a:avLst/>
          </a:prstGeom>
        </p:spPr>
        <p:txBody>
          <a:bodyPr wrap="none">
            <a:spAutoFit/>
          </a:bodyPr>
          <a:lstStyle/>
          <a:p>
            <a:pPr>
              <a:defRPr/>
            </a:pPr>
            <a:r>
              <a:rPr lang="en-US" sz="1600" dirty="0" smtClean="0">
                <a:latin typeface="Arial" pitchFamily="34" charset="0"/>
                <a:ea typeface="Tahoma" pitchFamily="34" charset="0"/>
                <a:cs typeface="Arial" pitchFamily="34" charset="0"/>
              </a:rPr>
              <a:t>Random Re-evaluation</a:t>
            </a:r>
            <a:endParaRPr lang="en-US" sz="1600" dirty="0">
              <a:latin typeface="Arial" pitchFamily="34" charset="0"/>
              <a:ea typeface="Tahoma" pitchFamily="34" charset="0"/>
              <a:cs typeface="Arial" pitchFamily="34" charset="0"/>
            </a:endParaRPr>
          </a:p>
        </p:txBody>
      </p:sp>
    </p:spTree>
    <p:extLst>
      <p:ext uri="{BB962C8B-B14F-4D97-AF65-F5344CB8AC3E}">
        <p14:creationId xmlns:p14="http://schemas.microsoft.com/office/powerpoint/2010/main" val="136563059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750"/>
                                        <p:tgtEl>
                                          <p:spTgt spid="6"/>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500"/>
                                        <p:tgtEl>
                                          <p:spTgt spid="46"/>
                                        </p:tgtEl>
                                      </p:cBhvr>
                                    </p:animEffect>
                                  </p:childTnLst>
                                </p:cTn>
                              </p:par>
                            </p:childTnLst>
                          </p:cTn>
                        </p:par>
                        <p:par>
                          <p:cTn id="12" fill="hold">
                            <p:stCondLst>
                              <p:cond delay="1250"/>
                            </p:stCondLst>
                            <p:childTnLst>
                              <p:par>
                                <p:cTn id="13" presetID="22" presetClass="entr" presetSubtype="1"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750"/>
                                        <p:tgtEl>
                                          <p:spTgt spid="10"/>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up)">
                                      <p:cBhvr>
                                        <p:cTn id="19" dur="500"/>
                                        <p:tgtEl>
                                          <p:spTgt spid="4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750"/>
                                        <p:tgtEl>
                                          <p:spTgt spid="7"/>
                                        </p:tgtEl>
                                      </p:cBhvr>
                                    </p:animEffect>
                                  </p:childTnLst>
                                </p:cTn>
                              </p:par>
                            </p:childTnLst>
                          </p:cTn>
                        </p:par>
                        <p:par>
                          <p:cTn id="25" fill="hold">
                            <p:stCondLst>
                              <p:cond delay="750"/>
                            </p:stCondLst>
                            <p:childTnLst>
                              <p:par>
                                <p:cTn id="26" presetID="22" presetClass="entr" presetSubtype="1"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up)">
                                      <p:cBhvr>
                                        <p:cTn id="28" dur="75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up)">
                                      <p:cBhvr>
                                        <p:cTn id="33" dur="750"/>
                                        <p:tgtEl>
                                          <p:spTgt spid="9"/>
                                        </p:tgtEl>
                                      </p:cBhvr>
                                    </p:animEffect>
                                  </p:childTnLst>
                                </p:cTn>
                              </p:par>
                            </p:childTnLst>
                          </p:cTn>
                        </p:par>
                        <p:par>
                          <p:cTn id="34" fill="hold">
                            <p:stCondLst>
                              <p:cond delay="750"/>
                            </p:stCondLst>
                            <p:childTnLst>
                              <p:par>
                                <p:cTn id="35" presetID="22" presetClass="entr" presetSubtype="1"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up)">
                                      <p:cBhvr>
                                        <p:cTn id="37"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0" y="17621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a:latin typeface="Tahoma" pitchFamily="34" charset="0"/>
                <a:cs typeface="Tahoma" pitchFamily="34" charset="0"/>
              </a:rPr>
              <a:t>The Programs</a:t>
            </a:r>
            <a:endParaRPr lang="en-US" sz="2600" b="1" dirty="0">
              <a:solidFill>
                <a:srgbClr val="010B27"/>
              </a:solidFill>
              <a:latin typeface="Tahoma" pitchFamily="34" charset="0"/>
              <a:cs typeface="Tahoma" pitchFamily="34" charset="0"/>
            </a:endParaRPr>
          </a:p>
        </p:txBody>
      </p:sp>
      <p:sp>
        <p:nvSpPr>
          <p:cNvPr id="14" name="TextBox 1"/>
          <p:cNvSpPr txBox="1">
            <a:spLocks noChangeArrowheads="1"/>
          </p:cNvSpPr>
          <p:nvPr/>
        </p:nvSpPr>
        <p:spPr bwMode="auto">
          <a:xfrm>
            <a:off x="0" y="2733675"/>
            <a:ext cx="818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r>
              <a:rPr lang="en-US" sz="2400" b="1" dirty="0">
                <a:latin typeface="Tahoma" pitchFamily="34" charset="0"/>
                <a:cs typeface="Tahoma" pitchFamily="34" charset="0"/>
              </a:rPr>
              <a:t>Dynamic Asset Allocation</a:t>
            </a:r>
          </a:p>
        </p:txBody>
      </p:sp>
      <p:sp>
        <p:nvSpPr>
          <p:cNvPr id="18" name="TextBox 1"/>
          <p:cNvSpPr txBox="1">
            <a:spLocks noChangeArrowheads="1"/>
          </p:cNvSpPr>
          <p:nvPr/>
        </p:nvSpPr>
        <p:spPr bwMode="auto">
          <a:xfrm>
            <a:off x="-7938" y="3957638"/>
            <a:ext cx="81819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r>
              <a:rPr lang="en-US" sz="2400" b="1" dirty="0">
                <a:latin typeface="Tahoma" pitchFamily="34" charset="0"/>
                <a:cs typeface="Tahoma" pitchFamily="34" charset="0"/>
              </a:rPr>
              <a:t>Absolute </a:t>
            </a:r>
            <a:r>
              <a:rPr lang="en-US" sz="2400" b="1" dirty="0" smtClean="0">
                <a:latin typeface="Tahoma" pitchFamily="34" charset="0"/>
                <a:cs typeface="Tahoma" pitchFamily="34" charset="0"/>
              </a:rPr>
              <a:t>Return Solution</a:t>
            </a:r>
            <a:endParaRPr lang="en-US" sz="2400" b="1" dirty="0">
              <a:latin typeface="Tahoma" pitchFamily="34" charset="0"/>
              <a:cs typeface="Tahoma" pitchFamily="34" charset="0"/>
            </a:endParaRPr>
          </a:p>
        </p:txBody>
      </p:sp>
      <p:grpSp>
        <p:nvGrpSpPr>
          <p:cNvPr id="2" name="Group 1"/>
          <p:cNvGrpSpPr/>
          <p:nvPr/>
        </p:nvGrpSpPr>
        <p:grpSpPr>
          <a:xfrm>
            <a:off x="1862264" y="3238500"/>
            <a:ext cx="5230686" cy="461665"/>
            <a:chOff x="1862264" y="3238500"/>
            <a:chExt cx="5230686" cy="461665"/>
          </a:xfrm>
        </p:grpSpPr>
        <p:sp>
          <p:nvSpPr>
            <p:cNvPr id="16" name="TextBox 1"/>
            <p:cNvSpPr txBox="1">
              <a:spLocks noChangeArrowheads="1"/>
            </p:cNvSpPr>
            <p:nvPr/>
          </p:nvSpPr>
          <p:spPr bwMode="auto">
            <a:xfrm>
              <a:off x="2051125" y="3238500"/>
              <a:ext cx="50418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400" dirty="0">
                  <a:ea typeface="Tahoma" pitchFamily="34" charset="0"/>
                  <a:cs typeface="Arial" charset="0"/>
                </a:rPr>
                <a:t>Global ETF Allocation</a:t>
              </a:r>
            </a:p>
          </p:txBody>
        </p:sp>
        <p:sp>
          <p:nvSpPr>
            <p:cNvPr id="11" name="Diamond 10"/>
            <p:cNvSpPr>
              <a:spLocks/>
            </p:cNvSpPr>
            <p:nvPr/>
          </p:nvSpPr>
          <p:spPr bwMode="auto">
            <a:xfrm>
              <a:off x="1862264" y="3377892"/>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 name="Group 2"/>
          <p:cNvGrpSpPr/>
          <p:nvPr/>
        </p:nvGrpSpPr>
        <p:grpSpPr>
          <a:xfrm>
            <a:off x="1862264" y="4552950"/>
            <a:ext cx="5230686" cy="461665"/>
            <a:chOff x="1862264" y="4552950"/>
            <a:chExt cx="5230686" cy="461665"/>
          </a:xfrm>
        </p:grpSpPr>
        <p:sp>
          <p:nvSpPr>
            <p:cNvPr id="20" name="TextBox 1"/>
            <p:cNvSpPr txBox="1">
              <a:spLocks noChangeArrowheads="1"/>
            </p:cNvSpPr>
            <p:nvPr/>
          </p:nvSpPr>
          <p:spPr bwMode="auto">
            <a:xfrm>
              <a:off x="2051125" y="4552950"/>
              <a:ext cx="50418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400" dirty="0">
                  <a:ea typeface="Tahoma" pitchFamily="34" charset="0"/>
                  <a:cs typeface="Arial" charset="0"/>
                </a:rPr>
                <a:t>Cipher</a:t>
              </a:r>
            </a:p>
          </p:txBody>
        </p:sp>
        <p:sp>
          <p:nvSpPr>
            <p:cNvPr id="12" name="Diamond 11"/>
            <p:cNvSpPr>
              <a:spLocks/>
            </p:cNvSpPr>
            <p:nvPr/>
          </p:nvSpPr>
          <p:spPr bwMode="auto">
            <a:xfrm>
              <a:off x="1862264" y="4692342"/>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29839064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0-#ppt_w/2"/>
                                          </p:val>
                                        </p:tav>
                                        <p:tav tm="100000">
                                          <p:val>
                                            <p:strVal val="#ppt_x"/>
                                          </p:val>
                                        </p:tav>
                                      </p:tavLst>
                                    </p:anim>
                                    <p:anim calcmode="lin" valueType="num">
                                      <p:cBhvr additive="base">
                                        <p:cTn id="8" dur="75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75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additive="base">
                                        <p:cTn id="18" dur="750" fill="hold"/>
                                        <p:tgtEl>
                                          <p:spTgt spid="18"/>
                                        </p:tgtEl>
                                        <p:attrNameLst>
                                          <p:attrName>ppt_x</p:attrName>
                                        </p:attrNameLst>
                                      </p:cBhvr>
                                      <p:tavLst>
                                        <p:tav tm="0">
                                          <p:val>
                                            <p:strVal val="0-#ppt_w/2"/>
                                          </p:val>
                                        </p:tav>
                                        <p:tav tm="100000">
                                          <p:val>
                                            <p:strVal val="#ppt_x"/>
                                          </p:val>
                                        </p:tav>
                                      </p:tavLst>
                                    </p:anim>
                                    <p:anim calcmode="lin" valueType="num">
                                      <p:cBhvr additive="base">
                                        <p:cTn id="19" dur="75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0" y="17621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smtClean="0">
                <a:latin typeface="Tahoma" pitchFamily="34" charset="0"/>
                <a:cs typeface="Tahoma" pitchFamily="34" charset="0"/>
              </a:rPr>
              <a:t>Global ETF</a:t>
            </a:r>
            <a:endParaRPr lang="en-US" sz="2600" b="1" dirty="0">
              <a:solidFill>
                <a:srgbClr val="010B27"/>
              </a:solidFill>
              <a:latin typeface="Tahoma" pitchFamily="34" charset="0"/>
              <a:cs typeface="Tahoma" pitchFamily="34" charset="0"/>
            </a:endParaRPr>
          </a:p>
        </p:txBody>
      </p:sp>
      <p:grpSp>
        <p:nvGrpSpPr>
          <p:cNvPr id="2" name="Group 1"/>
          <p:cNvGrpSpPr/>
          <p:nvPr/>
        </p:nvGrpSpPr>
        <p:grpSpPr>
          <a:xfrm>
            <a:off x="1508379" y="2667000"/>
            <a:ext cx="5260721" cy="400050"/>
            <a:chOff x="1508379" y="2819400"/>
            <a:chExt cx="5260721" cy="400050"/>
          </a:xfrm>
        </p:grpSpPr>
        <p:sp>
          <p:nvSpPr>
            <p:cNvPr id="4" name="TextBox 1"/>
            <p:cNvSpPr txBox="1">
              <a:spLocks noChangeArrowheads="1"/>
            </p:cNvSpPr>
            <p:nvPr/>
          </p:nvSpPr>
          <p:spPr bwMode="auto">
            <a:xfrm>
              <a:off x="1727534" y="2819400"/>
              <a:ext cx="504156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000" dirty="0">
                  <a:ea typeface="Tahoma" pitchFamily="34" charset="0"/>
                  <a:cs typeface="Arial" charset="0"/>
                </a:rPr>
                <a:t>Invests in the top performing ETFs </a:t>
              </a:r>
            </a:p>
          </p:txBody>
        </p:sp>
        <p:sp>
          <p:nvSpPr>
            <p:cNvPr id="16" name="Diamond 15"/>
            <p:cNvSpPr>
              <a:spLocks/>
            </p:cNvSpPr>
            <p:nvPr/>
          </p:nvSpPr>
          <p:spPr bwMode="auto">
            <a:xfrm>
              <a:off x="1508379" y="292798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 name="Group 19"/>
          <p:cNvGrpSpPr/>
          <p:nvPr/>
        </p:nvGrpSpPr>
        <p:grpSpPr>
          <a:xfrm>
            <a:off x="1508379" y="3369733"/>
            <a:ext cx="6311646" cy="400050"/>
            <a:chOff x="1508379" y="3430587"/>
            <a:chExt cx="6311646" cy="400050"/>
          </a:xfrm>
        </p:grpSpPr>
        <p:sp>
          <p:nvSpPr>
            <p:cNvPr id="10" name="TextBox 1"/>
            <p:cNvSpPr txBox="1">
              <a:spLocks noChangeArrowheads="1"/>
            </p:cNvSpPr>
            <p:nvPr/>
          </p:nvSpPr>
          <p:spPr bwMode="auto">
            <a:xfrm>
              <a:off x="1727489" y="3430587"/>
              <a:ext cx="609253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000">
                  <a:ea typeface="Tahoma" pitchFamily="34" charset="0"/>
                  <a:cs typeface="Arial" charset="0"/>
                </a:rPr>
                <a:t>Re-allocates on the first trading day of each month</a:t>
              </a:r>
            </a:p>
          </p:txBody>
        </p:sp>
        <p:sp>
          <p:nvSpPr>
            <p:cNvPr id="17" name="Diamond 16"/>
            <p:cNvSpPr>
              <a:spLocks/>
            </p:cNvSpPr>
            <p:nvPr/>
          </p:nvSpPr>
          <p:spPr bwMode="auto">
            <a:xfrm>
              <a:off x="1508379" y="3539172"/>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1" name="Group 20"/>
          <p:cNvGrpSpPr/>
          <p:nvPr/>
        </p:nvGrpSpPr>
        <p:grpSpPr>
          <a:xfrm>
            <a:off x="1508379" y="4072466"/>
            <a:ext cx="5260721" cy="708025"/>
            <a:chOff x="1508379" y="4043362"/>
            <a:chExt cx="5260721" cy="708025"/>
          </a:xfrm>
        </p:grpSpPr>
        <p:sp>
          <p:nvSpPr>
            <p:cNvPr id="7" name="TextBox 1"/>
            <p:cNvSpPr txBox="1">
              <a:spLocks noChangeArrowheads="1"/>
            </p:cNvSpPr>
            <p:nvPr/>
          </p:nvSpPr>
          <p:spPr bwMode="auto">
            <a:xfrm>
              <a:off x="1727534" y="4043362"/>
              <a:ext cx="504156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000" dirty="0">
                  <a:cs typeface="Tahoma" pitchFamily="34" charset="0"/>
                </a:rPr>
                <a:t>Emphasis on Global Markets that exhibit the strongest relative strength</a:t>
              </a:r>
            </a:p>
          </p:txBody>
        </p:sp>
        <p:sp>
          <p:nvSpPr>
            <p:cNvPr id="18" name="Diamond 17"/>
            <p:cNvSpPr>
              <a:spLocks/>
            </p:cNvSpPr>
            <p:nvPr/>
          </p:nvSpPr>
          <p:spPr bwMode="auto">
            <a:xfrm>
              <a:off x="1508379" y="4165814"/>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2" name="Group 21"/>
          <p:cNvGrpSpPr/>
          <p:nvPr/>
        </p:nvGrpSpPr>
        <p:grpSpPr>
          <a:xfrm>
            <a:off x="1508379" y="5083175"/>
            <a:ext cx="6411659" cy="708025"/>
            <a:chOff x="1508379" y="4846637"/>
            <a:chExt cx="6411659" cy="708025"/>
          </a:xfrm>
        </p:grpSpPr>
        <p:sp>
          <p:nvSpPr>
            <p:cNvPr id="14" name="TextBox 1"/>
            <p:cNvSpPr txBox="1">
              <a:spLocks noChangeArrowheads="1"/>
            </p:cNvSpPr>
            <p:nvPr/>
          </p:nvSpPr>
          <p:spPr bwMode="auto">
            <a:xfrm>
              <a:off x="1727441" y="4846637"/>
              <a:ext cx="619259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000" dirty="0">
                  <a:cs typeface="Tahoma" pitchFamily="34" charset="0"/>
                </a:rPr>
                <a:t>Adapts to unfavorable market conditions, that persist, by re-allocating to the top 3 ranked bond funds</a:t>
              </a:r>
            </a:p>
          </p:txBody>
        </p:sp>
        <p:sp>
          <p:nvSpPr>
            <p:cNvPr id="19" name="Diamond 18"/>
            <p:cNvSpPr>
              <a:spLocks/>
            </p:cNvSpPr>
            <p:nvPr/>
          </p:nvSpPr>
          <p:spPr bwMode="auto">
            <a:xfrm>
              <a:off x="1508379" y="4973416"/>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406492934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3"/>
          <p:cNvSpPr txBox="1">
            <a:spLocks noChangeArrowheads="1"/>
          </p:cNvSpPr>
          <p:nvPr/>
        </p:nvSpPr>
        <p:spPr bwMode="auto">
          <a:xfrm>
            <a:off x="0" y="17621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a:latin typeface="Tahoma" pitchFamily="34" charset="0"/>
                <a:cs typeface="Tahoma" pitchFamily="34" charset="0"/>
              </a:rPr>
              <a:t>Offense or Defense – 75/25</a:t>
            </a:r>
            <a:endParaRPr lang="en-US" sz="2600" b="1" dirty="0">
              <a:solidFill>
                <a:srgbClr val="010B27"/>
              </a:solidFill>
              <a:latin typeface="Tahoma" pitchFamily="34" charset="0"/>
              <a:cs typeface="Tahoma" pitchFamily="34" charset="0"/>
            </a:endParaRPr>
          </a:p>
        </p:txBody>
      </p:sp>
      <p:sp>
        <p:nvSpPr>
          <p:cNvPr id="15" name="Text Box 3"/>
          <p:cNvSpPr txBox="1">
            <a:spLocks noChangeArrowheads="1"/>
          </p:cNvSpPr>
          <p:nvPr/>
        </p:nvSpPr>
        <p:spPr bwMode="auto">
          <a:xfrm>
            <a:off x="-19050" y="2509837"/>
            <a:ext cx="9144000" cy="461963"/>
          </a:xfrm>
          <a:prstGeom prst="rect">
            <a:avLst/>
          </a:prstGeom>
          <a:noFill/>
          <a:ln>
            <a:noFill/>
          </a:ln>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defRPr/>
            </a:pPr>
            <a:r>
              <a:rPr lang="en-US" sz="2400" b="1" dirty="0" smtClean="0">
                <a:latin typeface="+mj-lt"/>
                <a:cs typeface="Tahoma" pitchFamily="34" charset="0"/>
              </a:rPr>
              <a:t>January 1, 2008 – September 30, 2011</a:t>
            </a:r>
            <a:endParaRPr lang="en-US" sz="2400" b="1" dirty="0" smtClean="0">
              <a:solidFill>
                <a:srgbClr val="010B27"/>
              </a:solidFill>
              <a:latin typeface="+mj-lt"/>
              <a:cs typeface="Tahoma" pitchFamily="34" charset="0"/>
            </a:endParaRPr>
          </a:p>
        </p:txBody>
      </p:sp>
      <p:grpSp>
        <p:nvGrpSpPr>
          <p:cNvPr id="3" name="Group 2"/>
          <p:cNvGrpSpPr/>
          <p:nvPr/>
        </p:nvGrpSpPr>
        <p:grpSpPr>
          <a:xfrm>
            <a:off x="1185717" y="3124200"/>
            <a:ext cx="6772566" cy="3053623"/>
            <a:chOff x="1185718" y="3194779"/>
            <a:chExt cx="6772566" cy="3053623"/>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1185718" y="3201946"/>
              <a:ext cx="6772566" cy="3046454"/>
            </a:xfrm>
            <a:prstGeom prst="roundRect">
              <a:avLst>
                <a:gd name="adj" fmla="val 6805"/>
              </a:avLst>
            </a:prstGeom>
            <a:solidFill>
              <a:srgbClr val="FFFFFF">
                <a:shade val="85000"/>
              </a:srgbClr>
            </a:solidFill>
            <a:ln>
              <a:noFill/>
            </a:ln>
            <a:effectLst/>
            <a:scene3d>
              <a:camera prst="orthographicFront"/>
              <a:lightRig rig="threePt" dir="t"/>
            </a:scene3d>
            <a:sp3d>
              <a:bevelT prst="angle"/>
            </a:sp3d>
          </p:spPr>
        </p:pic>
        <p:grpSp>
          <p:nvGrpSpPr>
            <p:cNvPr id="9" name="Group 8"/>
            <p:cNvGrpSpPr>
              <a:grpSpLocks noChangeAspect="1"/>
            </p:cNvGrpSpPr>
            <p:nvPr/>
          </p:nvGrpSpPr>
          <p:grpSpPr>
            <a:xfrm>
              <a:off x="1286972" y="3194779"/>
              <a:ext cx="6671311" cy="3053623"/>
              <a:chOff x="1447800" y="3131318"/>
              <a:chExt cx="6477000" cy="2964682"/>
            </a:xfrm>
            <a:effectLst/>
          </p:grpSpPr>
          <p:grpSp>
            <p:nvGrpSpPr>
              <p:cNvPr id="21" name="Group 8"/>
              <p:cNvGrpSpPr>
                <a:grpSpLocks/>
              </p:cNvGrpSpPr>
              <p:nvPr/>
            </p:nvGrpSpPr>
            <p:grpSpPr bwMode="auto">
              <a:xfrm>
                <a:off x="1447800" y="5726668"/>
                <a:ext cx="6477000" cy="369332"/>
                <a:chOff x="1647683" y="5590749"/>
                <a:chExt cx="6477000" cy="369332"/>
              </a:xfrm>
            </p:grpSpPr>
            <p:sp>
              <p:nvSpPr>
                <p:cNvPr id="24" name="TextBox 1"/>
                <p:cNvSpPr txBox="1">
                  <a:spLocks noChangeArrowheads="1"/>
                </p:cNvSpPr>
                <p:nvPr/>
              </p:nvSpPr>
              <p:spPr bwMode="auto">
                <a:xfrm>
                  <a:off x="1647683" y="5590749"/>
                  <a:ext cx="1080120" cy="369332"/>
                </a:xfrm>
                <a:prstGeom prst="rect">
                  <a:avLst/>
                </a:prstGeom>
                <a:noFill/>
                <a:ln>
                  <a:noFill/>
                </a:ln>
                <a:scene3d>
                  <a:camera prst="orthographicFront"/>
                  <a:lightRig rig="threePt" dir="t"/>
                </a:scene3d>
                <a:sp3d>
                  <a:bevelT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2008</a:t>
                  </a:r>
                </a:p>
              </p:txBody>
            </p:sp>
            <p:sp>
              <p:nvSpPr>
                <p:cNvPr id="25" name="TextBox 27"/>
                <p:cNvSpPr txBox="1">
                  <a:spLocks noChangeArrowheads="1"/>
                </p:cNvSpPr>
                <p:nvPr/>
              </p:nvSpPr>
              <p:spPr bwMode="auto">
                <a:xfrm>
                  <a:off x="3616635" y="5590749"/>
                  <a:ext cx="1080120" cy="369332"/>
                </a:xfrm>
                <a:prstGeom prst="rect">
                  <a:avLst/>
                </a:prstGeom>
                <a:noFill/>
                <a:ln>
                  <a:noFill/>
                </a:ln>
                <a:scene3d>
                  <a:camera prst="orthographicFront"/>
                  <a:lightRig rig="threePt" dir="t"/>
                </a:scene3d>
                <a:sp3d>
                  <a:bevelT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2009</a:t>
                  </a:r>
                </a:p>
              </p:txBody>
            </p:sp>
            <p:sp>
              <p:nvSpPr>
                <p:cNvPr id="26" name="TextBox 30"/>
                <p:cNvSpPr txBox="1">
                  <a:spLocks noChangeArrowheads="1"/>
                </p:cNvSpPr>
                <p:nvPr/>
              </p:nvSpPr>
              <p:spPr bwMode="auto">
                <a:xfrm>
                  <a:off x="5533883" y="5590749"/>
                  <a:ext cx="1080120" cy="369332"/>
                </a:xfrm>
                <a:prstGeom prst="rect">
                  <a:avLst/>
                </a:prstGeom>
                <a:noFill/>
                <a:ln>
                  <a:noFill/>
                </a:ln>
                <a:scene3d>
                  <a:camera prst="orthographicFront"/>
                  <a:lightRig rig="threePt" dir="t"/>
                </a:scene3d>
                <a:sp3d>
                  <a:bevelT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2010</a:t>
                  </a:r>
                </a:p>
              </p:txBody>
            </p:sp>
            <p:sp>
              <p:nvSpPr>
                <p:cNvPr id="27" name="TextBox 33"/>
                <p:cNvSpPr txBox="1">
                  <a:spLocks noChangeArrowheads="1"/>
                </p:cNvSpPr>
                <p:nvPr/>
              </p:nvSpPr>
              <p:spPr bwMode="auto">
                <a:xfrm>
                  <a:off x="7044563" y="5590749"/>
                  <a:ext cx="1080120" cy="369332"/>
                </a:xfrm>
                <a:prstGeom prst="rect">
                  <a:avLst/>
                </a:prstGeom>
                <a:noFill/>
                <a:ln>
                  <a:noFill/>
                </a:ln>
                <a:scene3d>
                  <a:camera prst="orthographicFront"/>
                  <a:lightRig rig="threePt" dir="t"/>
                </a:scene3d>
                <a:sp3d>
                  <a:bevelT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2011</a:t>
                  </a:r>
                </a:p>
              </p:txBody>
            </p:sp>
          </p:grpSp>
          <p:grpSp>
            <p:nvGrpSpPr>
              <p:cNvPr id="37" name="Group 33"/>
              <p:cNvGrpSpPr>
                <a:grpSpLocks/>
              </p:cNvGrpSpPr>
              <p:nvPr/>
            </p:nvGrpSpPr>
            <p:grpSpPr bwMode="auto">
              <a:xfrm>
                <a:off x="5820836" y="3131318"/>
                <a:ext cx="2051118" cy="227400"/>
                <a:chOff x="5579980" y="-820286"/>
                <a:chExt cx="2051438" cy="227059"/>
              </a:xfrm>
            </p:grpSpPr>
            <p:grpSp>
              <p:nvGrpSpPr>
                <p:cNvPr id="38" name="Group 34"/>
                <p:cNvGrpSpPr>
                  <a:grpSpLocks/>
                </p:cNvGrpSpPr>
                <p:nvPr/>
              </p:nvGrpSpPr>
              <p:grpSpPr bwMode="auto">
                <a:xfrm>
                  <a:off x="5579980" y="-820286"/>
                  <a:ext cx="828981" cy="223184"/>
                  <a:chOff x="5579980" y="-820286"/>
                  <a:chExt cx="828981" cy="223184"/>
                </a:xfrm>
              </p:grpSpPr>
              <p:sp>
                <p:nvSpPr>
                  <p:cNvPr id="42" name="TextBox 2"/>
                  <p:cNvSpPr txBox="1">
                    <a:spLocks noChangeArrowheads="1"/>
                  </p:cNvSpPr>
                  <p:nvPr/>
                </p:nvSpPr>
                <p:spPr bwMode="auto">
                  <a:xfrm>
                    <a:off x="5688915" y="-820286"/>
                    <a:ext cx="720046" cy="223184"/>
                  </a:xfrm>
                  <a:prstGeom prst="rect">
                    <a:avLst/>
                  </a:prstGeom>
                  <a:noFill/>
                  <a:ln>
                    <a:noFill/>
                  </a:ln>
                  <a:scene3d>
                    <a:camera prst="orthographicFront"/>
                    <a:lightRig rig="threePt" dir="t"/>
                  </a:scene3d>
                  <a:sp3d>
                    <a:bevelT prst="angle"/>
                  </a:sp3d>
                  <a:extLst/>
                </p:spPr>
                <p:txBody>
                  <a:bodyPr>
                    <a:spAutoFit/>
                  </a:bodyPr>
                  <a:lstStyle/>
                  <a:p>
                    <a:pPr>
                      <a:spcBef>
                        <a:spcPts val="0"/>
                      </a:spcBef>
                      <a:spcAft>
                        <a:spcPts val="0"/>
                      </a:spcAft>
                      <a:defRPr/>
                    </a:pPr>
                    <a:r>
                      <a:rPr lang="en-US" sz="900" b="1" dirty="0">
                        <a:solidFill>
                          <a:srgbClr val="003399"/>
                        </a:solidFill>
                        <a:latin typeface="Arial Rounded MT Bold"/>
                        <a:ea typeface="MS PGothic"/>
                        <a:cs typeface="Aharoni"/>
                      </a:rPr>
                      <a:t>S&amp;P 500</a:t>
                    </a:r>
                    <a:endParaRPr lang="en-US" sz="1200" dirty="0">
                      <a:latin typeface="Times New Roman"/>
                      <a:ea typeface="Times New Roman"/>
                    </a:endParaRPr>
                  </a:p>
                </p:txBody>
              </p:sp>
              <p:sp>
                <p:nvSpPr>
                  <p:cNvPr id="43" name="Rectangle 42"/>
                  <p:cNvSpPr/>
                  <p:nvPr/>
                </p:nvSpPr>
                <p:spPr>
                  <a:xfrm>
                    <a:off x="5579980" y="-719748"/>
                    <a:ext cx="144453" cy="44383"/>
                  </a:xfrm>
                  <a:prstGeom prst="rect">
                    <a:avLst/>
                  </a:prstGeom>
                  <a:solidFill>
                    <a:srgbClr val="003399"/>
                  </a:solidFill>
                  <a:ln>
                    <a:solidFill>
                      <a:srgbClr val="003399"/>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grpSp>
            <p:grpSp>
              <p:nvGrpSpPr>
                <p:cNvPr id="39" name="Group 35"/>
                <p:cNvGrpSpPr>
                  <a:grpSpLocks/>
                </p:cNvGrpSpPr>
                <p:nvPr/>
              </p:nvGrpSpPr>
              <p:grpSpPr bwMode="auto">
                <a:xfrm>
                  <a:off x="6495435" y="-816411"/>
                  <a:ext cx="1135983" cy="223184"/>
                  <a:chOff x="6397490" y="-816411"/>
                  <a:chExt cx="929024" cy="223184"/>
                </a:xfrm>
              </p:grpSpPr>
              <p:sp>
                <p:nvSpPr>
                  <p:cNvPr id="40" name="TextBox 12"/>
                  <p:cNvSpPr txBox="1">
                    <a:spLocks noChangeArrowheads="1"/>
                  </p:cNvSpPr>
                  <p:nvPr/>
                </p:nvSpPr>
                <p:spPr bwMode="auto">
                  <a:xfrm>
                    <a:off x="6522148" y="-816411"/>
                    <a:ext cx="804366" cy="223184"/>
                  </a:xfrm>
                  <a:prstGeom prst="rect">
                    <a:avLst/>
                  </a:prstGeom>
                  <a:noFill/>
                  <a:ln>
                    <a:noFill/>
                  </a:ln>
                  <a:scene3d>
                    <a:camera prst="orthographicFront"/>
                    <a:lightRig rig="threePt" dir="t"/>
                  </a:scene3d>
                  <a:sp3d>
                    <a:bevelT prst="angle"/>
                  </a:sp3d>
                  <a:extLst/>
                </p:spPr>
                <p:txBody>
                  <a:bodyPr>
                    <a:spAutoFit/>
                  </a:bodyPr>
                  <a:lstStyle/>
                  <a:p>
                    <a:pPr>
                      <a:spcBef>
                        <a:spcPts val="0"/>
                      </a:spcBef>
                      <a:spcAft>
                        <a:spcPts val="0"/>
                      </a:spcAft>
                      <a:defRPr/>
                    </a:pPr>
                    <a:r>
                      <a:rPr lang="en-US" sz="900" b="1" dirty="0">
                        <a:solidFill>
                          <a:srgbClr val="C00000"/>
                        </a:solidFill>
                        <a:latin typeface="Arial Rounded MT Bold"/>
                        <a:ea typeface="MS PGothic"/>
                        <a:cs typeface="Aharoni"/>
                      </a:rPr>
                      <a:t>SMA (100)</a:t>
                    </a:r>
                    <a:endParaRPr lang="en-US" sz="1200" dirty="0">
                      <a:latin typeface="Times New Roman"/>
                      <a:ea typeface="Times New Roman"/>
                    </a:endParaRPr>
                  </a:p>
                </p:txBody>
              </p:sp>
              <p:sp>
                <p:nvSpPr>
                  <p:cNvPr id="41" name="Rectangle 40"/>
                  <p:cNvSpPr/>
                  <p:nvPr/>
                </p:nvSpPr>
                <p:spPr>
                  <a:xfrm>
                    <a:off x="6397490" y="-719748"/>
                    <a:ext cx="144101" cy="45650"/>
                  </a:xfrm>
                  <a:prstGeom prst="rect">
                    <a:avLst/>
                  </a:prstGeom>
                  <a:solidFill>
                    <a:srgbClr val="C00000"/>
                  </a:solidFill>
                  <a:ln>
                    <a:solidFill>
                      <a:srgbClr val="C0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grpSp>
          </p:grpSp>
          <p:cxnSp>
            <p:nvCxnSpPr>
              <p:cNvPr id="45" name="Straight Connector 44"/>
              <p:cNvCxnSpPr/>
              <p:nvPr/>
            </p:nvCxnSpPr>
            <p:spPr bwMode="auto">
              <a:xfrm>
                <a:off x="3083555" y="3136776"/>
                <a:ext cx="0" cy="2885243"/>
              </a:xfrm>
              <a:prstGeom prst="line">
                <a:avLst/>
              </a:prstGeom>
              <a:ln w="19050">
                <a:solidFill>
                  <a:schemeClr val="bg1">
                    <a:lumMod val="75000"/>
                  </a:schemeClr>
                </a:solidFill>
              </a:ln>
              <a:scene3d>
                <a:camera prst="orthographicFront"/>
                <a:lightRig rig="threePt" dir="t"/>
              </a:scene3d>
              <a:sp3d>
                <a:bevelT prst="angle"/>
              </a:sp3d>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auto">
              <a:xfrm>
                <a:off x="4859089" y="3136776"/>
                <a:ext cx="0" cy="2885243"/>
              </a:xfrm>
              <a:prstGeom prst="line">
                <a:avLst/>
              </a:prstGeom>
              <a:ln w="19050">
                <a:solidFill>
                  <a:schemeClr val="bg1">
                    <a:lumMod val="75000"/>
                  </a:schemeClr>
                </a:solidFill>
              </a:ln>
              <a:scene3d>
                <a:camera prst="orthographicFront"/>
                <a:lightRig rig="threePt" dir="t"/>
              </a:scene3d>
              <a:sp3d>
                <a:bevelT prst="angle"/>
              </a:sp3d>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auto">
              <a:xfrm>
                <a:off x="6634623" y="3136776"/>
                <a:ext cx="0" cy="2885243"/>
              </a:xfrm>
              <a:prstGeom prst="line">
                <a:avLst/>
              </a:prstGeom>
              <a:ln w="19050">
                <a:solidFill>
                  <a:schemeClr val="bg1">
                    <a:lumMod val="75000"/>
                  </a:schemeClr>
                </a:solidFill>
              </a:ln>
              <a:scene3d>
                <a:camera prst="orthographicFront"/>
                <a:lightRig rig="threePt" dir="t"/>
              </a:scene3d>
              <a:sp3d>
                <a:bevelT prst="angle"/>
              </a:sp3d>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738484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1371600" y="2590800"/>
            <a:ext cx="6338901" cy="2827338"/>
          </a:xfrm>
          <a:prstGeom prst="roundRect">
            <a:avLst>
              <a:gd name="adj" fmla="val 8594"/>
            </a:avLst>
          </a:prstGeom>
          <a:solidFill>
            <a:srgbClr val="FFFFFF">
              <a:shade val="85000"/>
            </a:srgbClr>
          </a:solidFill>
          <a:ln>
            <a:noFill/>
          </a:ln>
          <a:effectLst/>
          <a:scene3d>
            <a:camera prst="orthographicFront"/>
            <a:lightRig rig="threePt" dir="t"/>
          </a:scene3d>
          <a:sp3d>
            <a:bevelT prst="angle"/>
          </a:sp3d>
        </p:spPr>
      </p:pic>
      <p:grpSp>
        <p:nvGrpSpPr>
          <p:cNvPr id="32" name="Group 51"/>
          <p:cNvGrpSpPr>
            <a:grpSpLocks/>
          </p:cNvGrpSpPr>
          <p:nvPr/>
        </p:nvGrpSpPr>
        <p:grpSpPr bwMode="auto">
          <a:xfrm>
            <a:off x="1789193" y="4992944"/>
            <a:ext cx="5472021" cy="307777"/>
            <a:chOff x="1584125" y="2610614"/>
            <a:chExt cx="5472608" cy="307837"/>
          </a:xfrm>
        </p:grpSpPr>
        <p:sp>
          <p:nvSpPr>
            <p:cNvPr id="46" name="TextBox 44"/>
            <p:cNvSpPr txBox="1">
              <a:spLocks noChangeArrowheads="1"/>
            </p:cNvSpPr>
            <p:nvPr/>
          </p:nvSpPr>
          <p:spPr bwMode="auto">
            <a:xfrm>
              <a:off x="1584125" y="2610614"/>
              <a:ext cx="626645" cy="307837"/>
            </a:xfrm>
            <a:prstGeom prst="rect">
              <a:avLst/>
            </a:prstGeom>
            <a:noFill/>
            <a:ln>
              <a:noFill/>
            </a:ln>
            <a:extLst/>
          </p:spPr>
          <p:txBody>
            <a:bodyPr>
              <a:spAutoFit/>
            </a:bodyPr>
            <a:lstStyle/>
            <a:p>
              <a:pPr algn="ctr">
                <a:spcBef>
                  <a:spcPts val="0"/>
                </a:spcBef>
                <a:spcAft>
                  <a:spcPts val="0"/>
                </a:spcAft>
                <a:defRPr/>
              </a:pPr>
              <a:r>
                <a:rPr lang="en-US" sz="1400" b="1">
                  <a:solidFill>
                    <a:srgbClr val="000000"/>
                  </a:solidFill>
                  <a:effectLst/>
                  <a:latin typeface="Arial" pitchFamily="34" charset="0"/>
                  <a:ea typeface="MS PGothic"/>
                  <a:cs typeface="Arial" pitchFamily="34" charset="0"/>
                </a:rPr>
                <a:t>May</a:t>
              </a:r>
              <a:endParaRPr lang="en-US" sz="1200">
                <a:effectLst/>
                <a:latin typeface="Arial" pitchFamily="34" charset="0"/>
                <a:ea typeface="Times New Roman"/>
                <a:cs typeface="Arial" pitchFamily="34" charset="0"/>
              </a:endParaRPr>
            </a:p>
          </p:txBody>
        </p:sp>
        <p:sp>
          <p:nvSpPr>
            <p:cNvPr id="49" name="TextBox 45"/>
            <p:cNvSpPr txBox="1">
              <a:spLocks noChangeArrowheads="1"/>
            </p:cNvSpPr>
            <p:nvPr/>
          </p:nvSpPr>
          <p:spPr bwMode="auto">
            <a:xfrm>
              <a:off x="2757680" y="2610614"/>
              <a:ext cx="626645" cy="307837"/>
            </a:xfrm>
            <a:prstGeom prst="rect">
              <a:avLst/>
            </a:prstGeom>
            <a:noFill/>
            <a:ln>
              <a:noFill/>
            </a:ln>
            <a:extLst/>
          </p:spPr>
          <p:txBody>
            <a:bodyPr>
              <a:spAutoFit/>
            </a:bodyPr>
            <a:lstStyle/>
            <a:p>
              <a:pPr algn="ctr">
                <a:spcBef>
                  <a:spcPts val="0"/>
                </a:spcBef>
                <a:spcAft>
                  <a:spcPts val="0"/>
                </a:spcAft>
                <a:defRPr/>
              </a:pPr>
              <a:r>
                <a:rPr lang="en-US" sz="1400" b="1" dirty="0">
                  <a:solidFill>
                    <a:srgbClr val="000000"/>
                  </a:solidFill>
                  <a:effectLst/>
                  <a:latin typeface="Arial" pitchFamily="34" charset="0"/>
                  <a:ea typeface="MS PGothic"/>
                  <a:cs typeface="Arial" pitchFamily="34" charset="0"/>
                </a:rPr>
                <a:t>June</a:t>
              </a:r>
              <a:endParaRPr lang="en-US" sz="1200" dirty="0">
                <a:effectLst/>
                <a:latin typeface="Arial" pitchFamily="34" charset="0"/>
                <a:ea typeface="Times New Roman"/>
                <a:cs typeface="Arial" pitchFamily="34" charset="0"/>
              </a:endParaRPr>
            </a:p>
          </p:txBody>
        </p:sp>
        <p:sp>
          <p:nvSpPr>
            <p:cNvPr id="50" name="TextBox 46"/>
            <p:cNvSpPr txBox="1">
              <a:spLocks noChangeArrowheads="1"/>
            </p:cNvSpPr>
            <p:nvPr/>
          </p:nvSpPr>
          <p:spPr bwMode="auto">
            <a:xfrm>
              <a:off x="3981816" y="2610614"/>
              <a:ext cx="626645" cy="307837"/>
            </a:xfrm>
            <a:prstGeom prst="rect">
              <a:avLst/>
            </a:prstGeom>
            <a:noFill/>
            <a:ln>
              <a:noFill/>
            </a:ln>
            <a:extLst/>
          </p:spPr>
          <p:txBody>
            <a:bodyPr>
              <a:spAutoFit/>
            </a:bodyPr>
            <a:lstStyle/>
            <a:p>
              <a:pPr algn="ctr">
                <a:spcBef>
                  <a:spcPts val="0"/>
                </a:spcBef>
                <a:spcAft>
                  <a:spcPts val="0"/>
                </a:spcAft>
                <a:defRPr/>
              </a:pPr>
              <a:r>
                <a:rPr lang="en-US" sz="1400" b="1">
                  <a:solidFill>
                    <a:srgbClr val="000000"/>
                  </a:solidFill>
                  <a:effectLst/>
                  <a:latin typeface="Arial" pitchFamily="34" charset="0"/>
                  <a:ea typeface="MS PGothic"/>
                  <a:cs typeface="Arial" pitchFamily="34" charset="0"/>
                </a:rPr>
                <a:t>July</a:t>
              </a:r>
              <a:endParaRPr lang="en-US" sz="1200">
                <a:effectLst/>
                <a:latin typeface="Arial" pitchFamily="34" charset="0"/>
                <a:ea typeface="Times New Roman"/>
                <a:cs typeface="Arial" pitchFamily="34" charset="0"/>
              </a:endParaRPr>
            </a:p>
          </p:txBody>
        </p:sp>
        <p:sp>
          <p:nvSpPr>
            <p:cNvPr id="51" name="TextBox 47"/>
            <p:cNvSpPr txBox="1">
              <a:spLocks noChangeArrowheads="1"/>
            </p:cNvSpPr>
            <p:nvPr/>
          </p:nvSpPr>
          <p:spPr bwMode="auto">
            <a:xfrm>
              <a:off x="5133944" y="2610614"/>
              <a:ext cx="626645" cy="307837"/>
            </a:xfrm>
            <a:prstGeom prst="rect">
              <a:avLst/>
            </a:prstGeom>
            <a:noFill/>
            <a:ln>
              <a:noFill/>
            </a:ln>
            <a:extLst/>
          </p:spPr>
          <p:txBody>
            <a:bodyPr>
              <a:spAutoFit/>
            </a:bodyPr>
            <a:lstStyle/>
            <a:p>
              <a:pPr algn="ctr">
                <a:spcBef>
                  <a:spcPts val="0"/>
                </a:spcBef>
                <a:spcAft>
                  <a:spcPts val="0"/>
                </a:spcAft>
                <a:defRPr/>
              </a:pPr>
              <a:r>
                <a:rPr lang="en-US" sz="1400" b="1">
                  <a:solidFill>
                    <a:srgbClr val="000000"/>
                  </a:solidFill>
                  <a:effectLst/>
                  <a:latin typeface="Arial" pitchFamily="34" charset="0"/>
                  <a:ea typeface="MS PGothic"/>
                  <a:cs typeface="Arial" pitchFamily="34" charset="0"/>
                </a:rPr>
                <a:t>Aug</a:t>
              </a:r>
              <a:endParaRPr lang="en-US" sz="1200">
                <a:effectLst/>
                <a:latin typeface="Arial" pitchFamily="34" charset="0"/>
                <a:ea typeface="Times New Roman"/>
                <a:cs typeface="Arial" pitchFamily="34" charset="0"/>
              </a:endParaRPr>
            </a:p>
          </p:txBody>
        </p:sp>
        <p:sp>
          <p:nvSpPr>
            <p:cNvPr id="52" name="TextBox 48"/>
            <p:cNvSpPr txBox="1">
              <a:spLocks noChangeArrowheads="1"/>
            </p:cNvSpPr>
            <p:nvPr/>
          </p:nvSpPr>
          <p:spPr bwMode="auto">
            <a:xfrm>
              <a:off x="6430088" y="2610614"/>
              <a:ext cx="626645" cy="307837"/>
            </a:xfrm>
            <a:prstGeom prst="rect">
              <a:avLst/>
            </a:prstGeom>
            <a:noFill/>
            <a:ln>
              <a:noFill/>
            </a:ln>
            <a:extLst/>
          </p:spPr>
          <p:txBody>
            <a:bodyPr>
              <a:spAutoFit/>
            </a:bodyPr>
            <a:lstStyle/>
            <a:p>
              <a:pPr algn="ctr">
                <a:spcBef>
                  <a:spcPts val="0"/>
                </a:spcBef>
                <a:spcAft>
                  <a:spcPts val="0"/>
                </a:spcAft>
                <a:defRPr/>
              </a:pPr>
              <a:r>
                <a:rPr lang="en-US" sz="1400" b="1">
                  <a:solidFill>
                    <a:srgbClr val="000000"/>
                  </a:solidFill>
                  <a:effectLst/>
                  <a:latin typeface="Arial" pitchFamily="34" charset="0"/>
                  <a:ea typeface="MS PGothic"/>
                  <a:cs typeface="Arial" pitchFamily="34" charset="0"/>
                </a:rPr>
                <a:t>Sept</a:t>
              </a:r>
              <a:endParaRPr lang="en-US" sz="1200">
                <a:effectLst/>
                <a:latin typeface="Arial" pitchFamily="34" charset="0"/>
                <a:ea typeface="Times New Roman"/>
                <a:cs typeface="Arial" pitchFamily="34" charset="0"/>
              </a:endParaRPr>
            </a:p>
          </p:txBody>
        </p:sp>
      </p:grpSp>
      <p:sp>
        <p:nvSpPr>
          <p:cNvPr id="54" name="Oval 53"/>
          <p:cNvSpPr/>
          <p:nvPr/>
        </p:nvSpPr>
        <p:spPr>
          <a:xfrm>
            <a:off x="1676851" y="4983163"/>
            <a:ext cx="833437" cy="3587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Arial" pitchFamily="34" charset="0"/>
              <a:cs typeface="Arial" pitchFamily="34" charset="0"/>
            </a:endParaRPr>
          </a:p>
        </p:txBody>
      </p:sp>
      <p:sp>
        <p:nvSpPr>
          <p:cNvPr id="55" name="Oval 54"/>
          <p:cNvSpPr/>
          <p:nvPr/>
        </p:nvSpPr>
        <p:spPr>
          <a:xfrm>
            <a:off x="2865888" y="4983163"/>
            <a:ext cx="833438" cy="3587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Arial" pitchFamily="34" charset="0"/>
              <a:cs typeface="Arial" pitchFamily="34" charset="0"/>
            </a:endParaRPr>
          </a:p>
        </p:txBody>
      </p:sp>
      <p:sp>
        <p:nvSpPr>
          <p:cNvPr id="56" name="Oval 55"/>
          <p:cNvSpPr/>
          <p:nvPr/>
        </p:nvSpPr>
        <p:spPr>
          <a:xfrm>
            <a:off x="4093026" y="4983163"/>
            <a:ext cx="833437" cy="3587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Arial" pitchFamily="34" charset="0"/>
              <a:cs typeface="Arial" pitchFamily="34" charset="0"/>
            </a:endParaRPr>
          </a:p>
        </p:txBody>
      </p:sp>
      <p:sp>
        <p:nvSpPr>
          <p:cNvPr id="57" name="Oval 56"/>
          <p:cNvSpPr/>
          <p:nvPr/>
        </p:nvSpPr>
        <p:spPr>
          <a:xfrm>
            <a:off x="5245551" y="4983163"/>
            <a:ext cx="831850" cy="3587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Arial" pitchFamily="34" charset="0"/>
              <a:cs typeface="Arial" pitchFamily="34" charset="0"/>
            </a:endParaRPr>
          </a:p>
        </p:txBody>
      </p:sp>
      <p:sp>
        <p:nvSpPr>
          <p:cNvPr id="58" name="Oval 57"/>
          <p:cNvSpPr/>
          <p:nvPr/>
        </p:nvSpPr>
        <p:spPr>
          <a:xfrm>
            <a:off x="6542538" y="4983163"/>
            <a:ext cx="833438" cy="3587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Arial" pitchFamily="34" charset="0"/>
              <a:cs typeface="Arial" pitchFamily="34" charset="0"/>
            </a:endParaRPr>
          </a:p>
        </p:txBody>
      </p:sp>
      <p:cxnSp>
        <p:nvCxnSpPr>
          <p:cNvPr id="60" name="Straight Arrow Connector 59"/>
          <p:cNvCxnSpPr/>
          <p:nvPr/>
        </p:nvCxnSpPr>
        <p:spPr>
          <a:xfrm flipV="1">
            <a:off x="2076901" y="3435350"/>
            <a:ext cx="0" cy="113665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3282607" y="3282950"/>
            <a:ext cx="0" cy="113665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V="1">
            <a:off x="4567688" y="3282950"/>
            <a:ext cx="0" cy="113665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710688" y="2598433"/>
            <a:ext cx="0" cy="60196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7006088" y="2708275"/>
            <a:ext cx="0" cy="72072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5" name="Text Box 3"/>
          <p:cNvSpPr txBox="1">
            <a:spLocks noChangeArrowheads="1"/>
          </p:cNvSpPr>
          <p:nvPr/>
        </p:nvSpPr>
        <p:spPr bwMode="auto">
          <a:xfrm>
            <a:off x="0" y="17621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a:latin typeface="Tahoma" pitchFamily="34" charset="0"/>
                <a:cs typeface="Tahoma" pitchFamily="34" charset="0"/>
              </a:rPr>
              <a:t>Sample Positions – Growth Model</a:t>
            </a:r>
            <a:endParaRPr lang="en-US" sz="2600" b="1">
              <a:solidFill>
                <a:srgbClr val="010B27"/>
              </a:solidFill>
              <a:latin typeface="Tahoma" pitchFamily="34" charset="0"/>
              <a:cs typeface="Tahoma" pitchFamily="34" charset="0"/>
            </a:endParaRPr>
          </a:p>
        </p:txBody>
      </p:sp>
      <p:sp>
        <p:nvSpPr>
          <p:cNvPr id="43" name="TextBox 2"/>
          <p:cNvSpPr txBox="1">
            <a:spLocks noChangeArrowheads="1"/>
          </p:cNvSpPr>
          <p:nvPr/>
        </p:nvSpPr>
        <p:spPr bwMode="auto">
          <a:xfrm>
            <a:off x="1881422" y="2551887"/>
            <a:ext cx="741531" cy="230225"/>
          </a:xfrm>
          <a:prstGeom prst="rect">
            <a:avLst/>
          </a:prstGeom>
          <a:noFill/>
          <a:ln>
            <a:noFill/>
          </a:ln>
          <a:scene3d>
            <a:camera prst="orthographicFront"/>
            <a:lightRig rig="threePt" dir="t"/>
          </a:scene3d>
          <a:sp3d>
            <a:bevelT prst="angle"/>
          </a:sp3d>
          <a:extLst/>
        </p:spPr>
        <p:txBody>
          <a:bodyPr>
            <a:spAutoFit/>
          </a:bodyPr>
          <a:lstStyle/>
          <a:p>
            <a:pPr>
              <a:spcBef>
                <a:spcPts val="0"/>
              </a:spcBef>
              <a:spcAft>
                <a:spcPts val="0"/>
              </a:spcAft>
              <a:defRPr/>
            </a:pPr>
            <a:r>
              <a:rPr lang="en-US" sz="900" b="1" dirty="0">
                <a:solidFill>
                  <a:srgbClr val="003399"/>
                </a:solidFill>
                <a:latin typeface="Arial Rounded MT Bold"/>
                <a:ea typeface="MS PGothic"/>
                <a:cs typeface="Aharoni"/>
              </a:rPr>
              <a:t>S&amp;P 500</a:t>
            </a:r>
            <a:endParaRPr lang="en-US" sz="1200" dirty="0">
              <a:latin typeface="Times New Roman"/>
              <a:ea typeface="Times New Roman"/>
            </a:endParaRPr>
          </a:p>
        </p:txBody>
      </p:sp>
      <p:sp>
        <p:nvSpPr>
          <p:cNvPr id="45" name="Rectangle 44"/>
          <p:cNvSpPr/>
          <p:nvPr/>
        </p:nvSpPr>
        <p:spPr bwMode="auto">
          <a:xfrm>
            <a:off x="1769236" y="2655597"/>
            <a:ext cx="148763" cy="45783"/>
          </a:xfrm>
          <a:prstGeom prst="rect">
            <a:avLst/>
          </a:prstGeom>
          <a:solidFill>
            <a:srgbClr val="003399"/>
          </a:solidFill>
          <a:ln>
            <a:solidFill>
              <a:srgbClr val="003399"/>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sp>
        <p:nvSpPr>
          <p:cNvPr id="47" name="TextBox 12"/>
          <p:cNvSpPr txBox="1">
            <a:spLocks noChangeArrowheads="1"/>
          </p:cNvSpPr>
          <p:nvPr/>
        </p:nvSpPr>
        <p:spPr bwMode="auto">
          <a:xfrm>
            <a:off x="2868984" y="2555884"/>
            <a:ext cx="1012904" cy="230225"/>
          </a:xfrm>
          <a:prstGeom prst="rect">
            <a:avLst/>
          </a:prstGeom>
          <a:noFill/>
          <a:ln>
            <a:noFill/>
          </a:ln>
          <a:scene3d>
            <a:camera prst="orthographicFront"/>
            <a:lightRig rig="threePt" dir="t"/>
          </a:scene3d>
          <a:sp3d>
            <a:bevelT prst="angle"/>
          </a:sp3d>
          <a:extLst/>
        </p:spPr>
        <p:txBody>
          <a:bodyPr>
            <a:spAutoFit/>
          </a:bodyPr>
          <a:lstStyle/>
          <a:p>
            <a:pPr>
              <a:spcBef>
                <a:spcPts val="0"/>
              </a:spcBef>
              <a:spcAft>
                <a:spcPts val="0"/>
              </a:spcAft>
              <a:defRPr/>
            </a:pPr>
            <a:r>
              <a:rPr lang="en-US" sz="900" b="1" dirty="0">
                <a:solidFill>
                  <a:srgbClr val="C00000"/>
                </a:solidFill>
                <a:latin typeface="Arial Rounded MT Bold"/>
                <a:ea typeface="MS PGothic"/>
                <a:cs typeface="Aharoni"/>
              </a:rPr>
              <a:t>SMA (100)</a:t>
            </a:r>
            <a:endParaRPr lang="en-US" sz="1200" dirty="0">
              <a:latin typeface="Times New Roman"/>
              <a:ea typeface="Times New Roman"/>
            </a:endParaRPr>
          </a:p>
        </p:txBody>
      </p:sp>
      <p:sp>
        <p:nvSpPr>
          <p:cNvPr id="48" name="Rectangle 47"/>
          <p:cNvSpPr/>
          <p:nvPr/>
        </p:nvSpPr>
        <p:spPr bwMode="auto">
          <a:xfrm>
            <a:off x="2712008" y="2655597"/>
            <a:ext cx="181460" cy="47090"/>
          </a:xfrm>
          <a:prstGeom prst="rect">
            <a:avLst/>
          </a:prstGeom>
          <a:solidFill>
            <a:srgbClr val="C00000"/>
          </a:solidFill>
          <a:ln>
            <a:solidFill>
              <a:srgbClr val="C0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sp>
        <p:nvSpPr>
          <p:cNvPr id="37" name="TextBox 36"/>
          <p:cNvSpPr txBox="1">
            <a:spLocks noChangeArrowheads="1"/>
          </p:cNvSpPr>
          <p:nvPr/>
        </p:nvSpPr>
        <p:spPr bwMode="auto">
          <a:xfrm>
            <a:off x="1454054" y="5562600"/>
            <a:ext cx="6718300" cy="646112"/>
          </a:xfrm>
          <a:prstGeom prst="rect">
            <a:avLst/>
          </a:prstGeom>
          <a:noFill/>
          <a:ln>
            <a:noFill/>
          </a:ln>
          <a:extLst/>
        </p:spPr>
        <p:txBody>
          <a:bodyPr>
            <a:spAutoFit/>
            <a:scene3d>
              <a:camera prst="orthographicFront"/>
              <a:lightRig rig="threePt" dir="t"/>
            </a:scene3d>
            <a:sp3d extrusionH="57150">
              <a:bevelT w="38100" h="38100"/>
            </a:sp3d>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r>
              <a:rPr lang="en-US" dirty="0" smtClean="0">
                <a:latin typeface="Tahoma" pitchFamily="34" charset="0"/>
                <a:ea typeface="Tahoma" pitchFamily="34" charset="0"/>
                <a:cs typeface="Tahoma" pitchFamily="34" charset="0"/>
              </a:rPr>
              <a:t>Treasury Protected (TIP)      </a:t>
            </a:r>
            <a:r>
              <a:rPr lang="en-US" b="1" dirty="0" smtClean="0">
                <a:ln>
                  <a:solidFill>
                    <a:schemeClr val="bg1"/>
                  </a:solidFill>
                </a:ln>
                <a:solidFill>
                  <a:srgbClr val="0066FF"/>
                </a:solidFill>
                <a:latin typeface="Tahoma" pitchFamily="34" charset="0"/>
                <a:ea typeface="Tahoma" pitchFamily="34" charset="0"/>
                <a:cs typeface="Tahoma" pitchFamily="34" charset="0"/>
              </a:rPr>
              <a:t>20+ Year Treasury (TLT) </a:t>
            </a:r>
          </a:p>
          <a:p>
            <a:pPr algn="ctr" eaLnBrk="1" hangingPunct="1">
              <a:defRPr/>
            </a:pPr>
            <a:r>
              <a:rPr lang="en-US" dirty="0" smtClean="0">
                <a:latin typeface="Tahoma" pitchFamily="34" charset="0"/>
                <a:ea typeface="Tahoma" pitchFamily="34" charset="0"/>
                <a:cs typeface="Tahoma" pitchFamily="34" charset="0"/>
              </a:rPr>
              <a:t>Investment Grade (LQD)</a:t>
            </a:r>
            <a:r>
              <a:rPr lang="en-US" dirty="0" smtClean="0">
                <a:solidFill>
                  <a:srgbClr val="00B050"/>
                </a:solidFill>
                <a:latin typeface="Tahoma" pitchFamily="34" charset="0"/>
                <a:ea typeface="Tahoma" pitchFamily="34" charset="0"/>
                <a:cs typeface="Tahoma" pitchFamily="34" charset="0"/>
              </a:rPr>
              <a:t> </a:t>
            </a:r>
            <a:endParaRPr lang="en-US" dirty="0" smtClean="0">
              <a:latin typeface="Tahoma" pitchFamily="34" charset="0"/>
              <a:ea typeface="Tahoma" pitchFamily="34" charset="0"/>
              <a:cs typeface="Tahoma" pitchFamily="34" charset="0"/>
            </a:endParaRPr>
          </a:p>
        </p:txBody>
      </p:sp>
      <p:sp>
        <p:nvSpPr>
          <p:cNvPr id="38" name="TextBox 37"/>
          <p:cNvSpPr txBox="1">
            <a:spLocks noChangeArrowheads="1"/>
          </p:cNvSpPr>
          <p:nvPr/>
        </p:nvSpPr>
        <p:spPr bwMode="auto">
          <a:xfrm>
            <a:off x="1642967" y="5502964"/>
            <a:ext cx="6340475" cy="646112"/>
          </a:xfrm>
          <a:prstGeom prst="rect">
            <a:avLst/>
          </a:prstGeom>
          <a:noFill/>
          <a:ln>
            <a:noFill/>
          </a:ln>
          <a:extLst/>
        </p:spPr>
        <p:txBody>
          <a:bodyPr>
            <a:spAutoFit/>
            <a:scene3d>
              <a:camera prst="orthographicFront"/>
              <a:lightRig rig="threePt" dir="t"/>
            </a:scene3d>
            <a:sp3d extrusionH="57150">
              <a:bevelT w="38100" h="38100"/>
            </a:sp3d>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US" dirty="0" smtClean="0">
                <a:latin typeface="Tahoma" pitchFamily="34" charset="0"/>
                <a:ea typeface="Tahoma" pitchFamily="34" charset="0"/>
                <a:cs typeface="Tahoma" pitchFamily="34" charset="0"/>
              </a:rPr>
              <a:t>20+ Year Treasury (TLT)  </a:t>
            </a:r>
            <a:r>
              <a:rPr lang="en-US" b="1" dirty="0">
                <a:ln w="3175">
                  <a:solidFill>
                    <a:schemeClr val="bg1"/>
                  </a:solidFill>
                </a:ln>
                <a:solidFill>
                  <a:srgbClr val="0066FF"/>
                </a:solidFill>
                <a:latin typeface="Tahoma" pitchFamily="34" charset="0"/>
                <a:ea typeface="Tahoma" pitchFamily="34" charset="0"/>
                <a:cs typeface="Tahoma" pitchFamily="34" charset="0"/>
              </a:rPr>
              <a:t>Investment Grade (AGG)</a:t>
            </a:r>
          </a:p>
          <a:p>
            <a:pPr algn="ctr" eaLnBrk="1" hangingPunct="1">
              <a:defRPr/>
            </a:pPr>
            <a:r>
              <a:rPr lang="en-US" dirty="0" smtClean="0">
                <a:latin typeface="Tahoma" pitchFamily="34" charset="0"/>
                <a:ea typeface="Tahoma" pitchFamily="34" charset="0"/>
                <a:cs typeface="Tahoma" pitchFamily="34" charset="0"/>
              </a:rPr>
              <a:t>Treasury Protected (TIP)</a:t>
            </a:r>
          </a:p>
        </p:txBody>
      </p:sp>
      <p:grpSp>
        <p:nvGrpSpPr>
          <p:cNvPr id="84" name="Group 61"/>
          <p:cNvGrpSpPr>
            <a:grpSpLocks/>
          </p:cNvGrpSpPr>
          <p:nvPr/>
        </p:nvGrpSpPr>
        <p:grpSpPr bwMode="auto">
          <a:xfrm>
            <a:off x="744442" y="5562600"/>
            <a:ext cx="8089995" cy="646331"/>
            <a:chOff x="683568" y="3655308"/>
            <a:chExt cx="8270106" cy="647584"/>
          </a:xfrm>
        </p:grpSpPr>
        <p:sp>
          <p:nvSpPr>
            <p:cNvPr id="85" name="TextBox 10"/>
            <p:cNvSpPr txBox="1">
              <a:spLocks noChangeArrowheads="1"/>
            </p:cNvSpPr>
            <p:nvPr/>
          </p:nvSpPr>
          <p:spPr bwMode="auto">
            <a:xfrm>
              <a:off x="683568" y="3655308"/>
              <a:ext cx="299785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1700" dirty="0">
                  <a:latin typeface="Tahoma" pitchFamily="34" charset="0"/>
                  <a:cs typeface="Tahoma" pitchFamily="34" charset="0"/>
                </a:rPr>
                <a:t>Mid Cap Growth (IWP)</a:t>
              </a:r>
            </a:p>
            <a:p>
              <a:pPr eaLnBrk="1" hangingPunct="1"/>
              <a:r>
                <a:rPr lang="en-US" sz="1700" dirty="0">
                  <a:latin typeface="Tahoma" pitchFamily="34" charset="0"/>
                  <a:cs typeface="Tahoma" pitchFamily="34" charset="0"/>
                </a:rPr>
                <a:t>Small Cap Growth (IWO)</a:t>
              </a:r>
            </a:p>
          </p:txBody>
        </p:sp>
        <p:sp>
          <p:nvSpPr>
            <p:cNvPr id="86" name="Rectangle 58"/>
            <p:cNvSpPr>
              <a:spLocks noChangeArrowheads="1"/>
            </p:cNvSpPr>
            <p:nvPr/>
          </p:nvSpPr>
          <p:spPr bwMode="auto">
            <a:xfrm>
              <a:off x="3500040" y="3655308"/>
              <a:ext cx="2135287"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700">
                  <a:latin typeface="Tahoma" pitchFamily="34" charset="0"/>
                  <a:cs typeface="Tahoma" pitchFamily="34" charset="0"/>
                </a:rPr>
                <a:t>Real Estate (VNQ)</a:t>
              </a:r>
            </a:p>
            <a:p>
              <a:r>
                <a:rPr lang="en-US" sz="1700">
                  <a:latin typeface="Tahoma" pitchFamily="34" charset="0"/>
                  <a:cs typeface="Tahoma" pitchFamily="34" charset="0"/>
                </a:rPr>
                <a:t>Canada (EWC)</a:t>
              </a:r>
            </a:p>
          </p:txBody>
        </p:sp>
        <p:sp>
          <p:nvSpPr>
            <p:cNvPr id="87" name="Rectangle 86"/>
            <p:cNvSpPr/>
            <p:nvPr/>
          </p:nvSpPr>
          <p:spPr>
            <a:xfrm>
              <a:off x="5531098" y="3655308"/>
              <a:ext cx="3422576" cy="647584"/>
            </a:xfrm>
            <a:prstGeom prst="rect">
              <a:avLst/>
            </a:prstGeom>
          </p:spPr>
          <p:txBody>
            <a:bodyPr>
              <a:spAutoFit/>
              <a:scene3d>
                <a:camera prst="orthographicFront"/>
                <a:lightRig rig="threePt" dir="t"/>
              </a:scene3d>
              <a:sp3d extrusionH="57150">
                <a:bevelT w="38100" h="38100"/>
              </a:sp3d>
            </a:bodyPr>
            <a:lstStyle/>
            <a:p>
              <a:pPr>
                <a:defRPr/>
              </a:pPr>
              <a:r>
                <a:rPr lang="en-US" b="1" dirty="0">
                  <a:ln w="3175">
                    <a:solidFill>
                      <a:schemeClr val="bg1"/>
                    </a:solidFill>
                  </a:ln>
                  <a:solidFill>
                    <a:srgbClr val="0066FF"/>
                  </a:solidFill>
                  <a:latin typeface="Tahoma" pitchFamily="34" charset="0"/>
                  <a:ea typeface="Tahoma" pitchFamily="34" charset="0"/>
                  <a:cs typeface="Tahoma" pitchFamily="34" charset="0"/>
                </a:rPr>
                <a:t>Treasury Protected (TIP)</a:t>
              </a:r>
            </a:p>
            <a:p>
              <a:pPr>
                <a:defRPr/>
              </a:pPr>
              <a:r>
                <a:rPr lang="en-US" b="1" dirty="0">
                  <a:ln w="3175">
                    <a:solidFill>
                      <a:schemeClr val="bg1"/>
                    </a:solidFill>
                  </a:ln>
                  <a:solidFill>
                    <a:srgbClr val="0066FF"/>
                  </a:solidFill>
                  <a:latin typeface="Tahoma" pitchFamily="34" charset="0"/>
                  <a:ea typeface="Tahoma" pitchFamily="34" charset="0"/>
                  <a:cs typeface="Tahoma" pitchFamily="34" charset="0"/>
                </a:rPr>
                <a:t>Investment Grade (LQD)</a:t>
              </a:r>
            </a:p>
          </p:txBody>
        </p:sp>
      </p:grpSp>
      <p:grpSp>
        <p:nvGrpSpPr>
          <p:cNvPr id="68" name="Group 53"/>
          <p:cNvGrpSpPr>
            <a:grpSpLocks/>
          </p:cNvGrpSpPr>
          <p:nvPr/>
        </p:nvGrpSpPr>
        <p:grpSpPr bwMode="auto">
          <a:xfrm>
            <a:off x="791819" y="5562600"/>
            <a:ext cx="7435850" cy="646112"/>
            <a:chOff x="1098885" y="3752166"/>
            <a:chExt cx="7435515" cy="646331"/>
          </a:xfrm>
        </p:grpSpPr>
        <p:sp>
          <p:nvSpPr>
            <p:cNvPr id="69" name="TextBox 8"/>
            <p:cNvSpPr txBox="1">
              <a:spLocks noChangeArrowheads="1"/>
            </p:cNvSpPr>
            <p:nvPr/>
          </p:nvSpPr>
          <p:spPr bwMode="auto">
            <a:xfrm>
              <a:off x="1098885" y="3752166"/>
              <a:ext cx="30543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a:latin typeface="Tahoma" pitchFamily="34" charset="0"/>
                  <a:cs typeface="Tahoma" pitchFamily="34" charset="0"/>
                </a:rPr>
                <a:t>Mid Cap Growth (IWP)</a:t>
              </a:r>
            </a:p>
            <a:p>
              <a:pPr eaLnBrk="1" hangingPunct="1"/>
              <a:r>
                <a:rPr lang="en-US" dirty="0">
                  <a:latin typeface="Tahoma" pitchFamily="34" charset="0"/>
                  <a:cs typeface="Tahoma" pitchFamily="34" charset="0"/>
                </a:rPr>
                <a:t>Small Cap Growth (IWO)</a:t>
              </a:r>
            </a:p>
          </p:txBody>
        </p:sp>
        <p:sp>
          <p:nvSpPr>
            <p:cNvPr id="70" name="Rectangle 69"/>
            <p:cNvSpPr/>
            <p:nvPr/>
          </p:nvSpPr>
          <p:spPr>
            <a:xfrm>
              <a:off x="6205643" y="3752166"/>
              <a:ext cx="2328757" cy="646331"/>
            </a:xfrm>
            <a:prstGeom prst="rect">
              <a:avLst/>
            </a:prstGeom>
          </p:spPr>
          <p:txBody>
            <a:bodyPr>
              <a:spAutoFit/>
              <a:scene3d>
                <a:camera prst="orthographicFront"/>
                <a:lightRig rig="threePt" dir="t"/>
              </a:scene3d>
              <a:sp3d extrusionH="57150">
                <a:bevelT w="38100" h="38100"/>
              </a:sp3d>
            </a:bodyPr>
            <a:lstStyle/>
            <a:p>
              <a:pPr>
                <a:defRPr/>
              </a:pPr>
              <a:r>
                <a:rPr lang="en-US" b="1" dirty="0">
                  <a:ln w="3175">
                    <a:solidFill>
                      <a:schemeClr val="bg1"/>
                    </a:solidFill>
                  </a:ln>
                  <a:solidFill>
                    <a:srgbClr val="0066FF"/>
                  </a:solidFill>
                  <a:latin typeface="Tahoma" pitchFamily="34" charset="0"/>
                  <a:ea typeface="Tahoma" pitchFamily="34" charset="0"/>
                  <a:cs typeface="Tahoma" pitchFamily="34" charset="0"/>
                </a:rPr>
                <a:t>Russia (RSX)</a:t>
              </a:r>
            </a:p>
            <a:p>
              <a:pPr>
                <a:defRPr/>
              </a:pPr>
              <a:r>
                <a:rPr lang="en-US" b="1" dirty="0">
                  <a:ln w="3175">
                    <a:solidFill>
                      <a:schemeClr val="bg1"/>
                    </a:solidFill>
                  </a:ln>
                  <a:solidFill>
                    <a:srgbClr val="0066FF"/>
                  </a:solidFill>
                  <a:latin typeface="Tahoma" pitchFamily="34" charset="0"/>
                  <a:ea typeface="Tahoma" pitchFamily="34" charset="0"/>
                  <a:cs typeface="Tahoma" pitchFamily="34" charset="0"/>
                </a:rPr>
                <a:t>Real Estate (VNQ)</a:t>
              </a:r>
            </a:p>
          </p:txBody>
        </p:sp>
        <p:sp>
          <p:nvSpPr>
            <p:cNvPr id="71" name="Rectangle 52"/>
            <p:cNvSpPr>
              <a:spLocks noChangeArrowheads="1"/>
            </p:cNvSpPr>
            <p:nvPr/>
          </p:nvSpPr>
          <p:spPr bwMode="auto">
            <a:xfrm>
              <a:off x="3861635" y="3752166"/>
              <a:ext cx="23643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Tahoma" pitchFamily="34" charset="0"/>
                  <a:cs typeface="Tahoma" pitchFamily="34" charset="0"/>
                </a:rPr>
                <a:t>Commodities (DBC)</a:t>
              </a:r>
            </a:p>
            <a:p>
              <a:r>
                <a:rPr lang="en-US">
                  <a:latin typeface="Tahoma" pitchFamily="34" charset="0"/>
                  <a:cs typeface="Tahoma" pitchFamily="34" charset="0"/>
                </a:rPr>
                <a:t>Australia (EWA)</a:t>
              </a:r>
            </a:p>
          </p:txBody>
        </p:sp>
      </p:grpSp>
      <p:grpSp>
        <p:nvGrpSpPr>
          <p:cNvPr id="72" name="Group 57"/>
          <p:cNvGrpSpPr>
            <a:grpSpLocks/>
          </p:cNvGrpSpPr>
          <p:nvPr/>
        </p:nvGrpSpPr>
        <p:grpSpPr bwMode="auto">
          <a:xfrm>
            <a:off x="838650" y="5562818"/>
            <a:ext cx="7342187" cy="646113"/>
            <a:chOff x="1057275" y="1990581"/>
            <a:chExt cx="7342810" cy="646331"/>
          </a:xfrm>
        </p:grpSpPr>
        <p:sp>
          <p:nvSpPr>
            <p:cNvPr id="73" name="TextBox 9"/>
            <p:cNvSpPr txBox="1">
              <a:spLocks noChangeArrowheads="1"/>
            </p:cNvSpPr>
            <p:nvPr/>
          </p:nvSpPr>
          <p:spPr bwMode="auto">
            <a:xfrm>
              <a:off x="1057275" y="1990581"/>
              <a:ext cx="27124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a:latin typeface="Tahoma" pitchFamily="34" charset="0"/>
                  <a:cs typeface="Tahoma" pitchFamily="34" charset="0"/>
                </a:rPr>
                <a:t>Mid Cap Growth (IWP)</a:t>
              </a:r>
            </a:p>
            <a:p>
              <a:pPr eaLnBrk="1" hangingPunct="1"/>
              <a:r>
                <a:rPr lang="en-US" dirty="0">
                  <a:latin typeface="Tahoma" pitchFamily="34" charset="0"/>
                  <a:cs typeface="Tahoma" pitchFamily="34" charset="0"/>
                </a:rPr>
                <a:t>Small Cap Growth (IWO)</a:t>
              </a:r>
            </a:p>
          </p:txBody>
        </p:sp>
        <p:sp>
          <p:nvSpPr>
            <p:cNvPr id="74" name="Rectangle 73"/>
            <p:cNvSpPr/>
            <p:nvPr/>
          </p:nvSpPr>
          <p:spPr>
            <a:xfrm>
              <a:off x="6205974" y="1990581"/>
              <a:ext cx="2194111" cy="646331"/>
            </a:xfrm>
            <a:prstGeom prst="rect">
              <a:avLst/>
            </a:prstGeom>
          </p:spPr>
          <p:txBody>
            <a:bodyPr>
              <a:spAutoFit/>
              <a:scene3d>
                <a:camera prst="orthographicFront"/>
                <a:lightRig rig="threePt" dir="t"/>
              </a:scene3d>
              <a:sp3d extrusionH="57150">
                <a:bevelT w="38100" h="38100"/>
              </a:sp3d>
            </a:bodyPr>
            <a:lstStyle/>
            <a:p>
              <a:pPr>
                <a:defRPr/>
              </a:pPr>
              <a:r>
                <a:rPr lang="en-US" dirty="0">
                  <a:latin typeface="Tahoma" pitchFamily="34" charset="0"/>
                  <a:cs typeface="Tahoma" pitchFamily="34" charset="0"/>
                </a:rPr>
                <a:t>Real Estate (VNQ)</a:t>
              </a:r>
            </a:p>
            <a:p>
              <a:pPr>
                <a:defRPr/>
              </a:pPr>
              <a:r>
                <a:rPr lang="en-US" b="1" dirty="0">
                  <a:ln>
                    <a:solidFill>
                      <a:schemeClr val="bg1"/>
                    </a:solidFill>
                  </a:ln>
                  <a:solidFill>
                    <a:srgbClr val="0066FF"/>
                  </a:solidFill>
                  <a:latin typeface="Tahoma" pitchFamily="34" charset="0"/>
                  <a:ea typeface="Tahoma" pitchFamily="34" charset="0"/>
                  <a:cs typeface="Tahoma" pitchFamily="34" charset="0"/>
                </a:rPr>
                <a:t>Canada (EWC)</a:t>
              </a:r>
            </a:p>
          </p:txBody>
        </p:sp>
        <p:sp>
          <p:nvSpPr>
            <p:cNvPr id="75" name="Rectangle 56"/>
            <p:cNvSpPr>
              <a:spLocks noChangeArrowheads="1"/>
            </p:cNvSpPr>
            <p:nvPr/>
          </p:nvSpPr>
          <p:spPr bwMode="auto">
            <a:xfrm>
              <a:off x="3769717" y="1990581"/>
              <a:ext cx="23933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latin typeface="Tahoma" pitchFamily="34" charset="0"/>
                  <a:cs typeface="Tahoma" pitchFamily="34" charset="0"/>
                </a:rPr>
                <a:t>Commodities (DBC)</a:t>
              </a:r>
            </a:p>
            <a:p>
              <a:r>
                <a:rPr lang="en-US" dirty="0">
                  <a:latin typeface="Tahoma" pitchFamily="34" charset="0"/>
                  <a:cs typeface="Tahoma" pitchFamily="34" charset="0"/>
                </a:rPr>
                <a:t>Australia (EWA)</a:t>
              </a:r>
            </a:p>
          </p:txBody>
        </p:sp>
      </p:grpSp>
    </p:spTree>
    <p:extLst>
      <p:ext uri="{BB962C8B-B14F-4D97-AF65-F5344CB8AC3E}">
        <p14:creationId xmlns:p14="http://schemas.microsoft.com/office/powerpoint/2010/main" val="220283570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heel(1)">
                                      <p:cBhvr>
                                        <p:cTn id="7" dur="750"/>
                                        <p:tgtEl>
                                          <p:spTgt spid="54"/>
                                        </p:tgtEl>
                                      </p:cBhvr>
                                    </p:animEffect>
                                  </p:childTnLst>
                                </p:cTn>
                              </p:par>
                            </p:childTnLst>
                          </p:cTn>
                        </p:par>
                        <p:par>
                          <p:cTn id="8" fill="hold">
                            <p:stCondLst>
                              <p:cond delay="750"/>
                            </p:stCondLst>
                            <p:childTnLst>
                              <p:par>
                                <p:cTn id="9" presetID="22" presetClass="entr" presetSubtype="4" fill="hold"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down)">
                                      <p:cBhvr>
                                        <p:cTn id="11" dur="500"/>
                                        <p:tgtEl>
                                          <p:spTgt spid="60"/>
                                        </p:tgtEl>
                                      </p:cBhvr>
                                    </p:animEffect>
                                  </p:childTnLst>
                                </p:cTn>
                              </p:par>
                            </p:childTnLst>
                          </p:cTn>
                        </p:par>
                        <p:par>
                          <p:cTn id="12" fill="hold">
                            <p:stCondLst>
                              <p:cond delay="1250"/>
                            </p:stCondLst>
                            <p:childTnLst>
                              <p:par>
                                <p:cTn id="13" presetID="22" presetClass="entr" presetSubtype="8" fill="hold" nodeType="after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wipe(left)">
                                      <p:cBhvr>
                                        <p:cTn id="15" dur="500"/>
                                        <p:tgtEl>
                                          <p:spTgt spid="6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68"/>
                                        </p:tgtEl>
                                      </p:cBhvr>
                                    </p:animEffect>
                                    <p:set>
                                      <p:cBhvr>
                                        <p:cTn id="20" dur="1" fill="hold">
                                          <p:stCondLst>
                                            <p:cond delay="499"/>
                                          </p:stCondLst>
                                        </p:cTn>
                                        <p:tgtEl>
                                          <p:spTgt spid="68"/>
                                        </p:tgtEl>
                                        <p:attrNameLst>
                                          <p:attrName>style.visibility</p:attrName>
                                        </p:attrNameLst>
                                      </p:cBhvr>
                                      <p:to>
                                        <p:strVal val="hidden"/>
                                      </p:to>
                                    </p:set>
                                  </p:childTnLst>
                                </p:cTn>
                              </p:par>
                            </p:childTnLst>
                          </p:cTn>
                        </p:par>
                        <p:par>
                          <p:cTn id="21" fill="hold">
                            <p:stCondLst>
                              <p:cond delay="500"/>
                            </p:stCondLst>
                            <p:childTnLst>
                              <p:par>
                                <p:cTn id="22" presetID="10" presetClass="exit" presetSubtype="0" fill="hold" grpId="1" nodeType="afterEffect">
                                  <p:stCondLst>
                                    <p:cond delay="0"/>
                                  </p:stCondLst>
                                  <p:childTnLst>
                                    <p:animEffect transition="out" filter="fade">
                                      <p:cBhvr>
                                        <p:cTn id="23" dur="500"/>
                                        <p:tgtEl>
                                          <p:spTgt spid="54"/>
                                        </p:tgtEl>
                                      </p:cBhvr>
                                    </p:animEffect>
                                    <p:set>
                                      <p:cBhvr>
                                        <p:cTn id="24" dur="1" fill="hold">
                                          <p:stCondLst>
                                            <p:cond delay="499"/>
                                          </p:stCondLst>
                                        </p:cTn>
                                        <p:tgtEl>
                                          <p:spTgt spid="54"/>
                                        </p:tgtEl>
                                        <p:attrNameLst>
                                          <p:attrName>style.visibility</p:attrName>
                                        </p:attrNameLst>
                                      </p:cBhvr>
                                      <p:to>
                                        <p:strVal val="hidden"/>
                                      </p:to>
                                    </p:set>
                                  </p:childTnLst>
                                </p:cTn>
                              </p:par>
                            </p:childTnLst>
                          </p:cTn>
                        </p:par>
                        <p:par>
                          <p:cTn id="25" fill="hold">
                            <p:stCondLst>
                              <p:cond delay="1000"/>
                            </p:stCondLst>
                            <p:childTnLst>
                              <p:par>
                                <p:cTn id="26" presetID="21" presetClass="entr" presetSubtype="1" fill="hold" grpId="0" nodeType="after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wheel(1)">
                                      <p:cBhvr>
                                        <p:cTn id="28" dur="750"/>
                                        <p:tgtEl>
                                          <p:spTgt spid="55"/>
                                        </p:tgtEl>
                                      </p:cBhvr>
                                    </p:animEffect>
                                  </p:childTnLst>
                                </p:cTn>
                              </p:par>
                            </p:childTnLst>
                          </p:cTn>
                        </p:par>
                        <p:par>
                          <p:cTn id="29" fill="hold">
                            <p:stCondLst>
                              <p:cond delay="1750"/>
                            </p:stCondLst>
                            <p:childTnLst>
                              <p:par>
                                <p:cTn id="30" presetID="22" presetClass="entr" presetSubtype="4" fill="hold" nodeType="after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wipe(down)">
                                      <p:cBhvr>
                                        <p:cTn id="32" dur="500"/>
                                        <p:tgtEl>
                                          <p:spTgt spid="61"/>
                                        </p:tgtEl>
                                      </p:cBhvr>
                                    </p:animEffect>
                                  </p:childTnLst>
                                </p:cTn>
                              </p:par>
                            </p:childTnLst>
                          </p:cTn>
                        </p:par>
                        <p:par>
                          <p:cTn id="33" fill="hold">
                            <p:stCondLst>
                              <p:cond delay="2250"/>
                            </p:stCondLst>
                            <p:childTnLst>
                              <p:par>
                                <p:cTn id="34" presetID="22" presetClass="entr" presetSubtype="8" fill="hold" nodeType="afterEffect">
                                  <p:stCondLst>
                                    <p:cond delay="0"/>
                                  </p:stCondLst>
                                  <p:childTnLst>
                                    <p:set>
                                      <p:cBhvr>
                                        <p:cTn id="35" dur="1" fill="hold">
                                          <p:stCondLst>
                                            <p:cond delay="0"/>
                                          </p:stCondLst>
                                        </p:cTn>
                                        <p:tgtEl>
                                          <p:spTgt spid="72"/>
                                        </p:tgtEl>
                                        <p:attrNameLst>
                                          <p:attrName>style.visibility</p:attrName>
                                        </p:attrNameLst>
                                      </p:cBhvr>
                                      <p:to>
                                        <p:strVal val="visible"/>
                                      </p:to>
                                    </p:set>
                                    <p:animEffect transition="in" filter="wipe(left)">
                                      <p:cBhvr>
                                        <p:cTn id="36" dur="500"/>
                                        <p:tgtEl>
                                          <p:spTgt spid="7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72"/>
                                        </p:tgtEl>
                                      </p:cBhvr>
                                    </p:animEffect>
                                    <p:set>
                                      <p:cBhvr>
                                        <p:cTn id="41" dur="1" fill="hold">
                                          <p:stCondLst>
                                            <p:cond delay="499"/>
                                          </p:stCondLst>
                                        </p:cTn>
                                        <p:tgtEl>
                                          <p:spTgt spid="72"/>
                                        </p:tgtEl>
                                        <p:attrNameLst>
                                          <p:attrName>style.visibility</p:attrName>
                                        </p:attrNameLst>
                                      </p:cBhvr>
                                      <p:to>
                                        <p:strVal val="hidden"/>
                                      </p:to>
                                    </p:set>
                                  </p:childTnLst>
                                </p:cTn>
                              </p:par>
                            </p:childTnLst>
                          </p:cTn>
                        </p:par>
                        <p:par>
                          <p:cTn id="42" fill="hold">
                            <p:stCondLst>
                              <p:cond delay="500"/>
                            </p:stCondLst>
                            <p:childTnLst>
                              <p:par>
                                <p:cTn id="43" presetID="10" presetClass="exit" presetSubtype="0" fill="hold" grpId="1" nodeType="afterEffect">
                                  <p:stCondLst>
                                    <p:cond delay="0"/>
                                  </p:stCondLst>
                                  <p:childTnLst>
                                    <p:animEffect transition="out" filter="fade">
                                      <p:cBhvr>
                                        <p:cTn id="44" dur="500"/>
                                        <p:tgtEl>
                                          <p:spTgt spid="55"/>
                                        </p:tgtEl>
                                      </p:cBhvr>
                                    </p:animEffect>
                                    <p:set>
                                      <p:cBhvr>
                                        <p:cTn id="45" dur="1" fill="hold">
                                          <p:stCondLst>
                                            <p:cond delay="499"/>
                                          </p:stCondLst>
                                        </p:cTn>
                                        <p:tgtEl>
                                          <p:spTgt spid="55"/>
                                        </p:tgtEl>
                                        <p:attrNameLst>
                                          <p:attrName>style.visibility</p:attrName>
                                        </p:attrNameLst>
                                      </p:cBhvr>
                                      <p:to>
                                        <p:strVal val="hidden"/>
                                      </p:to>
                                    </p:set>
                                  </p:childTnLst>
                                </p:cTn>
                              </p:par>
                            </p:childTnLst>
                          </p:cTn>
                        </p:par>
                        <p:par>
                          <p:cTn id="46" fill="hold">
                            <p:stCondLst>
                              <p:cond delay="1000"/>
                            </p:stCondLst>
                            <p:childTnLst>
                              <p:par>
                                <p:cTn id="47" presetID="21" presetClass="entr" presetSubtype="1"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wheel(1)">
                                      <p:cBhvr>
                                        <p:cTn id="49" dur="1000"/>
                                        <p:tgtEl>
                                          <p:spTgt spid="56"/>
                                        </p:tgtEl>
                                      </p:cBhvr>
                                    </p:animEffect>
                                  </p:childTnLst>
                                </p:cTn>
                              </p:par>
                            </p:childTnLst>
                          </p:cTn>
                        </p:par>
                        <p:par>
                          <p:cTn id="50" fill="hold">
                            <p:stCondLst>
                              <p:cond delay="2000"/>
                            </p:stCondLst>
                            <p:childTnLst>
                              <p:par>
                                <p:cTn id="51" presetID="22" presetClass="entr" presetSubtype="4" fill="hold" nodeType="after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wipe(down)">
                                      <p:cBhvr>
                                        <p:cTn id="53" dur="500"/>
                                        <p:tgtEl>
                                          <p:spTgt spid="62"/>
                                        </p:tgtEl>
                                      </p:cBhvr>
                                    </p:animEffect>
                                  </p:childTnLst>
                                </p:cTn>
                              </p:par>
                            </p:childTnLst>
                          </p:cTn>
                        </p:par>
                        <p:par>
                          <p:cTn id="54" fill="hold">
                            <p:stCondLst>
                              <p:cond delay="2500"/>
                            </p:stCondLst>
                            <p:childTnLst>
                              <p:par>
                                <p:cTn id="55" presetID="22" presetClass="entr" presetSubtype="8" fill="hold" nodeType="afterEffect">
                                  <p:stCondLst>
                                    <p:cond delay="0"/>
                                  </p:stCondLst>
                                  <p:childTnLst>
                                    <p:set>
                                      <p:cBhvr>
                                        <p:cTn id="56" dur="1" fill="hold">
                                          <p:stCondLst>
                                            <p:cond delay="0"/>
                                          </p:stCondLst>
                                        </p:cTn>
                                        <p:tgtEl>
                                          <p:spTgt spid="84"/>
                                        </p:tgtEl>
                                        <p:attrNameLst>
                                          <p:attrName>style.visibility</p:attrName>
                                        </p:attrNameLst>
                                      </p:cBhvr>
                                      <p:to>
                                        <p:strVal val="visible"/>
                                      </p:to>
                                    </p:set>
                                    <p:animEffect transition="in" filter="wipe(left)">
                                      <p:cBhvr>
                                        <p:cTn id="57" dur="500"/>
                                        <p:tgtEl>
                                          <p:spTgt spid="8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500"/>
                                        <p:tgtEl>
                                          <p:spTgt spid="84"/>
                                        </p:tgtEl>
                                      </p:cBhvr>
                                    </p:animEffect>
                                    <p:set>
                                      <p:cBhvr>
                                        <p:cTn id="62" dur="1" fill="hold">
                                          <p:stCondLst>
                                            <p:cond delay="499"/>
                                          </p:stCondLst>
                                        </p:cTn>
                                        <p:tgtEl>
                                          <p:spTgt spid="84"/>
                                        </p:tgtEl>
                                        <p:attrNameLst>
                                          <p:attrName>style.visibility</p:attrName>
                                        </p:attrNameLst>
                                      </p:cBhvr>
                                      <p:to>
                                        <p:strVal val="hidden"/>
                                      </p:to>
                                    </p:set>
                                  </p:childTnLst>
                                </p:cTn>
                              </p:par>
                            </p:childTnLst>
                          </p:cTn>
                        </p:par>
                        <p:par>
                          <p:cTn id="63" fill="hold">
                            <p:stCondLst>
                              <p:cond delay="500"/>
                            </p:stCondLst>
                            <p:childTnLst>
                              <p:par>
                                <p:cTn id="64" presetID="10" presetClass="exit" presetSubtype="0" fill="hold" grpId="1" nodeType="afterEffect">
                                  <p:stCondLst>
                                    <p:cond delay="0"/>
                                  </p:stCondLst>
                                  <p:childTnLst>
                                    <p:animEffect transition="out" filter="fade">
                                      <p:cBhvr>
                                        <p:cTn id="65" dur="500"/>
                                        <p:tgtEl>
                                          <p:spTgt spid="56"/>
                                        </p:tgtEl>
                                      </p:cBhvr>
                                    </p:animEffect>
                                    <p:set>
                                      <p:cBhvr>
                                        <p:cTn id="66" dur="1" fill="hold">
                                          <p:stCondLst>
                                            <p:cond delay="499"/>
                                          </p:stCondLst>
                                        </p:cTn>
                                        <p:tgtEl>
                                          <p:spTgt spid="56"/>
                                        </p:tgtEl>
                                        <p:attrNameLst>
                                          <p:attrName>style.visibility</p:attrName>
                                        </p:attrNameLst>
                                      </p:cBhvr>
                                      <p:to>
                                        <p:strVal val="hidden"/>
                                      </p:to>
                                    </p:set>
                                  </p:childTnLst>
                                </p:cTn>
                              </p:par>
                            </p:childTnLst>
                          </p:cTn>
                        </p:par>
                        <p:par>
                          <p:cTn id="67" fill="hold">
                            <p:stCondLst>
                              <p:cond delay="1000"/>
                            </p:stCondLst>
                            <p:childTnLst>
                              <p:par>
                                <p:cTn id="68" presetID="21" presetClass="entr" presetSubtype="1"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Effect transition="in" filter="wheel(1)">
                                      <p:cBhvr>
                                        <p:cTn id="70" dur="1000"/>
                                        <p:tgtEl>
                                          <p:spTgt spid="57"/>
                                        </p:tgtEl>
                                      </p:cBhvr>
                                    </p:animEffect>
                                  </p:childTnLst>
                                </p:cTn>
                              </p:par>
                            </p:childTnLst>
                          </p:cTn>
                        </p:par>
                        <p:par>
                          <p:cTn id="71" fill="hold">
                            <p:stCondLst>
                              <p:cond delay="2000"/>
                            </p:stCondLst>
                            <p:childTnLst>
                              <p:par>
                                <p:cTn id="72" presetID="22" presetClass="entr" presetSubtype="1" fill="hold" nodeType="after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wipe(up)">
                                      <p:cBhvr>
                                        <p:cTn id="74" dur="500"/>
                                        <p:tgtEl>
                                          <p:spTgt spid="63"/>
                                        </p:tgtEl>
                                      </p:cBhvr>
                                    </p:animEffect>
                                  </p:childTnLst>
                                </p:cTn>
                              </p:par>
                            </p:childTnLst>
                          </p:cTn>
                        </p:par>
                        <p:par>
                          <p:cTn id="75" fill="hold">
                            <p:stCondLst>
                              <p:cond delay="2500"/>
                            </p:stCondLst>
                            <p:childTnLst>
                              <p:par>
                                <p:cTn id="76" presetID="22" presetClass="entr" presetSubtype="8"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wipe(left)">
                                      <p:cBhvr>
                                        <p:cTn id="78" dur="500"/>
                                        <p:tgtEl>
                                          <p:spTgt spid="37"/>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grpId="1" nodeType="clickEffect">
                                  <p:stCondLst>
                                    <p:cond delay="0"/>
                                  </p:stCondLst>
                                  <p:childTnLst>
                                    <p:animEffect transition="out" filter="fade">
                                      <p:cBhvr>
                                        <p:cTn id="82" dur="500"/>
                                        <p:tgtEl>
                                          <p:spTgt spid="37"/>
                                        </p:tgtEl>
                                      </p:cBhvr>
                                    </p:animEffect>
                                    <p:set>
                                      <p:cBhvr>
                                        <p:cTn id="83" dur="1" fill="hold">
                                          <p:stCondLst>
                                            <p:cond delay="499"/>
                                          </p:stCondLst>
                                        </p:cTn>
                                        <p:tgtEl>
                                          <p:spTgt spid="37"/>
                                        </p:tgtEl>
                                        <p:attrNameLst>
                                          <p:attrName>style.visibility</p:attrName>
                                        </p:attrNameLst>
                                      </p:cBhvr>
                                      <p:to>
                                        <p:strVal val="hidden"/>
                                      </p:to>
                                    </p:set>
                                  </p:childTnLst>
                                </p:cTn>
                              </p:par>
                            </p:childTnLst>
                          </p:cTn>
                        </p:par>
                        <p:par>
                          <p:cTn id="84" fill="hold">
                            <p:stCondLst>
                              <p:cond delay="500"/>
                            </p:stCondLst>
                            <p:childTnLst>
                              <p:par>
                                <p:cTn id="85" presetID="10" presetClass="exit" presetSubtype="0" fill="hold" grpId="1" nodeType="afterEffect">
                                  <p:stCondLst>
                                    <p:cond delay="0"/>
                                  </p:stCondLst>
                                  <p:childTnLst>
                                    <p:animEffect transition="out" filter="fade">
                                      <p:cBhvr>
                                        <p:cTn id="86" dur="500"/>
                                        <p:tgtEl>
                                          <p:spTgt spid="57"/>
                                        </p:tgtEl>
                                      </p:cBhvr>
                                    </p:animEffect>
                                    <p:set>
                                      <p:cBhvr>
                                        <p:cTn id="87" dur="1" fill="hold">
                                          <p:stCondLst>
                                            <p:cond delay="499"/>
                                          </p:stCondLst>
                                        </p:cTn>
                                        <p:tgtEl>
                                          <p:spTgt spid="57"/>
                                        </p:tgtEl>
                                        <p:attrNameLst>
                                          <p:attrName>style.visibility</p:attrName>
                                        </p:attrNameLst>
                                      </p:cBhvr>
                                      <p:to>
                                        <p:strVal val="hidden"/>
                                      </p:to>
                                    </p:set>
                                  </p:childTnLst>
                                </p:cTn>
                              </p:par>
                            </p:childTnLst>
                          </p:cTn>
                        </p:par>
                        <p:par>
                          <p:cTn id="88" fill="hold">
                            <p:stCondLst>
                              <p:cond delay="1000"/>
                            </p:stCondLst>
                            <p:childTnLst>
                              <p:par>
                                <p:cTn id="89" presetID="21" presetClass="entr" presetSubtype="1" fill="hold" grpId="0" nodeType="afterEffect">
                                  <p:stCondLst>
                                    <p:cond delay="0"/>
                                  </p:stCondLst>
                                  <p:childTnLst>
                                    <p:set>
                                      <p:cBhvr>
                                        <p:cTn id="90" dur="1" fill="hold">
                                          <p:stCondLst>
                                            <p:cond delay="0"/>
                                          </p:stCondLst>
                                        </p:cTn>
                                        <p:tgtEl>
                                          <p:spTgt spid="58"/>
                                        </p:tgtEl>
                                        <p:attrNameLst>
                                          <p:attrName>style.visibility</p:attrName>
                                        </p:attrNameLst>
                                      </p:cBhvr>
                                      <p:to>
                                        <p:strVal val="visible"/>
                                      </p:to>
                                    </p:set>
                                    <p:animEffect transition="in" filter="wheel(1)">
                                      <p:cBhvr>
                                        <p:cTn id="91" dur="1000"/>
                                        <p:tgtEl>
                                          <p:spTgt spid="58"/>
                                        </p:tgtEl>
                                      </p:cBhvr>
                                    </p:animEffect>
                                  </p:childTnLst>
                                </p:cTn>
                              </p:par>
                            </p:childTnLst>
                          </p:cTn>
                        </p:par>
                        <p:par>
                          <p:cTn id="92" fill="hold">
                            <p:stCondLst>
                              <p:cond delay="2000"/>
                            </p:stCondLst>
                            <p:childTnLst>
                              <p:par>
                                <p:cTn id="93" presetID="22" presetClass="entr" presetSubtype="1" fill="hold" nodeType="afterEffect">
                                  <p:stCondLst>
                                    <p:cond delay="0"/>
                                  </p:stCondLst>
                                  <p:childTnLst>
                                    <p:set>
                                      <p:cBhvr>
                                        <p:cTn id="94" dur="1" fill="hold">
                                          <p:stCondLst>
                                            <p:cond delay="0"/>
                                          </p:stCondLst>
                                        </p:cTn>
                                        <p:tgtEl>
                                          <p:spTgt spid="64"/>
                                        </p:tgtEl>
                                        <p:attrNameLst>
                                          <p:attrName>style.visibility</p:attrName>
                                        </p:attrNameLst>
                                      </p:cBhvr>
                                      <p:to>
                                        <p:strVal val="visible"/>
                                      </p:to>
                                    </p:set>
                                    <p:animEffect transition="in" filter="wipe(up)">
                                      <p:cBhvr>
                                        <p:cTn id="95" dur="500"/>
                                        <p:tgtEl>
                                          <p:spTgt spid="64"/>
                                        </p:tgtEl>
                                      </p:cBhvr>
                                    </p:animEffect>
                                  </p:childTnLst>
                                </p:cTn>
                              </p:par>
                            </p:childTnLst>
                          </p:cTn>
                        </p:par>
                        <p:par>
                          <p:cTn id="96" fill="hold">
                            <p:stCondLst>
                              <p:cond delay="2500"/>
                            </p:stCondLst>
                            <p:childTnLst>
                              <p:par>
                                <p:cTn id="97" presetID="22" presetClass="entr" presetSubtype="8" fill="hold" grpId="0" nodeType="after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wipe(left)">
                                      <p:cBhvr>
                                        <p:cTn id="9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4" grpId="1" animBg="1"/>
      <p:bldP spid="55" grpId="0" animBg="1"/>
      <p:bldP spid="55" grpId="1" animBg="1"/>
      <p:bldP spid="56" grpId="0" animBg="1"/>
      <p:bldP spid="56" grpId="1" animBg="1"/>
      <p:bldP spid="57" grpId="0" animBg="1"/>
      <p:bldP spid="57" grpId="1" animBg="1"/>
      <p:bldP spid="58" grpId="0" animBg="1"/>
      <p:bldP spid="37" grpId="0"/>
      <p:bldP spid="37" grpId="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0" y="1752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3200" b="1" dirty="0">
                <a:latin typeface="Verdana" pitchFamily="34" charset="0"/>
                <a:ea typeface="Verdana" pitchFamily="34" charset="0"/>
                <a:cs typeface="Verdana" pitchFamily="34" charset="0"/>
              </a:rPr>
              <a:t>Disclosure</a:t>
            </a:r>
            <a:endParaRPr lang="en-US" sz="2800" b="1" dirty="0">
              <a:solidFill>
                <a:srgbClr val="010B27"/>
              </a:solidFill>
              <a:latin typeface="Verdana" pitchFamily="34" charset="0"/>
              <a:ea typeface="Verdana" pitchFamily="34" charset="0"/>
              <a:cs typeface="Verdana" pitchFamily="34" charset="0"/>
            </a:endParaRPr>
          </a:p>
        </p:txBody>
      </p:sp>
      <p:sp>
        <p:nvSpPr>
          <p:cNvPr id="4" name="Text Box 7"/>
          <p:cNvSpPr txBox="1">
            <a:spLocks noChangeArrowheads="1"/>
          </p:cNvSpPr>
          <p:nvPr/>
        </p:nvSpPr>
        <p:spPr bwMode="auto">
          <a:xfrm>
            <a:off x="1066800" y="2514600"/>
            <a:ext cx="7010400" cy="3754437"/>
          </a:xfrm>
          <a:prstGeom prst="rect">
            <a:avLst/>
          </a:prstGeom>
          <a:noFill/>
          <a:ln>
            <a:noFill/>
          </a:ln>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just" eaLnBrk="1" hangingPunct="1">
              <a:defRPr/>
            </a:pPr>
            <a:r>
              <a:rPr lang="en-US" sz="1400" dirty="0" smtClean="0">
                <a:latin typeface="Georgia" pitchFamily="18" charset="0"/>
                <a:cs typeface="Tahoma" pitchFamily="34" charset="0"/>
              </a:rPr>
              <a:t>All data is provided for informational purposes only and should not be construed as investment or tax advice. This presentation may provide general investment information from sources deemed reliable but is in no way a solicitation to buy or sell any security. Past performance is not indicative of </a:t>
            </a:r>
            <a:r>
              <a:rPr lang="en-US" sz="1400" dirty="0" smtClean="0">
                <a:latin typeface="Georgia" pitchFamily="18" charset="0"/>
                <a:ea typeface="Tahoma" pitchFamily="34" charset="0"/>
                <a:cs typeface="Tahoma" pitchFamily="34" charset="0"/>
              </a:rPr>
              <a:t>future</a:t>
            </a:r>
            <a:r>
              <a:rPr lang="en-US" sz="1400" dirty="0" smtClean="0">
                <a:latin typeface="Georgia" pitchFamily="18" charset="0"/>
                <a:cs typeface="Tahoma" pitchFamily="34" charset="0"/>
              </a:rPr>
              <a:t> results. A list of all performance data for the previous 12 months is available upon request. Results are net of maximum advisory fees of 2.5% annually. Variable Annuity data may not include all insurance/rider charges. Some performance data may be provided by the sub-advisor, performance on variable annuities may differ based upon funds available. Any performance data is considered hypothetical unless otherwise noted. Hypothetical performance results have certain limitations and do not represent actual trading. Also, since the trades have not actually been executed, the results may have over or under compensated for the impact, if any, of certain market factors such as lack of liquidity. You may have done better or worse than the results portrayed. No representation is being made that any account will or is likely to achieve profits or losses similar to those shown. For additional information please see Q3 Asset Management Corporation’s ADV, which is available upon request. Be sure to consult your financial and tax advisor prior to purchasing any investment.</a:t>
            </a:r>
          </a:p>
        </p:txBody>
      </p:sp>
      <p:sp>
        <p:nvSpPr>
          <p:cNvPr id="5" name="Rectangle 1"/>
          <p:cNvSpPr>
            <a:spLocks noChangeArrowheads="1"/>
          </p:cNvSpPr>
          <p:nvPr/>
        </p:nvSpPr>
        <p:spPr bwMode="auto">
          <a:xfrm>
            <a:off x="1066800" y="6479688"/>
            <a:ext cx="70104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i="1" dirty="0">
                <a:solidFill>
                  <a:schemeClr val="bg1"/>
                </a:solidFill>
                <a:latin typeface="Georgia" pitchFamily="18" charset="0"/>
                <a:cs typeface="Tahoma" pitchFamily="34" charset="0"/>
              </a:rPr>
              <a:t>Past performance is not indicative of future results.</a:t>
            </a:r>
            <a:endParaRPr lang="en-US" sz="1200" b="1" i="1" dirty="0">
              <a:solidFill>
                <a:schemeClr val="bg1"/>
              </a:solidFill>
              <a:latin typeface="Georgia" pitchFamily="18" charset="0"/>
            </a:endParaRPr>
          </a:p>
        </p:txBody>
      </p:sp>
    </p:spTree>
    <p:extLst>
      <p:ext uri="{BB962C8B-B14F-4D97-AF65-F5344CB8AC3E}">
        <p14:creationId xmlns:p14="http://schemas.microsoft.com/office/powerpoint/2010/main" val="230178646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3"/>
          <p:cNvSpPr txBox="1">
            <a:spLocks noChangeArrowheads="1"/>
          </p:cNvSpPr>
          <p:nvPr/>
        </p:nvSpPr>
        <p:spPr bwMode="auto">
          <a:xfrm>
            <a:off x="0" y="175101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smtClean="0">
                <a:latin typeface="Tahoma" pitchFamily="34" charset="0"/>
                <a:cs typeface="Tahoma" pitchFamily="34" charset="0"/>
              </a:rPr>
              <a:t>Cipher – </a:t>
            </a:r>
            <a:r>
              <a:rPr lang="en-US" sz="2000" b="1" baseline="30000" dirty="0" smtClean="0">
                <a:latin typeface="Tahoma" pitchFamily="34" charset="0"/>
                <a:cs typeface="Tahoma" pitchFamily="34" charset="0"/>
              </a:rPr>
              <a:t>(Data through 09-30-2011)</a:t>
            </a:r>
            <a:r>
              <a:rPr lang="en-US" sz="2800" b="1" dirty="0">
                <a:latin typeface="Tahoma" pitchFamily="34" charset="0"/>
                <a:cs typeface="Tahoma" pitchFamily="34" charset="0"/>
              </a:rPr>
              <a:t>	</a:t>
            </a:r>
            <a:endParaRPr lang="en-US" sz="2600" b="1" dirty="0">
              <a:solidFill>
                <a:srgbClr val="010B27"/>
              </a:solidFill>
              <a:latin typeface="Tahoma" pitchFamily="34" charset="0"/>
              <a:cs typeface="Tahoma" pitchFamily="34" charset="0"/>
            </a:endParaRPr>
          </a:p>
        </p:txBody>
      </p:sp>
      <p:grpSp>
        <p:nvGrpSpPr>
          <p:cNvPr id="2" name="Group 1"/>
          <p:cNvGrpSpPr/>
          <p:nvPr/>
        </p:nvGrpSpPr>
        <p:grpSpPr>
          <a:xfrm>
            <a:off x="1600200" y="2514600"/>
            <a:ext cx="4326573" cy="400110"/>
            <a:chOff x="1761076" y="2514600"/>
            <a:chExt cx="4326573" cy="400110"/>
          </a:xfrm>
        </p:grpSpPr>
        <p:sp>
          <p:nvSpPr>
            <p:cNvPr id="43" name="Rectangle 1"/>
            <p:cNvSpPr>
              <a:spLocks noChangeArrowheads="1"/>
            </p:cNvSpPr>
            <p:nvPr/>
          </p:nvSpPr>
          <p:spPr bwMode="auto">
            <a:xfrm>
              <a:off x="1925677" y="2514600"/>
              <a:ext cx="41619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latin typeface="Arial" pitchFamily="34" charset="0"/>
                  <a:cs typeface="Arial" pitchFamily="34" charset="0"/>
                </a:rPr>
                <a:t>Live Signals Began August of 2008</a:t>
              </a:r>
            </a:p>
          </p:txBody>
        </p:sp>
        <p:sp>
          <p:nvSpPr>
            <p:cNvPr id="18" name="Diamond 17"/>
            <p:cNvSpPr>
              <a:spLocks/>
            </p:cNvSpPr>
            <p:nvPr/>
          </p:nvSpPr>
          <p:spPr bwMode="auto">
            <a:xfrm>
              <a:off x="1761076" y="262321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 name="Group 2"/>
          <p:cNvGrpSpPr/>
          <p:nvPr/>
        </p:nvGrpSpPr>
        <p:grpSpPr>
          <a:xfrm>
            <a:off x="1600200" y="3156035"/>
            <a:ext cx="6163724" cy="400110"/>
            <a:chOff x="1761076" y="3079090"/>
            <a:chExt cx="6163724" cy="400110"/>
          </a:xfrm>
        </p:grpSpPr>
        <p:sp>
          <p:nvSpPr>
            <p:cNvPr id="46" name="Rectangle 2"/>
            <p:cNvSpPr>
              <a:spLocks noChangeArrowheads="1"/>
            </p:cNvSpPr>
            <p:nvPr/>
          </p:nvSpPr>
          <p:spPr bwMode="auto">
            <a:xfrm>
              <a:off x="1925668" y="3079090"/>
              <a:ext cx="59991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latin typeface="Arial" pitchFamily="34" charset="0"/>
                  <a:cs typeface="Arial" pitchFamily="34" charset="0"/>
                </a:rPr>
                <a:t>Trades </a:t>
              </a:r>
              <a:r>
                <a:rPr lang="en-US" sz="2000" dirty="0" smtClean="0">
                  <a:latin typeface="Arial" pitchFamily="34" charset="0"/>
                  <a:cs typeface="Arial" pitchFamily="34" charset="0"/>
                </a:rPr>
                <a:t>NASDAQ </a:t>
              </a:r>
              <a:r>
                <a:rPr lang="en-US" sz="2000" dirty="0">
                  <a:latin typeface="Arial" pitchFamily="34" charset="0"/>
                  <a:cs typeface="Arial" pitchFamily="34" charset="0"/>
                </a:rPr>
                <a:t>100 Mutual Funds – No Leverage</a:t>
              </a:r>
            </a:p>
          </p:txBody>
        </p:sp>
        <p:sp>
          <p:nvSpPr>
            <p:cNvPr id="19" name="Diamond 18"/>
            <p:cNvSpPr>
              <a:spLocks/>
            </p:cNvSpPr>
            <p:nvPr/>
          </p:nvSpPr>
          <p:spPr bwMode="auto">
            <a:xfrm>
              <a:off x="1761076" y="318770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 name="Group 3"/>
          <p:cNvGrpSpPr/>
          <p:nvPr/>
        </p:nvGrpSpPr>
        <p:grpSpPr>
          <a:xfrm>
            <a:off x="1600200" y="3797470"/>
            <a:ext cx="6688973" cy="707886"/>
            <a:chOff x="1761076" y="3643580"/>
            <a:chExt cx="6688973" cy="707886"/>
          </a:xfrm>
        </p:grpSpPr>
        <p:sp>
          <p:nvSpPr>
            <p:cNvPr id="49" name="Rectangle 3"/>
            <p:cNvSpPr>
              <a:spLocks noChangeArrowheads="1"/>
            </p:cNvSpPr>
            <p:nvPr/>
          </p:nvSpPr>
          <p:spPr bwMode="auto">
            <a:xfrm>
              <a:off x="1927109" y="3643580"/>
              <a:ext cx="652294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smtClean="0">
                  <a:latin typeface="Arial" pitchFamily="34" charset="0"/>
                  <a:cs typeface="Arial" pitchFamily="34" charset="0"/>
                </a:rPr>
                <a:t>Invests in the market approximately 22% of the time, </a:t>
              </a:r>
            </a:p>
            <a:p>
              <a:r>
                <a:rPr lang="en-US" sz="2000" dirty="0" smtClean="0">
                  <a:latin typeface="Arial" pitchFamily="34" charset="0"/>
                  <a:cs typeface="Arial" pitchFamily="34" charset="0"/>
                </a:rPr>
                <a:t>while investing in the money market the remaining 78%.</a:t>
              </a:r>
              <a:endParaRPr lang="en-US" sz="2000" dirty="0">
                <a:latin typeface="Arial" pitchFamily="34" charset="0"/>
                <a:cs typeface="Arial" pitchFamily="34" charset="0"/>
              </a:endParaRPr>
            </a:p>
          </p:txBody>
        </p:sp>
        <p:sp>
          <p:nvSpPr>
            <p:cNvPr id="20" name="Diamond 19"/>
            <p:cNvSpPr>
              <a:spLocks/>
            </p:cNvSpPr>
            <p:nvPr/>
          </p:nvSpPr>
          <p:spPr bwMode="auto">
            <a:xfrm>
              <a:off x="1761076" y="377952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8" name="Group 7"/>
          <p:cNvGrpSpPr/>
          <p:nvPr/>
        </p:nvGrpSpPr>
        <p:grpSpPr>
          <a:xfrm>
            <a:off x="1600200" y="4746680"/>
            <a:ext cx="5992228" cy="707886"/>
            <a:chOff x="1761076" y="4823623"/>
            <a:chExt cx="5992228" cy="707886"/>
          </a:xfrm>
        </p:grpSpPr>
        <p:sp>
          <p:nvSpPr>
            <p:cNvPr id="52" name="Rectangle 4"/>
            <p:cNvSpPr>
              <a:spLocks noChangeArrowheads="1"/>
            </p:cNvSpPr>
            <p:nvPr/>
          </p:nvSpPr>
          <p:spPr bwMode="auto">
            <a:xfrm>
              <a:off x="1926068" y="4823623"/>
              <a:ext cx="58272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smtClean="0">
                  <a:latin typeface="Arial" pitchFamily="34" charset="0"/>
                  <a:cs typeface="Arial" pitchFamily="34" charset="0"/>
                </a:rPr>
                <a:t>Since inception, approximately 73% of the signals</a:t>
              </a:r>
            </a:p>
            <a:p>
              <a:r>
                <a:rPr lang="en-US" sz="2000" dirty="0" smtClean="0">
                  <a:latin typeface="Arial" pitchFamily="34" charset="0"/>
                  <a:cs typeface="Arial" pitchFamily="34" charset="0"/>
                </a:rPr>
                <a:t>have been profitable.</a:t>
              </a:r>
              <a:endParaRPr lang="en-US" sz="2000" dirty="0">
                <a:latin typeface="Arial" pitchFamily="34" charset="0"/>
                <a:cs typeface="Arial" pitchFamily="34" charset="0"/>
              </a:endParaRPr>
            </a:p>
          </p:txBody>
        </p:sp>
        <p:sp>
          <p:nvSpPr>
            <p:cNvPr id="21" name="Diamond 20"/>
            <p:cNvSpPr>
              <a:spLocks/>
            </p:cNvSpPr>
            <p:nvPr/>
          </p:nvSpPr>
          <p:spPr bwMode="auto">
            <a:xfrm>
              <a:off x="1761076" y="495300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1" name="Group 10"/>
          <p:cNvGrpSpPr/>
          <p:nvPr/>
        </p:nvGrpSpPr>
        <p:grpSpPr>
          <a:xfrm>
            <a:off x="1600200" y="5695890"/>
            <a:ext cx="3656413" cy="400110"/>
            <a:chOff x="1761076" y="5695890"/>
            <a:chExt cx="3656413" cy="400110"/>
          </a:xfrm>
        </p:grpSpPr>
        <p:sp>
          <p:nvSpPr>
            <p:cNvPr id="55" name="Rectangle 11"/>
            <p:cNvSpPr>
              <a:spLocks noChangeArrowheads="1"/>
            </p:cNvSpPr>
            <p:nvPr/>
          </p:nvSpPr>
          <p:spPr bwMode="auto">
            <a:xfrm>
              <a:off x="1925699" y="5695890"/>
              <a:ext cx="34917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a:latin typeface="Arial" pitchFamily="34" charset="0"/>
                  <a:cs typeface="Arial" pitchFamily="34" charset="0"/>
                </a:rPr>
                <a:t>Prefers “Long” Trades (4 X 1)</a:t>
              </a:r>
            </a:p>
          </p:txBody>
        </p:sp>
        <p:sp>
          <p:nvSpPr>
            <p:cNvPr id="22" name="Diamond 21"/>
            <p:cNvSpPr>
              <a:spLocks/>
            </p:cNvSpPr>
            <p:nvPr/>
          </p:nvSpPr>
          <p:spPr bwMode="auto">
            <a:xfrm>
              <a:off x="1761076" y="580450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363181250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3"/>
          <p:cNvSpPr txBox="1">
            <a:spLocks noChangeArrowheads="1"/>
          </p:cNvSpPr>
          <p:nvPr/>
        </p:nvSpPr>
        <p:spPr bwMode="auto">
          <a:xfrm>
            <a:off x="0" y="17875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smtClean="0">
                <a:latin typeface="Tahoma" pitchFamily="34" charset="0"/>
                <a:cs typeface="Tahoma" pitchFamily="34" charset="0"/>
              </a:rPr>
              <a:t>Sample Allocation</a:t>
            </a:r>
            <a:endParaRPr lang="en-US" sz="2600" b="1" dirty="0">
              <a:solidFill>
                <a:srgbClr val="010B27"/>
              </a:solidFill>
              <a:latin typeface="Tahoma" pitchFamily="34" charset="0"/>
              <a:cs typeface="Tahoma" pitchFamily="34" charset="0"/>
            </a:endParaRPr>
          </a:p>
        </p:txBody>
      </p:sp>
      <p:grpSp>
        <p:nvGrpSpPr>
          <p:cNvPr id="2" name="Group 1"/>
          <p:cNvGrpSpPr/>
          <p:nvPr/>
        </p:nvGrpSpPr>
        <p:grpSpPr>
          <a:xfrm>
            <a:off x="3277549" y="2819400"/>
            <a:ext cx="6019800" cy="3062287"/>
            <a:chOff x="2548711" y="2590800"/>
            <a:chExt cx="6794500" cy="3519487"/>
          </a:xfrm>
        </p:grpSpPr>
        <p:sp>
          <p:nvSpPr>
            <p:cNvPr id="20" name="Rounded Rectangle 19"/>
            <p:cNvSpPr/>
            <p:nvPr/>
          </p:nvSpPr>
          <p:spPr bwMode="auto">
            <a:xfrm>
              <a:off x="3836476" y="2590800"/>
              <a:ext cx="4393124" cy="3519487"/>
            </a:xfrm>
            <a:prstGeom prst="roundRect">
              <a:avLst>
                <a:gd name="adj" fmla="val 14340"/>
              </a:avLst>
            </a:prstGeom>
            <a:gradFill flip="none" rotWithShape="1">
              <a:gsLst>
                <a:gs pos="0">
                  <a:srgbClr val="FFFFFF"/>
                </a:gs>
                <a:gs pos="7001">
                  <a:srgbClr val="E6E6E6"/>
                </a:gs>
                <a:gs pos="44000">
                  <a:srgbClr val="E6E6E6">
                    <a:alpha val="14000"/>
                  </a:srgbClr>
                </a:gs>
                <a:gs pos="64000">
                  <a:srgbClr val="7D8496"/>
                </a:gs>
                <a:gs pos="100000">
                  <a:srgbClr val="E6E6E6"/>
                </a:gs>
              </a:gsLst>
              <a:path path="shape">
                <a:fillToRect l="50000" t="50000" r="50000" b="50000"/>
              </a:path>
              <a:tileRect/>
            </a:gradFill>
            <a:ln w="22225">
              <a:solidFill>
                <a:srgbClr val="003399"/>
              </a:solidFill>
            </a:ln>
            <a:scene3d>
              <a:camera prst="orthographicFront"/>
              <a:lightRig rig="threePt" dir="t"/>
            </a:scene3d>
            <a:sp3d>
              <a:bevelT prst="angle"/>
            </a:sp3d>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n-US"/>
            </a:p>
          </p:txBody>
        </p:sp>
        <p:graphicFrame>
          <p:nvGraphicFramePr>
            <p:cNvPr id="15" name="Chart 14"/>
            <p:cNvGraphicFramePr>
              <a:graphicFrameLocks/>
            </p:cNvGraphicFramePr>
            <p:nvPr>
              <p:extLst>
                <p:ext uri="{D42A27DB-BD31-4B8C-83A1-F6EECF244321}">
                  <p14:modId xmlns:p14="http://schemas.microsoft.com/office/powerpoint/2010/main" val="3026736836"/>
                </p:ext>
              </p:extLst>
            </p:nvPr>
          </p:nvGraphicFramePr>
          <p:xfrm>
            <a:off x="2548711" y="2792177"/>
            <a:ext cx="6794500" cy="3240558"/>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5" name="Group 4"/>
          <p:cNvGrpSpPr/>
          <p:nvPr/>
        </p:nvGrpSpPr>
        <p:grpSpPr>
          <a:xfrm>
            <a:off x="1002960" y="3151704"/>
            <a:ext cx="3492840" cy="400110"/>
            <a:chOff x="1002960" y="3019950"/>
            <a:chExt cx="3492840" cy="400110"/>
          </a:xfrm>
        </p:grpSpPr>
        <p:sp>
          <p:nvSpPr>
            <p:cNvPr id="23" name="Rectangle 3"/>
            <p:cNvSpPr>
              <a:spLocks noChangeArrowheads="1"/>
            </p:cNvSpPr>
            <p:nvPr/>
          </p:nvSpPr>
          <p:spPr bwMode="auto">
            <a:xfrm>
              <a:off x="1182994" y="3019950"/>
              <a:ext cx="33128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smtClean="0">
                  <a:latin typeface="Arial" pitchFamily="34" charset="0"/>
                  <a:cs typeface="Arial" pitchFamily="34" charset="0"/>
                </a:rPr>
                <a:t>Diversify among strategies</a:t>
              </a:r>
            </a:p>
          </p:txBody>
        </p:sp>
        <p:sp>
          <p:nvSpPr>
            <p:cNvPr id="16" name="Diamond 15"/>
            <p:cNvSpPr>
              <a:spLocks/>
            </p:cNvSpPr>
            <p:nvPr/>
          </p:nvSpPr>
          <p:spPr bwMode="auto">
            <a:xfrm>
              <a:off x="1002960" y="312856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 name="Group 3"/>
          <p:cNvGrpSpPr/>
          <p:nvPr/>
        </p:nvGrpSpPr>
        <p:grpSpPr>
          <a:xfrm>
            <a:off x="1002960" y="4080897"/>
            <a:ext cx="3410968" cy="400110"/>
            <a:chOff x="1002960" y="3949143"/>
            <a:chExt cx="3410968" cy="400110"/>
          </a:xfrm>
        </p:grpSpPr>
        <p:sp>
          <p:nvSpPr>
            <p:cNvPr id="28" name="Rectangle 4"/>
            <p:cNvSpPr>
              <a:spLocks noChangeArrowheads="1"/>
            </p:cNvSpPr>
            <p:nvPr/>
          </p:nvSpPr>
          <p:spPr bwMode="auto">
            <a:xfrm>
              <a:off x="1181953" y="3949143"/>
              <a:ext cx="32319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dirty="0" smtClean="0">
                  <a:latin typeface="Arial" pitchFamily="34" charset="0"/>
                  <a:cs typeface="Arial" pitchFamily="34" charset="0"/>
                </a:rPr>
                <a:t>React to changing markets</a:t>
              </a:r>
              <a:endParaRPr lang="en-US" sz="2000" dirty="0">
                <a:latin typeface="Arial" pitchFamily="34" charset="0"/>
                <a:cs typeface="Arial" pitchFamily="34" charset="0"/>
              </a:endParaRPr>
            </a:p>
          </p:txBody>
        </p:sp>
        <p:sp>
          <p:nvSpPr>
            <p:cNvPr id="17" name="Diamond 16"/>
            <p:cNvSpPr>
              <a:spLocks/>
            </p:cNvSpPr>
            <p:nvPr/>
          </p:nvSpPr>
          <p:spPr bwMode="auto">
            <a:xfrm>
              <a:off x="1002960" y="4057758"/>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 name="Group 2"/>
          <p:cNvGrpSpPr/>
          <p:nvPr/>
        </p:nvGrpSpPr>
        <p:grpSpPr>
          <a:xfrm>
            <a:off x="1002960" y="5010090"/>
            <a:ext cx="3035640" cy="400110"/>
            <a:chOff x="1002960" y="4878336"/>
            <a:chExt cx="3035640" cy="400110"/>
          </a:xfrm>
        </p:grpSpPr>
        <p:sp>
          <p:nvSpPr>
            <p:cNvPr id="31" name="Rectangle 11"/>
            <p:cNvSpPr>
              <a:spLocks noChangeArrowheads="1"/>
            </p:cNvSpPr>
            <p:nvPr/>
          </p:nvSpPr>
          <p:spPr bwMode="auto">
            <a:xfrm>
              <a:off x="1181584" y="4878336"/>
              <a:ext cx="28570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smtClean="0">
                  <a:latin typeface="Arial" pitchFamily="34" charset="0"/>
                  <a:cs typeface="Arial" pitchFamily="34" charset="0"/>
                </a:rPr>
                <a:t>Offense and Defense</a:t>
              </a:r>
              <a:endParaRPr lang="en-US" sz="2000" dirty="0">
                <a:latin typeface="Arial" pitchFamily="34" charset="0"/>
                <a:cs typeface="Arial" pitchFamily="34" charset="0"/>
              </a:endParaRPr>
            </a:p>
          </p:txBody>
        </p:sp>
        <p:sp>
          <p:nvSpPr>
            <p:cNvPr id="19" name="Diamond 18"/>
            <p:cNvSpPr>
              <a:spLocks/>
            </p:cNvSpPr>
            <p:nvPr/>
          </p:nvSpPr>
          <p:spPr bwMode="auto">
            <a:xfrm>
              <a:off x="1002960" y="4986951"/>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421528124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3"/>
          <p:cNvSpPr txBox="1">
            <a:spLocks noChangeArrowheads="1"/>
          </p:cNvSpPr>
          <p:nvPr/>
        </p:nvSpPr>
        <p:spPr bwMode="auto">
          <a:xfrm>
            <a:off x="0" y="17621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a:latin typeface="Tahoma" pitchFamily="34" charset="0"/>
                <a:cs typeface="Tahoma" pitchFamily="34" charset="0"/>
              </a:rPr>
              <a:t>Why Q3AM?</a:t>
            </a:r>
            <a:endParaRPr lang="en-US" sz="2600" b="1" dirty="0">
              <a:solidFill>
                <a:srgbClr val="010B27"/>
              </a:solidFill>
              <a:latin typeface="Tahoma" pitchFamily="34" charset="0"/>
              <a:cs typeface="Tahoma" pitchFamily="34" charset="0"/>
            </a:endParaRPr>
          </a:p>
        </p:txBody>
      </p:sp>
      <p:sp>
        <p:nvSpPr>
          <p:cNvPr id="26" name="TextBox 6"/>
          <p:cNvSpPr txBox="1">
            <a:spLocks noChangeArrowheads="1"/>
          </p:cNvSpPr>
          <p:nvPr/>
        </p:nvSpPr>
        <p:spPr bwMode="auto">
          <a:xfrm>
            <a:off x="601663" y="5181600"/>
            <a:ext cx="7921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400" dirty="0"/>
              <a:t>Calculated Investing + Defining Your Risk =</a:t>
            </a:r>
          </a:p>
        </p:txBody>
      </p:sp>
      <p:sp>
        <p:nvSpPr>
          <p:cNvPr id="27" name="Rectangle 26"/>
          <p:cNvSpPr>
            <a:spLocks noChangeArrowheads="1"/>
          </p:cNvSpPr>
          <p:nvPr/>
        </p:nvSpPr>
        <p:spPr bwMode="auto">
          <a:xfrm>
            <a:off x="2442364" y="5638800"/>
            <a:ext cx="40719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600" b="1" dirty="0">
                <a:latin typeface="Monotype Corsiva" pitchFamily="66" charset="0"/>
                <a:cs typeface="Arial" pitchFamily="34" charset="0"/>
              </a:rPr>
              <a:t>Opportunity for Success</a:t>
            </a:r>
          </a:p>
        </p:txBody>
      </p:sp>
      <p:grpSp>
        <p:nvGrpSpPr>
          <p:cNvPr id="5" name="Group 4"/>
          <p:cNvGrpSpPr/>
          <p:nvPr/>
        </p:nvGrpSpPr>
        <p:grpSpPr>
          <a:xfrm>
            <a:off x="2548255" y="2743200"/>
            <a:ext cx="3298385" cy="492443"/>
            <a:chOff x="2548255" y="2767013"/>
            <a:chExt cx="3298385" cy="492443"/>
          </a:xfrm>
        </p:grpSpPr>
        <p:sp>
          <p:nvSpPr>
            <p:cNvPr id="24" name="Rectangle 23"/>
            <p:cNvSpPr/>
            <p:nvPr/>
          </p:nvSpPr>
          <p:spPr bwMode="auto">
            <a:xfrm>
              <a:off x="2819401" y="2767013"/>
              <a:ext cx="3027239" cy="492443"/>
            </a:xfrm>
            <a:prstGeom prst="rect">
              <a:avLst/>
            </a:prstGeom>
          </p:spPr>
          <p:txBody>
            <a:bodyPr wrap="none">
              <a:spAutoFit/>
            </a:bodyPr>
            <a:lstStyle/>
            <a:p>
              <a:pPr>
                <a:defRPr/>
              </a:pPr>
              <a:r>
                <a:rPr lang="en-US" sz="2600" dirty="0">
                  <a:latin typeface="Arial" pitchFamily="34" charset="0"/>
                  <a:ea typeface="Tahoma" pitchFamily="34" charset="0"/>
                  <a:cs typeface="Arial" pitchFamily="34" charset="0"/>
                </a:rPr>
                <a:t>True Diversification</a:t>
              </a:r>
            </a:p>
          </p:txBody>
        </p:sp>
        <p:sp>
          <p:nvSpPr>
            <p:cNvPr id="14" name="Diamond 13"/>
            <p:cNvSpPr>
              <a:spLocks/>
            </p:cNvSpPr>
            <p:nvPr/>
          </p:nvSpPr>
          <p:spPr bwMode="auto">
            <a:xfrm>
              <a:off x="2548255" y="293751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6" name="Group 5"/>
          <p:cNvGrpSpPr/>
          <p:nvPr/>
        </p:nvGrpSpPr>
        <p:grpSpPr>
          <a:xfrm>
            <a:off x="2548255" y="3568700"/>
            <a:ext cx="3612124" cy="492443"/>
            <a:chOff x="2548255" y="3592513"/>
            <a:chExt cx="3612124" cy="492443"/>
          </a:xfrm>
        </p:grpSpPr>
        <p:sp>
          <p:nvSpPr>
            <p:cNvPr id="23" name="Rectangle 22"/>
            <p:cNvSpPr/>
            <p:nvPr/>
          </p:nvSpPr>
          <p:spPr bwMode="auto">
            <a:xfrm>
              <a:off x="2819400" y="3592513"/>
              <a:ext cx="3340979" cy="492443"/>
            </a:xfrm>
            <a:prstGeom prst="rect">
              <a:avLst/>
            </a:prstGeom>
          </p:spPr>
          <p:txBody>
            <a:bodyPr wrap="none">
              <a:spAutoFit/>
            </a:bodyPr>
            <a:lstStyle/>
            <a:p>
              <a:pPr>
                <a:defRPr/>
              </a:pPr>
              <a:r>
                <a:rPr lang="en-US" sz="2600" dirty="0">
                  <a:latin typeface="Arial" pitchFamily="34" charset="0"/>
                  <a:ea typeface="Tahoma" pitchFamily="34" charset="0"/>
                  <a:cs typeface="Arial" pitchFamily="34" charset="0"/>
                </a:rPr>
                <a:t>Rule Based Investing</a:t>
              </a:r>
            </a:p>
          </p:txBody>
        </p:sp>
        <p:sp>
          <p:nvSpPr>
            <p:cNvPr id="15" name="Diamond 14"/>
            <p:cNvSpPr>
              <a:spLocks/>
            </p:cNvSpPr>
            <p:nvPr/>
          </p:nvSpPr>
          <p:spPr bwMode="auto">
            <a:xfrm>
              <a:off x="2548255" y="376301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7" name="Group 6"/>
          <p:cNvGrpSpPr/>
          <p:nvPr/>
        </p:nvGrpSpPr>
        <p:grpSpPr>
          <a:xfrm>
            <a:off x="2548255" y="4394200"/>
            <a:ext cx="3592888" cy="492443"/>
            <a:chOff x="2548255" y="4418013"/>
            <a:chExt cx="3592888" cy="492443"/>
          </a:xfrm>
        </p:grpSpPr>
        <p:sp>
          <p:nvSpPr>
            <p:cNvPr id="25" name="Rectangle 24"/>
            <p:cNvSpPr/>
            <p:nvPr/>
          </p:nvSpPr>
          <p:spPr bwMode="auto">
            <a:xfrm>
              <a:off x="2819400" y="4418013"/>
              <a:ext cx="3321743" cy="492443"/>
            </a:xfrm>
            <a:prstGeom prst="rect">
              <a:avLst/>
            </a:prstGeom>
          </p:spPr>
          <p:txBody>
            <a:bodyPr wrap="none">
              <a:spAutoFit/>
            </a:bodyPr>
            <a:lstStyle/>
            <a:p>
              <a:pPr>
                <a:defRPr/>
              </a:pPr>
              <a:r>
                <a:rPr lang="en-US" sz="2600" dirty="0">
                  <a:latin typeface="Arial" pitchFamily="34" charset="0"/>
                  <a:ea typeface="Tahoma" pitchFamily="34" charset="0"/>
                  <a:cs typeface="Arial" pitchFamily="34" charset="0"/>
                </a:rPr>
                <a:t>Defined Exit Strategy</a:t>
              </a:r>
            </a:p>
          </p:txBody>
        </p:sp>
        <p:sp>
          <p:nvSpPr>
            <p:cNvPr id="16" name="Diamond 15"/>
            <p:cNvSpPr>
              <a:spLocks/>
            </p:cNvSpPr>
            <p:nvPr/>
          </p:nvSpPr>
          <p:spPr bwMode="auto">
            <a:xfrm>
              <a:off x="2548255" y="458851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299644537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75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2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Box 3"/>
          <p:cNvSpPr txBox="1">
            <a:spLocks noChangeArrowheads="1"/>
          </p:cNvSpPr>
          <p:nvPr/>
        </p:nvSpPr>
        <p:spPr bwMode="auto">
          <a:xfrm>
            <a:off x="0" y="179387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smtClean="0">
                <a:solidFill>
                  <a:srgbClr val="010B27"/>
                </a:solidFill>
                <a:latin typeface="Tahoma" pitchFamily="34" charset="0"/>
                <a:cs typeface="Tahoma" pitchFamily="34" charset="0"/>
              </a:rPr>
              <a:t>Overview</a:t>
            </a:r>
            <a:endParaRPr lang="en-US" sz="2800" b="1" dirty="0">
              <a:solidFill>
                <a:srgbClr val="010B27"/>
              </a:solidFill>
              <a:latin typeface="Tahoma" pitchFamily="34" charset="0"/>
              <a:cs typeface="Tahoma" pitchFamily="34" charset="0"/>
            </a:endParaRPr>
          </a:p>
        </p:txBody>
      </p:sp>
      <p:grpSp>
        <p:nvGrpSpPr>
          <p:cNvPr id="2" name="Group 1"/>
          <p:cNvGrpSpPr/>
          <p:nvPr/>
        </p:nvGrpSpPr>
        <p:grpSpPr>
          <a:xfrm>
            <a:off x="1664208" y="2731548"/>
            <a:ext cx="7070217" cy="400050"/>
            <a:chOff x="1664208" y="2731548"/>
            <a:chExt cx="7070217" cy="400050"/>
          </a:xfrm>
        </p:grpSpPr>
        <p:sp>
          <p:nvSpPr>
            <p:cNvPr id="22" name="TextBox 12"/>
            <p:cNvSpPr txBox="1">
              <a:spLocks noChangeArrowheads="1"/>
            </p:cNvSpPr>
            <p:nvPr/>
          </p:nvSpPr>
          <p:spPr bwMode="auto">
            <a:xfrm>
              <a:off x="1833563" y="2731548"/>
              <a:ext cx="6900862" cy="400050"/>
            </a:xfrm>
            <a:prstGeom prst="rect">
              <a:avLst/>
            </a:prstGeom>
            <a:noFill/>
            <a:ln>
              <a:noFill/>
            </a:ln>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0" indent="0" eaLnBrk="1" hangingPunct="1">
                <a:defRPr/>
              </a:pPr>
              <a:r>
                <a:rPr lang="en-US" sz="2000" dirty="0" smtClean="0">
                  <a:latin typeface="Arial" pitchFamily="34" charset="0"/>
                  <a:ea typeface="Tahoma" pitchFamily="34" charset="0"/>
                  <a:cs typeface="Arial" pitchFamily="34" charset="0"/>
                </a:rPr>
                <a:t>About Q3 Asset Management</a:t>
              </a:r>
            </a:p>
          </p:txBody>
        </p:sp>
        <p:sp>
          <p:nvSpPr>
            <p:cNvPr id="15" name="Diamond 14"/>
            <p:cNvSpPr>
              <a:spLocks/>
            </p:cNvSpPr>
            <p:nvPr/>
          </p:nvSpPr>
          <p:spPr bwMode="auto">
            <a:xfrm>
              <a:off x="1664208" y="2840133"/>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3" name="Group 2"/>
          <p:cNvGrpSpPr/>
          <p:nvPr/>
        </p:nvGrpSpPr>
        <p:grpSpPr>
          <a:xfrm>
            <a:off x="1664208" y="3568340"/>
            <a:ext cx="7516305" cy="400050"/>
            <a:chOff x="1664208" y="3568340"/>
            <a:chExt cx="7516305" cy="400050"/>
          </a:xfrm>
        </p:grpSpPr>
        <p:sp>
          <p:nvSpPr>
            <p:cNvPr id="25" name="TextBox 12"/>
            <p:cNvSpPr txBox="1">
              <a:spLocks noChangeArrowheads="1"/>
            </p:cNvSpPr>
            <p:nvPr/>
          </p:nvSpPr>
          <p:spPr bwMode="auto">
            <a:xfrm>
              <a:off x="1833563" y="3568340"/>
              <a:ext cx="7346950" cy="400050"/>
            </a:xfrm>
            <a:prstGeom prst="rect">
              <a:avLst/>
            </a:prstGeom>
            <a:noFill/>
            <a:ln>
              <a:noFill/>
            </a:ln>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0" indent="0" eaLnBrk="1" hangingPunct="1">
                <a:defRPr/>
              </a:pPr>
              <a:r>
                <a:rPr lang="en-US" sz="2000" dirty="0" smtClean="0">
                  <a:latin typeface="Arial" pitchFamily="34" charset="0"/>
                  <a:ea typeface="Tahoma" pitchFamily="34" charset="0"/>
                  <a:cs typeface="Arial" pitchFamily="34" charset="0"/>
                </a:rPr>
                <a:t>Investing in Difficult Markets</a:t>
              </a:r>
            </a:p>
          </p:txBody>
        </p:sp>
        <p:sp>
          <p:nvSpPr>
            <p:cNvPr id="16" name="Diamond 15"/>
            <p:cNvSpPr>
              <a:spLocks/>
            </p:cNvSpPr>
            <p:nvPr/>
          </p:nvSpPr>
          <p:spPr bwMode="auto">
            <a:xfrm>
              <a:off x="1664208" y="3676925"/>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4" name="Group 3"/>
          <p:cNvGrpSpPr/>
          <p:nvPr/>
        </p:nvGrpSpPr>
        <p:grpSpPr>
          <a:xfrm>
            <a:off x="1664208" y="4405132"/>
            <a:ext cx="7516305" cy="400050"/>
            <a:chOff x="1664208" y="4405132"/>
            <a:chExt cx="7516305" cy="400050"/>
          </a:xfrm>
        </p:grpSpPr>
        <p:sp>
          <p:nvSpPr>
            <p:cNvPr id="28" name="TextBox 12"/>
            <p:cNvSpPr txBox="1">
              <a:spLocks noChangeArrowheads="1"/>
            </p:cNvSpPr>
            <p:nvPr/>
          </p:nvSpPr>
          <p:spPr bwMode="auto">
            <a:xfrm>
              <a:off x="1833563" y="4405132"/>
              <a:ext cx="7346950" cy="400050"/>
            </a:xfrm>
            <a:prstGeom prst="rect">
              <a:avLst/>
            </a:prstGeom>
            <a:noFill/>
            <a:ln>
              <a:noFill/>
            </a:ln>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0" indent="0" eaLnBrk="1" hangingPunct="1">
                <a:defRPr/>
              </a:pPr>
              <a:r>
                <a:rPr lang="en-US" sz="2000" dirty="0" smtClean="0">
                  <a:latin typeface="Arial" pitchFamily="34" charset="0"/>
                  <a:ea typeface="Tahoma" pitchFamily="34" charset="0"/>
                  <a:cs typeface="Arial" pitchFamily="34" charset="0"/>
                </a:rPr>
                <a:t>The Case for Momentum Investing</a:t>
              </a:r>
            </a:p>
          </p:txBody>
        </p:sp>
        <p:sp>
          <p:nvSpPr>
            <p:cNvPr id="17" name="Diamond 16"/>
            <p:cNvSpPr>
              <a:spLocks/>
            </p:cNvSpPr>
            <p:nvPr/>
          </p:nvSpPr>
          <p:spPr bwMode="auto">
            <a:xfrm>
              <a:off x="1664208" y="4513717"/>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5" name="Group 4"/>
          <p:cNvGrpSpPr/>
          <p:nvPr/>
        </p:nvGrpSpPr>
        <p:grpSpPr>
          <a:xfrm>
            <a:off x="1664208" y="5241925"/>
            <a:ext cx="7516305" cy="400050"/>
            <a:chOff x="1664208" y="5241925"/>
            <a:chExt cx="7516305" cy="400050"/>
          </a:xfrm>
        </p:grpSpPr>
        <p:sp>
          <p:nvSpPr>
            <p:cNvPr id="31" name="TextBox 12"/>
            <p:cNvSpPr txBox="1">
              <a:spLocks noChangeArrowheads="1"/>
            </p:cNvSpPr>
            <p:nvPr/>
          </p:nvSpPr>
          <p:spPr bwMode="auto">
            <a:xfrm>
              <a:off x="1833563" y="5241925"/>
              <a:ext cx="7346950" cy="400050"/>
            </a:xfrm>
            <a:prstGeom prst="rect">
              <a:avLst/>
            </a:prstGeom>
            <a:noFill/>
            <a:ln>
              <a:noFill/>
            </a:ln>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0" indent="0" eaLnBrk="1" hangingPunct="1">
                <a:defRPr/>
              </a:pPr>
              <a:r>
                <a:rPr lang="en-US" sz="2000" dirty="0" smtClean="0">
                  <a:latin typeface="Arial" pitchFamily="34" charset="0"/>
                  <a:ea typeface="Tahoma" pitchFamily="34" charset="0"/>
                  <a:cs typeface="Arial" pitchFamily="34" charset="0"/>
                </a:rPr>
                <a:t>Building Tactical Asset Allocation Models</a:t>
              </a:r>
            </a:p>
          </p:txBody>
        </p:sp>
        <p:sp>
          <p:nvSpPr>
            <p:cNvPr id="18" name="Diamond 17"/>
            <p:cNvSpPr>
              <a:spLocks/>
            </p:cNvSpPr>
            <p:nvPr/>
          </p:nvSpPr>
          <p:spPr bwMode="auto">
            <a:xfrm>
              <a:off x="1664208" y="535051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Tree>
    <p:extLst>
      <p:ext uri="{BB962C8B-B14F-4D97-AF65-F5344CB8AC3E}">
        <p14:creationId xmlns:p14="http://schemas.microsoft.com/office/powerpoint/2010/main" val="412394130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75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535113" y="2420888"/>
            <a:ext cx="6080125" cy="1800225"/>
          </a:xfrm>
          <a:prstGeom prst="rect">
            <a:avLst/>
          </a:prstGeom>
          <a:noFill/>
          <a:ln w="9525">
            <a:noFill/>
            <a:miter lim="800000"/>
            <a:headEnd/>
            <a:tailEnd/>
          </a:ln>
          <a:effectLst>
            <a:outerShdw blurRad="50800" dist="38100" dir="2700000" algn="br" rotWithShape="0">
              <a:srgbClr val="000000">
                <a:alpha val="42999"/>
              </a:srgbClr>
            </a:outerShdw>
          </a:effectLst>
        </p:spPr>
        <p:txBody>
          <a:bodyPr>
            <a:scene3d>
              <a:camera prst="orthographicFront"/>
              <a:lightRig rig="threePt" dir="t"/>
            </a:scene3d>
            <a:sp3d extrusionH="57150">
              <a:bevelT w="38100" h="38100"/>
            </a:sp3d>
          </a:bodyPr>
          <a:lstStyle/>
          <a:p>
            <a:pPr algn="ctr">
              <a:spcBef>
                <a:spcPct val="20000"/>
              </a:spcBef>
              <a:defRPr/>
            </a:pPr>
            <a:r>
              <a:rPr lang="fr-CA" sz="5400" b="1" kern="0" cap="small" dirty="0">
                <a:solidFill>
                  <a:srgbClr val="FFFFFF"/>
                </a:solidFill>
                <a:latin typeface="Georgia" pitchFamily="18" charset="0"/>
                <a:ea typeface="ＭＳ Ｐゴシック" charset="-128"/>
                <a:cs typeface="Tahoma" charset="0"/>
              </a:rPr>
              <a:t>About </a:t>
            </a:r>
            <a:r>
              <a:rPr lang="fr-CA" sz="5400" b="1" kern="0" cap="small" dirty="0" smtClean="0">
                <a:solidFill>
                  <a:srgbClr val="FFFFFF"/>
                </a:solidFill>
                <a:latin typeface="Garamond" pitchFamily="18" charset="0"/>
                <a:ea typeface="ＭＳ Ｐゴシック" charset="-128"/>
                <a:cs typeface="Tahoma" charset="0"/>
              </a:rPr>
              <a:t>Q3</a:t>
            </a:r>
            <a:r>
              <a:rPr lang="fr-CA" sz="4600" b="1" kern="0" cap="small" dirty="0" smtClean="0">
                <a:solidFill>
                  <a:srgbClr val="FFFFFF"/>
                </a:solidFill>
                <a:latin typeface="Georgia" pitchFamily="18" charset="0"/>
                <a:ea typeface="ＭＳ Ｐゴシック" charset="-128"/>
                <a:cs typeface="Tahoma" charset="0"/>
              </a:rPr>
              <a:t>AM</a:t>
            </a:r>
            <a:endParaRPr lang="fr-FR" sz="4600" b="1" kern="0" cap="small" dirty="0">
              <a:solidFill>
                <a:srgbClr val="FFFFFF"/>
              </a:solidFill>
              <a:latin typeface="Georgia" pitchFamily="18" charset="0"/>
              <a:ea typeface="ＭＳ Ｐゴシック" charset="-128"/>
              <a:cs typeface="Tahoma" charset="0"/>
            </a:endParaRPr>
          </a:p>
        </p:txBody>
      </p:sp>
    </p:spTree>
    <p:extLst>
      <p:ext uri="{BB962C8B-B14F-4D97-AF65-F5344CB8AC3E}">
        <p14:creationId xmlns:p14="http://schemas.microsoft.com/office/powerpoint/2010/main" val="4263166074"/>
      </p:ext>
    </p:extLst>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0" y="182245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a:solidFill>
                  <a:srgbClr val="010B27"/>
                </a:solidFill>
                <a:latin typeface="Tahoma" pitchFamily="34" charset="0"/>
                <a:cs typeface="Tahoma" pitchFamily="34" charset="0"/>
              </a:rPr>
              <a:t>About Q3 Asset Management</a:t>
            </a:r>
          </a:p>
        </p:txBody>
      </p:sp>
      <p:grpSp>
        <p:nvGrpSpPr>
          <p:cNvPr id="2" name="Group 1"/>
          <p:cNvGrpSpPr/>
          <p:nvPr/>
        </p:nvGrpSpPr>
        <p:grpSpPr>
          <a:xfrm>
            <a:off x="1295400" y="2743200"/>
            <a:ext cx="7088061" cy="430887"/>
            <a:chOff x="1370139" y="2894013"/>
            <a:chExt cx="7088061" cy="430887"/>
          </a:xfrm>
        </p:grpSpPr>
        <p:sp>
          <p:nvSpPr>
            <p:cNvPr id="6" name="Text Box 7"/>
            <p:cNvSpPr txBox="1">
              <a:spLocks noChangeArrowheads="1"/>
            </p:cNvSpPr>
            <p:nvPr/>
          </p:nvSpPr>
          <p:spPr bwMode="auto">
            <a:xfrm>
              <a:off x="1616074" y="2894013"/>
              <a:ext cx="6842126" cy="430887"/>
            </a:xfrm>
            <a:prstGeom prst="rect">
              <a:avLst/>
            </a:prstGeom>
            <a:noFill/>
            <a:ln>
              <a:noFill/>
            </a:ln>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defRPr/>
              </a:pPr>
              <a:r>
                <a:rPr lang="en-US" sz="2200" dirty="0" smtClean="0">
                  <a:latin typeface="Arial" pitchFamily="34" charset="0"/>
                  <a:cs typeface="Arial" pitchFamily="34" charset="0"/>
                </a:rPr>
                <a:t>Combination of Investing, Trading, &amp; Common Sense</a:t>
              </a:r>
            </a:p>
          </p:txBody>
        </p:sp>
        <p:sp>
          <p:nvSpPr>
            <p:cNvPr id="18" name="Diamond 17"/>
            <p:cNvSpPr>
              <a:spLocks/>
            </p:cNvSpPr>
            <p:nvPr/>
          </p:nvSpPr>
          <p:spPr bwMode="auto">
            <a:xfrm>
              <a:off x="1370139" y="3018473"/>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23" name="Group 22"/>
          <p:cNvGrpSpPr/>
          <p:nvPr/>
        </p:nvGrpSpPr>
        <p:grpSpPr>
          <a:xfrm>
            <a:off x="1295400" y="4903787"/>
            <a:ext cx="7240460" cy="430887"/>
            <a:chOff x="1370139" y="5054600"/>
            <a:chExt cx="7240460" cy="430887"/>
          </a:xfrm>
        </p:grpSpPr>
        <p:sp>
          <p:nvSpPr>
            <p:cNvPr id="15" name="Text Box 7"/>
            <p:cNvSpPr txBox="1">
              <a:spLocks noChangeArrowheads="1"/>
            </p:cNvSpPr>
            <p:nvPr/>
          </p:nvSpPr>
          <p:spPr bwMode="auto">
            <a:xfrm>
              <a:off x="1616074" y="5054600"/>
              <a:ext cx="6994525" cy="430887"/>
            </a:xfrm>
            <a:prstGeom prst="rect">
              <a:avLst/>
            </a:prstGeom>
            <a:noFill/>
            <a:ln>
              <a:noFill/>
            </a:ln>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US" sz="2200" dirty="0" smtClean="0">
                  <a:latin typeface="Arial" pitchFamily="34" charset="0"/>
                  <a:cs typeface="Arial" pitchFamily="34" charset="0"/>
                </a:rPr>
                <a:t>Remove Emotion from Investing</a:t>
              </a:r>
            </a:p>
          </p:txBody>
        </p:sp>
        <p:sp>
          <p:nvSpPr>
            <p:cNvPr id="19" name="Diamond 18"/>
            <p:cNvSpPr>
              <a:spLocks/>
            </p:cNvSpPr>
            <p:nvPr/>
          </p:nvSpPr>
          <p:spPr bwMode="auto">
            <a:xfrm>
              <a:off x="1370139" y="5181600"/>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3" name="Group 2"/>
          <p:cNvGrpSpPr/>
          <p:nvPr/>
        </p:nvGrpSpPr>
        <p:grpSpPr>
          <a:xfrm>
            <a:off x="1295400" y="3463925"/>
            <a:ext cx="6722936" cy="431800"/>
            <a:chOff x="1370139" y="3614738"/>
            <a:chExt cx="6722936" cy="431800"/>
          </a:xfrm>
        </p:grpSpPr>
        <p:sp>
          <p:nvSpPr>
            <p:cNvPr id="9" name="Text Box 7"/>
            <p:cNvSpPr txBox="1">
              <a:spLocks noChangeArrowheads="1"/>
            </p:cNvSpPr>
            <p:nvPr/>
          </p:nvSpPr>
          <p:spPr bwMode="auto">
            <a:xfrm>
              <a:off x="1616075" y="3614738"/>
              <a:ext cx="6477000" cy="431800"/>
            </a:xfrm>
            <a:prstGeom prst="rect">
              <a:avLst/>
            </a:prstGeom>
            <a:noFill/>
            <a:ln>
              <a:noFill/>
            </a:ln>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defRPr/>
              </a:pPr>
              <a:r>
                <a:rPr lang="en-US" sz="2200" dirty="0" smtClean="0">
                  <a:latin typeface="Arial" pitchFamily="34" charset="0"/>
                  <a:cs typeface="Arial" pitchFamily="34" charset="0"/>
                </a:rPr>
                <a:t>Quantitative Analysis – Identifying Probabilities</a:t>
              </a:r>
            </a:p>
          </p:txBody>
        </p:sp>
        <p:sp>
          <p:nvSpPr>
            <p:cNvPr id="20" name="Diamond 19"/>
            <p:cNvSpPr>
              <a:spLocks/>
            </p:cNvSpPr>
            <p:nvPr/>
          </p:nvSpPr>
          <p:spPr bwMode="auto">
            <a:xfrm>
              <a:off x="1370139" y="3739198"/>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22" name="Group 21"/>
          <p:cNvGrpSpPr/>
          <p:nvPr/>
        </p:nvGrpSpPr>
        <p:grpSpPr>
          <a:xfrm>
            <a:off x="1295400" y="4186237"/>
            <a:ext cx="6722936" cy="428625"/>
            <a:chOff x="1370139" y="4337050"/>
            <a:chExt cx="6722936" cy="428625"/>
          </a:xfrm>
        </p:grpSpPr>
        <p:sp>
          <p:nvSpPr>
            <p:cNvPr id="12" name="Text Box 7"/>
            <p:cNvSpPr txBox="1">
              <a:spLocks noChangeArrowheads="1"/>
            </p:cNvSpPr>
            <p:nvPr/>
          </p:nvSpPr>
          <p:spPr bwMode="auto">
            <a:xfrm>
              <a:off x="1616075" y="4337050"/>
              <a:ext cx="6477000" cy="428625"/>
            </a:xfrm>
            <a:prstGeom prst="rect">
              <a:avLst/>
            </a:prstGeom>
            <a:noFill/>
            <a:ln>
              <a:noFill/>
            </a:ln>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defRPr/>
              </a:pPr>
              <a:r>
                <a:rPr lang="en-US" sz="2200" dirty="0" smtClean="0">
                  <a:latin typeface="Arial" pitchFamily="34" charset="0"/>
                  <a:cs typeface="Arial" pitchFamily="34" charset="0"/>
                </a:rPr>
                <a:t>Market Tendencies Can Be Exploited</a:t>
              </a:r>
            </a:p>
          </p:txBody>
        </p:sp>
        <p:sp>
          <p:nvSpPr>
            <p:cNvPr id="21" name="Diamond 20"/>
            <p:cNvSpPr>
              <a:spLocks/>
            </p:cNvSpPr>
            <p:nvPr/>
          </p:nvSpPr>
          <p:spPr bwMode="auto">
            <a:xfrm>
              <a:off x="1370139" y="4459922"/>
              <a:ext cx="164592" cy="182880"/>
            </a:xfrm>
            <a:prstGeom prst="diamond">
              <a:avLst/>
            </a:prstGeom>
            <a:solidFill>
              <a:srgbClr val="0066FF"/>
            </a:solidFill>
            <a:ln w="19050">
              <a:solidFill>
                <a:schemeClr val="bg1"/>
              </a:solidFill>
            </a:ln>
            <a:effectLst>
              <a:glow rad="101600">
                <a:schemeClr val="bg1">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
        <p:nvSpPr>
          <p:cNvPr id="24" name="Rectangle 23"/>
          <p:cNvSpPr/>
          <p:nvPr/>
        </p:nvSpPr>
        <p:spPr>
          <a:xfrm>
            <a:off x="2133600" y="5333761"/>
            <a:ext cx="6097461" cy="430887"/>
          </a:xfrm>
          <a:prstGeom prst="rect">
            <a:avLst/>
          </a:prstGeom>
        </p:spPr>
        <p:txBody>
          <a:bodyPr wrap="square">
            <a:spAutoFit/>
          </a:bodyPr>
          <a:lstStyle/>
          <a:p>
            <a:pPr>
              <a:defRPr/>
            </a:pPr>
            <a:r>
              <a:rPr lang="en-US" sz="2200" dirty="0">
                <a:latin typeface="Arial" pitchFamily="34" charset="0"/>
                <a:cs typeface="Arial" pitchFamily="34" charset="0"/>
              </a:rPr>
              <a:t>- Emotional Investors Typically Underperform</a:t>
            </a:r>
          </a:p>
        </p:txBody>
      </p:sp>
    </p:spTree>
    <p:extLst>
      <p:ext uri="{BB962C8B-B14F-4D97-AF65-F5344CB8AC3E}">
        <p14:creationId xmlns:p14="http://schemas.microsoft.com/office/powerpoint/2010/main" val="55296389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75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75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750"/>
                                        <p:tgtEl>
                                          <p:spTgt spid="23"/>
                                        </p:tgtEl>
                                      </p:cBhvr>
                                    </p:animEffect>
                                  </p:childTnLst>
                                </p:cTn>
                              </p:par>
                            </p:childTnLst>
                          </p:cTn>
                        </p:par>
                        <p:par>
                          <p:cTn id="23" fill="hold">
                            <p:stCondLst>
                              <p:cond delay="750"/>
                            </p:stCondLst>
                            <p:childTnLst>
                              <p:par>
                                <p:cTn id="24" presetID="2" presetClass="entr" presetSubtype="12" fill="hold" grpId="0" nodeType="afterEffect">
                                  <p:stCondLst>
                                    <p:cond delay="0"/>
                                  </p:stCondLst>
                                  <p:childTnLst>
                                    <p:set>
                                      <p:cBhvr>
                                        <p:cTn id="25" dur="1" fill="hold">
                                          <p:stCondLst>
                                            <p:cond delay="0"/>
                                          </p:stCondLst>
                                        </p:cTn>
                                        <p:tgtEl>
                                          <p:spTgt spid="24"/>
                                        </p:tgtEl>
                                        <p:attrNameLst>
                                          <p:attrName>style.visibility</p:attrName>
                                        </p:attrNameLst>
                                      </p:cBhvr>
                                      <p:to>
                                        <p:strVal val="visible"/>
                                      </p:to>
                                    </p:set>
                                    <p:anim calcmode="lin" valueType="num">
                                      <p:cBhvr additive="base">
                                        <p:cTn id="26" dur="500" fill="hold"/>
                                        <p:tgtEl>
                                          <p:spTgt spid="24"/>
                                        </p:tgtEl>
                                        <p:attrNameLst>
                                          <p:attrName>ppt_x</p:attrName>
                                        </p:attrNameLst>
                                      </p:cBhvr>
                                      <p:tavLst>
                                        <p:tav tm="0">
                                          <p:val>
                                            <p:strVal val="0-#ppt_w/2"/>
                                          </p:val>
                                        </p:tav>
                                        <p:tav tm="100000">
                                          <p:val>
                                            <p:strVal val="#ppt_x"/>
                                          </p:val>
                                        </p:tav>
                                      </p:tavLst>
                                    </p:anim>
                                    <p:anim calcmode="lin" valueType="num">
                                      <p:cBhvr additive="base">
                                        <p:cTn id="2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 Box 7"/>
          <p:cNvSpPr>
            <a:spLocks noChangeArrowheads="1"/>
          </p:cNvSpPr>
          <p:nvPr/>
        </p:nvSpPr>
        <p:spPr bwMode="auto">
          <a:xfrm>
            <a:off x="1089025" y="1844675"/>
            <a:ext cx="6985000" cy="51117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pPr algn="ctr"/>
            <a:r>
              <a:rPr lang="en-US" sz="2400" b="1" dirty="0">
                <a:solidFill>
                  <a:srgbClr val="FFFFFF"/>
                </a:solidFill>
                <a:latin typeface="Tahoma" pitchFamily="34" charset="0"/>
                <a:cs typeface="Tahoma" pitchFamily="34" charset="0"/>
              </a:rPr>
              <a:t>“Don’t worry, we’re in it for the long-term”</a:t>
            </a:r>
          </a:p>
        </p:txBody>
      </p:sp>
      <p:sp>
        <p:nvSpPr>
          <p:cNvPr id="4" name="Text Box 7"/>
          <p:cNvSpPr>
            <a:spLocks noChangeArrowheads="1"/>
          </p:cNvSpPr>
          <p:nvPr/>
        </p:nvSpPr>
        <p:spPr bwMode="auto">
          <a:xfrm>
            <a:off x="1089025" y="2514600"/>
            <a:ext cx="6985000" cy="51117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pPr algn="ctr"/>
            <a:r>
              <a:rPr lang="en-US" sz="2400" b="1" dirty="0">
                <a:solidFill>
                  <a:srgbClr val="FFFFFF"/>
                </a:solidFill>
                <a:latin typeface="Tahoma" pitchFamily="34" charset="0"/>
                <a:cs typeface="Tahoma" pitchFamily="34" charset="0"/>
              </a:rPr>
              <a:t>“It’s impossible to time the market”</a:t>
            </a:r>
          </a:p>
        </p:txBody>
      </p:sp>
      <p:sp>
        <p:nvSpPr>
          <p:cNvPr id="6" name="Text Box 7"/>
          <p:cNvSpPr>
            <a:spLocks noChangeArrowheads="1"/>
          </p:cNvSpPr>
          <p:nvPr/>
        </p:nvSpPr>
        <p:spPr bwMode="auto">
          <a:xfrm>
            <a:off x="1089025" y="3184525"/>
            <a:ext cx="6985000" cy="51117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pPr algn="ctr"/>
            <a:r>
              <a:rPr lang="en-US" sz="2400" b="1" dirty="0">
                <a:solidFill>
                  <a:srgbClr val="FFFFFF"/>
                </a:solidFill>
                <a:latin typeface="Tahoma" pitchFamily="34" charset="0"/>
                <a:cs typeface="Tahoma" pitchFamily="34" charset="0"/>
              </a:rPr>
              <a:t>“We’ll be okay, just ride it out”</a:t>
            </a:r>
          </a:p>
        </p:txBody>
      </p:sp>
      <p:sp>
        <p:nvSpPr>
          <p:cNvPr id="7" name="Text Box 7"/>
          <p:cNvSpPr>
            <a:spLocks noChangeArrowheads="1"/>
          </p:cNvSpPr>
          <p:nvPr/>
        </p:nvSpPr>
        <p:spPr bwMode="auto">
          <a:xfrm>
            <a:off x="1089025" y="4076700"/>
            <a:ext cx="6985000" cy="91916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r>
              <a:rPr lang="en-US" sz="2400" b="1" dirty="0">
                <a:solidFill>
                  <a:srgbClr val="66CCFF"/>
                </a:solidFill>
                <a:latin typeface="Tahoma" pitchFamily="34" charset="0"/>
                <a:cs typeface="Tahoma" pitchFamily="34" charset="0"/>
              </a:rPr>
              <a:t>One simple question will tell you whether or not a money manager has a plan…</a:t>
            </a:r>
          </a:p>
        </p:txBody>
      </p:sp>
      <p:sp>
        <p:nvSpPr>
          <p:cNvPr id="8" name="TextBox 9"/>
          <p:cNvSpPr>
            <a:spLocks noChangeArrowheads="1"/>
          </p:cNvSpPr>
          <p:nvPr/>
        </p:nvSpPr>
        <p:spPr bwMode="auto">
          <a:xfrm>
            <a:off x="1089025" y="5157788"/>
            <a:ext cx="6985000" cy="865187"/>
          </a:xfrm>
          <a:prstGeom prst="roundRect">
            <a:avLst>
              <a:gd name="adj" fmla="val 50000"/>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r>
              <a:rPr lang="en-US" sz="3400" b="1" dirty="0">
                <a:solidFill>
                  <a:srgbClr val="FFFFFF"/>
                </a:solidFill>
                <a:latin typeface="Tahoma" pitchFamily="34" charset="0"/>
                <a:cs typeface="Tahoma" pitchFamily="34" charset="0"/>
              </a:rPr>
              <a:t>“What’s your exit strategy?”</a:t>
            </a:r>
          </a:p>
        </p:txBody>
      </p:sp>
    </p:spTree>
    <p:extLst>
      <p:ext uri="{BB962C8B-B14F-4D97-AF65-F5344CB8AC3E}">
        <p14:creationId xmlns:p14="http://schemas.microsoft.com/office/powerpoint/2010/main" val="2254167285"/>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250"/>
                                        <p:tgtEl>
                                          <p:spTgt spid="3"/>
                                        </p:tgtEl>
                                      </p:cBhvr>
                                    </p:animEffect>
                                  </p:childTnLst>
                                </p:cTn>
                              </p:par>
                            </p:childTnLst>
                          </p:cTn>
                        </p:par>
                        <p:par>
                          <p:cTn id="8" fill="hold">
                            <p:stCondLst>
                              <p:cond delay="1250"/>
                            </p:stCondLst>
                            <p:childTnLst>
                              <p:par>
                                <p:cTn id="9" presetID="22" presetClass="entr" presetSubtype="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1250"/>
                                        <p:tgtEl>
                                          <p:spTgt spid="4"/>
                                        </p:tgtEl>
                                      </p:cBhvr>
                                    </p:animEffect>
                                  </p:childTnLst>
                                </p:cTn>
                              </p:par>
                            </p:childTnLst>
                          </p:cTn>
                        </p:par>
                        <p:par>
                          <p:cTn id="12" fill="hold">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125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53" presetClass="entr" presetSubtype="16" fill="hold" grpId="0" nodeType="afterEffect">
                                  <p:stCondLst>
                                    <p:cond delay="175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9" name="Rectangle 3"/>
          <p:cNvSpPr txBox="1">
            <a:spLocks noChangeArrowheads="1"/>
          </p:cNvSpPr>
          <p:nvPr/>
        </p:nvSpPr>
        <p:spPr bwMode="auto">
          <a:xfrm>
            <a:off x="1079240" y="2362200"/>
            <a:ext cx="6985520" cy="1800225"/>
          </a:xfrm>
          <a:prstGeom prst="rect">
            <a:avLst/>
          </a:prstGeom>
          <a:noFill/>
          <a:ln w="9525">
            <a:noFill/>
            <a:miter lim="800000"/>
            <a:headEnd/>
            <a:tailEnd/>
          </a:ln>
          <a:effectLst>
            <a:outerShdw blurRad="50800" dist="38100" dir="2700000" algn="br" rotWithShape="0">
              <a:srgbClr val="000000">
                <a:alpha val="42999"/>
              </a:srgbClr>
            </a:outerShdw>
          </a:effectLst>
        </p:spPr>
        <p:txBody>
          <a:bodyPr>
            <a:scene3d>
              <a:camera prst="orthographicFront"/>
              <a:lightRig rig="threePt" dir="t"/>
            </a:scene3d>
            <a:sp3d extrusionH="57150">
              <a:bevelT w="38100" h="38100"/>
            </a:sp3d>
          </a:bodyPr>
          <a:lstStyle/>
          <a:p>
            <a:pPr algn="ctr">
              <a:spcBef>
                <a:spcPts val="1400"/>
              </a:spcBef>
              <a:defRPr/>
            </a:pPr>
            <a:r>
              <a:rPr lang="fr-CA" sz="5400" b="1" kern="0" cap="small" dirty="0">
                <a:solidFill>
                  <a:srgbClr val="FFFFFF"/>
                </a:solidFill>
                <a:latin typeface="Georgia" pitchFamily="18" charset="0"/>
                <a:ea typeface="ＭＳ Ｐゴシック" charset="-128"/>
                <a:cs typeface="Tahoma" charset="0"/>
              </a:rPr>
              <a:t>Investing in </a:t>
            </a:r>
            <a:r>
              <a:rPr lang="fr-CA" sz="5400" b="1" kern="0" cap="small" dirty="0" smtClean="0">
                <a:solidFill>
                  <a:srgbClr val="FFFFFF"/>
                </a:solidFill>
                <a:latin typeface="Georgia" pitchFamily="18" charset="0"/>
                <a:ea typeface="ＭＳ Ｐゴシック" charset="-128"/>
                <a:cs typeface="Tahoma" charset="0"/>
              </a:rPr>
              <a:t>Volatile </a:t>
            </a:r>
            <a:r>
              <a:rPr lang="fr-CA" sz="5400" b="1" kern="0" cap="small" dirty="0">
                <a:solidFill>
                  <a:srgbClr val="FFFFFF"/>
                </a:solidFill>
                <a:latin typeface="Georgia" pitchFamily="18" charset="0"/>
                <a:ea typeface="ＭＳ Ｐゴシック" charset="-128"/>
                <a:cs typeface="Tahoma" charset="0"/>
              </a:rPr>
              <a:t>Markets</a:t>
            </a:r>
            <a:endParaRPr lang="fr-FR" sz="5400" b="1" kern="0" cap="small" dirty="0">
              <a:solidFill>
                <a:srgbClr val="FFFFFF"/>
              </a:solidFill>
              <a:latin typeface="Georgia" pitchFamily="18" charset="0"/>
              <a:ea typeface="ＭＳ Ｐゴシック" charset="-128"/>
              <a:cs typeface="Tahoma" charset="0"/>
            </a:endParaRPr>
          </a:p>
        </p:txBody>
      </p:sp>
    </p:spTree>
    <p:extLst>
      <p:ext uri="{BB962C8B-B14F-4D97-AF65-F5344CB8AC3E}">
        <p14:creationId xmlns:p14="http://schemas.microsoft.com/office/powerpoint/2010/main" val="3826028263"/>
      </p:ext>
    </p:extLst>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0" y="1614488"/>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2" eaLnBrk="1" hangingPunct="1">
              <a:spcBef>
                <a:spcPct val="50000"/>
              </a:spcBef>
            </a:pPr>
            <a:r>
              <a:rPr lang="en-US" sz="2800" b="1" dirty="0">
                <a:solidFill>
                  <a:srgbClr val="010B27"/>
                </a:solidFill>
                <a:latin typeface="Tahoma" pitchFamily="34" charset="0"/>
                <a:cs typeface="Tahoma" pitchFamily="34" charset="0"/>
              </a:rPr>
              <a:t>Navigating Today’s Volatile Markets</a:t>
            </a:r>
          </a:p>
        </p:txBody>
      </p:sp>
      <p:sp>
        <p:nvSpPr>
          <p:cNvPr id="5" name="Text Box 8"/>
          <p:cNvSpPr txBox="1">
            <a:spLocks noChangeArrowheads="1"/>
          </p:cNvSpPr>
          <p:nvPr/>
        </p:nvSpPr>
        <p:spPr bwMode="auto">
          <a:xfrm>
            <a:off x="612775" y="2706687"/>
            <a:ext cx="7921625" cy="646113"/>
          </a:xfrm>
          <a:prstGeom prst="rect">
            <a:avLst/>
          </a:prstGeom>
          <a:noFill/>
          <a:ln>
            <a:noFill/>
          </a:ln>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r>
              <a:rPr lang="en-US" dirty="0" smtClean="0">
                <a:latin typeface="+mn-lt"/>
                <a:cs typeface="Tahoma" pitchFamily="34" charset="0"/>
              </a:rPr>
              <a:t>Too many investors fail to understand the importance of capital </a:t>
            </a:r>
          </a:p>
          <a:p>
            <a:pPr algn="ctr" eaLnBrk="1" hangingPunct="1">
              <a:defRPr/>
            </a:pPr>
            <a:r>
              <a:rPr lang="en-US" dirty="0" smtClean="0">
                <a:latin typeface="+mn-lt"/>
                <a:cs typeface="Tahoma" pitchFamily="34" charset="0"/>
              </a:rPr>
              <a:t>preservation and its role in achieving long-term compounded growth... </a:t>
            </a:r>
          </a:p>
        </p:txBody>
      </p:sp>
      <p:sp>
        <p:nvSpPr>
          <p:cNvPr id="6" name="Text Box 11"/>
          <p:cNvSpPr txBox="1">
            <a:spLocks noChangeArrowheads="1"/>
          </p:cNvSpPr>
          <p:nvPr/>
        </p:nvSpPr>
        <p:spPr bwMode="auto">
          <a:xfrm>
            <a:off x="2268538" y="3711575"/>
            <a:ext cx="20875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1" eaLnBrk="1" hangingPunct="1">
              <a:spcBef>
                <a:spcPct val="50000"/>
              </a:spcBef>
            </a:pPr>
            <a:r>
              <a:rPr lang="en-US" sz="2800" dirty="0"/>
              <a:t>25%</a:t>
            </a:r>
          </a:p>
        </p:txBody>
      </p:sp>
      <p:sp>
        <p:nvSpPr>
          <p:cNvPr id="7" name="AutoShape 9"/>
          <p:cNvSpPr>
            <a:spLocks noChangeArrowheads="1"/>
          </p:cNvSpPr>
          <p:nvPr/>
        </p:nvSpPr>
        <p:spPr bwMode="auto">
          <a:xfrm>
            <a:off x="2268538" y="3830638"/>
            <a:ext cx="287337" cy="457200"/>
          </a:xfrm>
          <a:prstGeom prst="downArrow">
            <a:avLst>
              <a:gd name="adj1" fmla="val 50000"/>
              <a:gd name="adj2" fmla="val 59809"/>
            </a:avLst>
          </a:prstGeom>
          <a:solidFill>
            <a:srgbClr val="FF0000"/>
          </a:solidFill>
          <a:ln w="12700">
            <a:solidFill>
              <a:schemeClr val="tx1"/>
            </a:solidFill>
            <a:miter lim="800000"/>
            <a:headEnd/>
            <a:tailEnd/>
          </a:ln>
        </p:spPr>
        <p:txBody>
          <a:bodyPr vert="eaVert" wrap="none" anchor="ctr"/>
          <a:lstStyle/>
          <a:p>
            <a:endParaRPr lang="en-US" dirty="0"/>
          </a:p>
        </p:txBody>
      </p:sp>
      <p:sp>
        <p:nvSpPr>
          <p:cNvPr id="8" name="Text Box 15"/>
          <p:cNvSpPr txBox="1">
            <a:spLocks noChangeArrowheads="1"/>
          </p:cNvSpPr>
          <p:nvPr/>
        </p:nvSpPr>
        <p:spPr bwMode="auto">
          <a:xfrm>
            <a:off x="2555875" y="4514850"/>
            <a:ext cx="2232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1" eaLnBrk="1" hangingPunct="1">
              <a:spcBef>
                <a:spcPct val="50000"/>
              </a:spcBef>
            </a:pPr>
            <a:r>
              <a:rPr lang="en-US" sz="2800" dirty="0"/>
              <a:t>50%</a:t>
            </a:r>
          </a:p>
        </p:txBody>
      </p:sp>
      <p:sp>
        <p:nvSpPr>
          <p:cNvPr id="9" name="AutoShape 13"/>
          <p:cNvSpPr>
            <a:spLocks noChangeArrowheads="1"/>
          </p:cNvSpPr>
          <p:nvPr/>
        </p:nvSpPr>
        <p:spPr bwMode="auto">
          <a:xfrm>
            <a:off x="2555875" y="4633913"/>
            <a:ext cx="287338" cy="457200"/>
          </a:xfrm>
          <a:prstGeom prst="downArrow">
            <a:avLst>
              <a:gd name="adj1" fmla="val 50000"/>
              <a:gd name="adj2" fmla="val 59808"/>
            </a:avLst>
          </a:prstGeom>
          <a:solidFill>
            <a:srgbClr val="FF0000"/>
          </a:solidFill>
          <a:ln w="12700">
            <a:solidFill>
              <a:schemeClr val="tx1"/>
            </a:solidFill>
            <a:miter lim="800000"/>
            <a:headEnd/>
            <a:tailEnd/>
          </a:ln>
        </p:spPr>
        <p:txBody>
          <a:bodyPr vert="eaVert" wrap="none" anchor="ctr"/>
          <a:lstStyle/>
          <a:p>
            <a:endParaRPr lang="en-US" dirty="0"/>
          </a:p>
        </p:txBody>
      </p:sp>
      <p:sp>
        <p:nvSpPr>
          <p:cNvPr id="10" name="Text Box 16"/>
          <p:cNvSpPr txBox="1">
            <a:spLocks noChangeArrowheads="1"/>
          </p:cNvSpPr>
          <p:nvPr/>
        </p:nvSpPr>
        <p:spPr bwMode="auto">
          <a:xfrm>
            <a:off x="2914650" y="5367338"/>
            <a:ext cx="2162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1" eaLnBrk="1" hangingPunct="1">
              <a:spcBef>
                <a:spcPct val="50000"/>
              </a:spcBef>
            </a:pPr>
            <a:r>
              <a:rPr lang="en-US" sz="2800" dirty="0"/>
              <a:t>75%</a:t>
            </a:r>
          </a:p>
        </p:txBody>
      </p:sp>
      <p:sp>
        <p:nvSpPr>
          <p:cNvPr id="11" name="AutoShape 14"/>
          <p:cNvSpPr>
            <a:spLocks noChangeArrowheads="1"/>
          </p:cNvSpPr>
          <p:nvPr/>
        </p:nvSpPr>
        <p:spPr bwMode="auto">
          <a:xfrm>
            <a:off x="2914650" y="5486400"/>
            <a:ext cx="287338" cy="457200"/>
          </a:xfrm>
          <a:prstGeom prst="downArrow">
            <a:avLst>
              <a:gd name="adj1" fmla="val 50000"/>
              <a:gd name="adj2" fmla="val 59808"/>
            </a:avLst>
          </a:prstGeom>
          <a:solidFill>
            <a:srgbClr val="FF0000"/>
          </a:solidFill>
          <a:ln w="12700">
            <a:solidFill>
              <a:schemeClr val="tx1"/>
            </a:solidFill>
            <a:miter lim="800000"/>
            <a:headEnd/>
            <a:tailEnd/>
          </a:ln>
        </p:spPr>
        <p:txBody>
          <a:bodyPr vert="eaVert" wrap="none" anchor="ctr"/>
          <a:lstStyle/>
          <a:p>
            <a:endParaRPr lang="en-US" dirty="0"/>
          </a:p>
        </p:txBody>
      </p:sp>
      <p:sp>
        <p:nvSpPr>
          <p:cNvPr id="12" name="Text Box 12"/>
          <p:cNvSpPr txBox="1">
            <a:spLocks noChangeArrowheads="1"/>
          </p:cNvSpPr>
          <p:nvPr/>
        </p:nvSpPr>
        <p:spPr bwMode="auto">
          <a:xfrm>
            <a:off x="5076825" y="3711575"/>
            <a:ext cx="2016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1" eaLnBrk="1" hangingPunct="1">
              <a:spcBef>
                <a:spcPct val="50000"/>
              </a:spcBef>
            </a:pPr>
            <a:r>
              <a:rPr lang="en-US" sz="2800" dirty="0"/>
              <a:t>33.3%</a:t>
            </a:r>
          </a:p>
        </p:txBody>
      </p:sp>
      <p:sp>
        <p:nvSpPr>
          <p:cNvPr id="13" name="Text Box 19"/>
          <p:cNvSpPr txBox="1">
            <a:spLocks noChangeArrowheads="1"/>
          </p:cNvSpPr>
          <p:nvPr/>
        </p:nvSpPr>
        <p:spPr bwMode="auto">
          <a:xfrm>
            <a:off x="5072063" y="4514850"/>
            <a:ext cx="1584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1" algn="ctr" eaLnBrk="1" hangingPunct="1">
              <a:spcBef>
                <a:spcPct val="50000"/>
              </a:spcBef>
            </a:pPr>
            <a:r>
              <a:rPr lang="en-US" sz="2800" dirty="0"/>
              <a:t>100%</a:t>
            </a:r>
          </a:p>
        </p:txBody>
      </p:sp>
      <p:sp>
        <p:nvSpPr>
          <p:cNvPr id="14" name="Text Box 20"/>
          <p:cNvSpPr txBox="1">
            <a:spLocks noChangeArrowheads="1"/>
          </p:cNvSpPr>
          <p:nvPr/>
        </p:nvSpPr>
        <p:spPr bwMode="auto">
          <a:xfrm>
            <a:off x="5072063" y="5367338"/>
            <a:ext cx="1584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1" algn="ctr" eaLnBrk="1" hangingPunct="1">
              <a:spcBef>
                <a:spcPct val="50000"/>
              </a:spcBef>
            </a:pPr>
            <a:r>
              <a:rPr lang="en-US" sz="2800" dirty="0"/>
              <a:t>300%</a:t>
            </a:r>
          </a:p>
        </p:txBody>
      </p:sp>
      <p:sp>
        <p:nvSpPr>
          <p:cNvPr id="15" name="AutoShape 9"/>
          <p:cNvSpPr>
            <a:spLocks noChangeArrowheads="1"/>
          </p:cNvSpPr>
          <p:nvPr/>
        </p:nvSpPr>
        <p:spPr bwMode="auto">
          <a:xfrm flipV="1">
            <a:off x="5076825" y="3686175"/>
            <a:ext cx="287338" cy="457200"/>
          </a:xfrm>
          <a:prstGeom prst="downArrow">
            <a:avLst>
              <a:gd name="adj1" fmla="val 50000"/>
              <a:gd name="adj2" fmla="val 59808"/>
            </a:avLst>
          </a:prstGeom>
          <a:solidFill>
            <a:srgbClr val="00FF00"/>
          </a:solidFill>
          <a:ln w="12700">
            <a:solidFill>
              <a:schemeClr val="tx1"/>
            </a:solidFill>
            <a:miter lim="800000"/>
            <a:headEnd/>
            <a:tailEnd/>
          </a:ln>
        </p:spPr>
        <p:txBody>
          <a:bodyPr vert="eaVert" wrap="none" anchor="ctr"/>
          <a:lstStyle/>
          <a:p>
            <a:endParaRPr lang="en-US" dirty="0"/>
          </a:p>
        </p:txBody>
      </p:sp>
      <p:sp>
        <p:nvSpPr>
          <p:cNvPr id="16" name="AutoShape 9"/>
          <p:cNvSpPr>
            <a:spLocks noChangeArrowheads="1"/>
          </p:cNvSpPr>
          <p:nvPr/>
        </p:nvSpPr>
        <p:spPr bwMode="auto">
          <a:xfrm flipV="1">
            <a:off x="5072063" y="5341938"/>
            <a:ext cx="287337" cy="457200"/>
          </a:xfrm>
          <a:prstGeom prst="downArrow">
            <a:avLst>
              <a:gd name="adj1" fmla="val 50000"/>
              <a:gd name="adj2" fmla="val 59809"/>
            </a:avLst>
          </a:prstGeom>
          <a:solidFill>
            <a:srgbClr val="00FF00"/>
          </a:solidFill>
          <a:ln w="12700">
            <a:solidFill>
              <a:schemeClr val="tx1"/>
            </a:solidFill>
            <a:miter lim="800000"/>
            <a:headEnd/>
            <a:tailEnd/>
          </a:ln>
        </p:spPr>
        <p:txBody>
          <a:bodyPr vert="eaVert" wrap="none" anchor="ctr"/>
          <a:lstStyle/>
          <a:p>
            <a:endParaRPr lang="en-US" dirty="0"/>
          </a:p>
        </p:txBody>
      </p:sp>
      <p:sp>
        <p:nvSpPr>
          <p:cNvPr id="17" name="AutoShape 9"/>
          <p:cNvSpPr>
            <a:spLocks noChangeArrowheads="1"/>
          </p:cNvSpPr>
          <p:nvPr/>
        </p:nvSpPr>
        <p:spPr bwMode="auto">
          <a:xfrm flipV="1">
            <a:off x="5072063" y="4491038"/>
            <a:ext cx="287337" cy="457200"/>
          </a:xfrm>
          <a:prstGeom prst="downArrow">
            <a:avLst>
              <a:gd name="adj1" fmla="val 50000"/>
              <a:gd name="adj2" fmla="val 59809"/>
            </a:avLst>
          </a:prstGeom>
          <a:solidFill>
            <a:srgbClr val="00FF00"/>
          </a:solidFill>
          <a:ln w="12700">
            <a:solidFill>
              <a:schemeClr val="tx1"/>
            </a:solidFill>
            <a:miter lim="800000"/>
            <a:headEnd/>
            <a:tailEnd/>
          </a:ln>
        </p:spPr>
        <p:txBody>
          <a:bodyPr vert="eaVert" wrap="none" anchor="ctr"/>
          <a:lstStyle/>
          <a:p>
            <a:endParaRPr lang="en-US" dirty="0"/>
          </a:p>
        </p:txBody>
      </p:sp>
      <p:sp>
        <p:nvSpPr>
          <p:cNvPr id="18" name="Text Box 3"/>
          <p:cNvSpPr txBox="1">
            <a:spLocks noChangeArrowheads="1"/>
          </p:cNvSpPr>
          <p:nvPr/>
        </p:nvSpPr>
        <p:spPr bwMode="auto">
          <a:xfrm>
            <a:off x="0" y="2079625"/>
            <a:ext cx="8858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lvl="3" eaLnBrk="1" hangingPunct="1">
              <a:spcBef>
                <a:spcPct val="50000"/>
              </a:spcBef>
            </a:pPr>
            <a:r>
              <a:rPr lang="en-US" sz="2000" b="1" dirty="0">
                <a:solidFill>
                  <a:srgbClr val="010B27"/>
                </a:solidFill>
                <a:latin typeface="Tahoma" pitchFamily="34" charset="0"/>
                <a:cs typeface="Tahoma" pitchFamily="34" charset="0"/>
              </a:rPr>
              <a:t>- The Importance of Managing Risk</a:t>
            </a:r>
          </a:p>
        </p:txBody>
      </p:sp>
    </p:spTree>
    <p:extLst>
      <p:ext uri="{BB962C8B-B14F-4D97-AF65-F5344CB8AC3E}">
        <p14:creationId xmlns:p14="http://schemas.microsoft.com/office/powerpoint/2010/main" val="121648073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000" fill="hold"/>
                                        <p:tgtEl>
                                          <p:spTgt spid="18"/>
                                        </p:tgtEl>
                                        <p:attrNameLst>
                                          <p:attrName>ppt_x</p:attrName>
                                        </p:attrNameLst>
                                      </p:cBhvr>
                                      <p:tavLst>
                                        <p:tav tm="0">
                                          <p:val>
                                            <p:strVal val="0-#ppt_w/2"/>
                                          </p:val>
                                        </p:tav>
                                        <p:tav tm="100000">
                                          <p:val>
                                            <p:strVal val="#ppt_x"/>
                                          </p:val>
                                        </p:tav>
                                      </p:tavLst>
                                    </p:anim>
                                    <p:anim calcmode="lin" valueType="num">
                                      <p:cBhvr additive="base">
                                        <p:cTn id="8"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75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anim calcmode="lin" valueType="num">
                                      <p:cBhvr>
                                        <p:cTn id="31" dur="1000" fill="hold"/>
                                        <p:tgtEl>
                                          <p:spTgt spid="12"/>
                                        </p:tgtEl>
                                        <p:attrNameLst>
                                          <p:attrName>ppt_x</p:attrName>
                                        </p:attrNameLst>
                                      </p:cBhvr>
                                      <p:tavLst>
                                        <p:tav tm="0">
                                          <p:val>
                                            <p:strVal val="#ppt_x"/>
                                          </p:val>
                                        </p:tav>
                                        <p:tav tm="100000">
                                          <p:val>
                                            <p:strVal val="#ppt_x"/>
                                          </p:val>
                                        </p:tav>
                                      </p:tavLst>
                                    </p:anim>
                                    <p:anim calcmode="lin" valueType="num">
                                      <p:cBhvr>
                                        <p:cTn id="32" dur="1000" fill="hold"/>
                                        <p:tgtEl>
                                          <p:spTgt spid="12"/>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fade">
                                      <p:cBhvr>
                                        <p:cTn id="71" dur="1000"/>
                                        <p:tgtEl>
                                          <p:spTgt spid="10"/>
                                        </p:tgtEl>
                                      </p:cBhvr>
                                    </p:animEffect>
                                    <p:anim calcmode="lin" valueType="num">
                                      <p:cBhvr>
                                        <p:cTn id="72" dur="1000" fill="hold"/>
                                        <p:tgtEl>
                                          <p:spTgt spid="10"/>
                                        </p:tgtEl>
                                        <p:attrNameLst>
                                          <p:attrName>ppt_x</p:attrName>
                                        </p:attrNameLst>
                                      </p:cBhvr>
                                      <p:tavLst>
                                        <p:tav tm="0">
                                          <p:val>
                                            <p:strVal val="#ppt_x"/>
                                          </p:val>
                                        </p:tav>
                                        <p:tav tm="100000">
                                          <p:val>
                                            <p:strVal val="#ppt_x"/>
                                          </p:val>
                                        </p:tav>
                                      </p:tavLst>
                                    </p:anim>
                                    <p:anim calcmode="lin" valueType="num">
                                      <p:cBhvr>
                                        <p:cTn id="7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1000" fill="hold"/>
                                        <p:tgtEl>
                                          <p:spTgt spid="14"/>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fade">
                                      <p:cBhvr>
                                        <p:cTn id="83" dur="1000"/>
                                        <p:tgtEl>
                                          <p:spTgt spid="16"/>
                                        </p:tgtEl>
                                      </p:cBhvr>
                                    </p:animEffect>
                                    <p:anim calcmode="lin" valueType="num">
                                      <p:cBhvr>
                                        <p:cTn id="84" dur="1000" fill="hold"/>
                                        <p:tgtEl>
                                          <p:spTgt spid="16"/>
                                        </p:tgtEl>
                                        <p:attrNameLst>
                                          <p:attrName>ppt_x</p:attrName>
                                        </p:attrNameLst>
                                      </p:cBhvr>
                                      <p:tavLst>
                                        <p:tav tm="0">
                                          <p:val>
                                            <p:strVal val="#ppt_x"/>
                                          </p:val>
                                        </p:tav>
                                        <p:tav tm="100000">
                                          <p:val>
                                            <p:strVal val="#ppt_x"/>
                                          </p:val>
                                        </p:tav>
                                      </p:tavLst>
                                    </p:anim>
                                    <p:anim calcmode="lin" valueType="num">
                                      <p:cBhvr>
                                        <p:cTn id="8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p:bldP spid="9" grpId="0" animBg="1"/>
      <p:bldP spid="10" grpId="0"/>
      <p:bldP spid="11" grpId="0" animBg="1"/>
      <p:bldP spid="12" grpId="0"/>
      <p:bldP spid="13" grpId="0"/>
      <p:bldP spid="14" grpId="0"/>
      <p:bldP spid="15" grpId="0" animBg="1"/>
      <p:bldP spid="16" grpId="0" animBg="1"/>
      <p:bldP spid="17"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85850" y="1600200"/>
            <a:ext cx="6972300" cy="4648200"/>
          </a:xfrm>
          <a:prstGeom prst="roundRect">
            <a:avLst>
              <a:gd name="adj" fmla="val 5364"/>
            </a:avLst>
          </a:prstGeom>
          <a:solidFill>
            <a:srgbClr val="FFFFFF">
              <a:shade val="85000"/>
            </a:srgbClr>
          </a:solidFill>
          <a:ln>
            <a:noFill/>
          </a:ln>
          <a:effectLst/>
          <a:scene3d>
            <a:camera prst="orthographicFront"/>
            <a:lightRig rig="threePt" dir="t"/>
          </a:scene3d>
          <a:sp3d>
            <a:bevelT prst="angle"/>
          </a:sp3d>
        </p:spPr>
      </p:pic>
      <p:sp>
        <p:nvSpPr>
          <p:cNvPr id="5" name="TextBox 12"/>
          <p:cNvSpPr txBox="1">
            <a:spLocks noChangeArrowheads="1"/>
          </p:cNvSpPr>
          <p:nvPr/>
        </p:nvSpPr>
        <p:spPr bwMode="auto">
          <a:xfrm>
            <a:off x="973931" y="3356098"/>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dirty="0"/>
          </a:p>
        </p:txBody>
      </p:sp>
      <p:sp>
        <p:nvSpPr>
          <p:cNvPr id="6" name="Text Box 13"/>
          <p:cNvSpPr txBox="1">
            <a:spLocks noChangeArrowheads="1"/>
          </p:cNvSpPr>
          <p:nvPr/>
        </p:nvSpPr>
        <p:spPr bwMode="auto">
          <a:xfrm>
            <a:off x="4294188" y="6583363"/>
            <a:ext cx="4392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pPr>
            <a:r>
              <a:rPr lang="en-US" sz="1200" dirty="0">
                <a:solidFill>
                  <a:schemeClr val="bg1"/>
                </a:solidFill>
              </a:rPr>
              <a:t>Chart courtesy of </a:t>
            </a:r>
            <a:r>
              <a:rPr lang="en-US" sz="1200" dirty="0" err="1">
                <a:solidFill>
                  <a:schemeClr val="bg1"/>
                </a:solidFill>
              </a:rPr>
              <a:t>Rydex</a:t>
            </a:r>
            <a:r>
              <a:rPr lang="en-US" sz="1200" dirty="0">
                <a:solidFill>
                  <a:schemeClr val="bg1"/>
                </a:solidFill>
              </a:rPr>
              <a:t> Investments www.rydexfunds.com</a:t>
            </a:r>
          </a:p>
        </p:txBody>
      </p:sp>
      <p:pic>
        <p:nvPicPr>
          <p:cNvPr id="7" name="Picture 6"/>
          <p:cNvPicPr>
            <a:picLocks noChangeAspect="1"/>
          </p:cNvPicPr>
          <p:nvPr/>
        </p:nvPicPr>
        <p:blipFill>
          <a:blip r:embed="rId4" cstate="print">
            <a:extLst/>
          </a:blip>
          <a:stretch>
            <a:fillRect/>
          </a:stretch>
        </p:blipFill>
        <p:spPr>
          <a:xfrm>
            <a:off x="4495800" y="2276393"/>
            <a:ext cx="1725024" cy="3816424"/>
          </a:xfrm>
          <a:prstGeom prst="rect">
            <a:avLst/>
          </a:prstGeom>
          <a:effectLst>
            <a:softEdge rad="127000"/>
          </a:effectLst>
        </p:spPr>
      </p:pic>
      <p:grpSp>
        <p:nvGrpSpPr>
          <p:cNvPr id="8" name="Group 3"/>
          <p:cNvGrpSpPr>
            <a:grpSpLocks/>
          </p:cNvGrpSpPr>
          <p:nvPr/>
        </p:nvGrpSpPr>
        <p:grpSpPr bwMode="auto">
          <a:xfrm>
            <a:off x="4783138" y="2348575"/>
            <a:ext cx="1152525" cy="2820987"/>
            <a:chOff x="4860032" y="2336106"/>
            <a:chExt cx="1152128" cy="2319486"/>
          </a:xfrm>
        </p:grpSpPr>
        <p:sp>
          <p:nvSpPr>
            <p:cNvPr id="9" name="TextBox 1"/>
            <p:cNvSpPr>
              <a:spLocks noChangeArrowheads="1"/>
            </p:cNvSpPr>
            <p:nvPr/>
          </p:nvSpPr>
          <p:spPr bwMode="auto">
            <a:xfrm>
              <a:off x="4860032" y="2336106"/>
              <a:ext cx="1152128" cy="2073955"/>
            </a:xfrm>
            <a:prstGeom prst="flowChartManualInpu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pPr algn="ctr"/>
              <a:endParaRPr lang="en-US" b="1">
                <a:solidFill>
                  <a:schemeClr val="bg1"/>
                </a:solidFill>
              </a:endParaRPr>
            </a:p>
            <a:p>
              <a:pPr algn="ctr"/>
              <a:r>
                <a:rPr lang="en-US" b="1">
                  <a:solidFill>
                    <a:schemeClr val="bg1"/>
                  </a:solidFill>
                </a:rPr>
                <a:t>‘66 – ‘82</a:t>
              </a:r>
            </a:p>
          </p:txBody>
        </p:sp>
        <p:sp>
          <p:nvSpPr>
            <p:cNvPr id="10" name="Left Bracket 9"/>
            <p:cNvSpPr/>
            <p:nvPr/>
          </p:nvSpPr>
          <p:spPr>
            <a:xfrm flipH="1">
              <a:off x="5724921" y="2370043"/>
              <a:ext cx="287239" cy="2282938"/>
            </a:xfrm>
            <a:prstGeom prst="leftBracket">
              <a:avLst>
                <a:gd name="adj" fmla="val 876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Left Bracket 10"/>
            <p:cNvSpPr/>
            <p:nvPr/>
          </p:nvSpPr>
          <p:spPr>
            <a:xfrm>
              <a:off x="4939380" y="2371348"/>
              <a:ext cx="288825" cy="2284244"/>
            </a:xfrm>
            <a:prstGeom prst="leftBracket">
              <a:avLst>
                <a:gd name="adj" fmla="val 876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Tree>
    <p:extLst>
      <p:ext uri="{BB962C8B-B14F-4D97-AF65-F5344CB8AC3E}">
        <p14:creationId xmlns:p14="http://schemas.microsoft.com/office/powerpoint/2010/main" val="77135221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2"/>
                                        </p:tgtEl>
                                        <p:attrNameLst>
                                          <p:attrName>style.opacity</p:attrName>
                                        </p:attrNameLst>
                                      </p:cBhvr>
                                      <p:to>
                                        <p:strVal val="0.5"/>
                                      </p:to>
                                    </p:set>
                                    <p:animEffect filter="image" prLst="opacity: 0.5">
                                      <p:cBhvr rctx="IE">
                                        <p:cTn id="17" dur="indefinite"/>
                                        <p:tgtEl>
                                          <p:spTgt spid="2"/>
                                        </p:tgtEl>
                                      </p:cBhvr>
                                    </p:animEffect>
                                  </p:childTnLst>
                                </p:cTn>
                              </p:par>
                            </p:childTnLst>
                          </p:cTn>
                        </p:par>
                        <p:par>
                          <p:cTn id="18" fill="hold">
                            <p:stCondLst>
                              <p:cond delay="0"/>
                            </p:stCondLst>
                            <p:childTnLst>
                              <p:par>
                                <p:cTn id="19" presetID="53" presetClass="entr" presetSubtype="16"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Slipstream</Template>
  <TotalTime>0</TotalTime>
  <Words>2275</Words>
  <Application>Microsoft Macintosh PowerPoint</Application>
  <PresentationFormat>On-screen Show (4:3)</PresentationFormat>
  <Paragraphs>222</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2011-11-17T18:46:19Z</dcterms:created>
  <dcterms:modified xsi:type="dcterms:W3CDTF">2012-03-07T17:18:35Z</dcterms:modified>
</cp:coreProperties>
</file>